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7" r:id="rId3"/>
    <p:sldId id="266" r:id="rId4"/>
    <p:sldId id="268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2869" autoAdjust="0"/>
  </p:normalViewPr>
  <p:slideViewPr>
    <p:cSldViewPr>
      <p:cViewPr>
        <p:scale>
          <a:sx n="80" d="100"/>
          <a:sy n="80" d="100"/>
        </p:scale>
        <p:origin x="-864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8D276-6869-4D5D-990E-554802AD521C}" type="datetimeFigureOut">
              <a:rPr lang="en-SG" smtClean="0"/>
              <a:t>9/9/2015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531FB-E381-4611-8A6B-32D19006864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31941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88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42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32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91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52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28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60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93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57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8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A8506-E15F-4121-87C9-BD9EB42BA630}" type="datetimeFigureOut">
              <a:rPr lang="en-GB" smtClean="0"/>
              <a:t>09/09/2015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D3AAD-2CD4-405A-8945-88611C0D1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16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39.xml"/><Relationship Id="rId7" Type="http://schemas.openxmlformats.org/officeDocument/2006/relationships/oleObject" Target="../embeddings/oleObject10.bin"/><Relationship Id="rId2" Type="http://schemas.openxmlformats.org/officeDocument/2006/relationships/tags" Target="../tags/tag38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1.xml"/><Relationship Id="rId4" Type="http://schemas.openxmlformats.org/officeDocument/2006/relationships/tags" Target="../tags/tag4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43.xml"/><Relationship Id="rId7" Type="http://schemas.openxmlformats.org/officeDocument/2006/relationships/oleObject" Target="../embeddings/oleObject11.bin"/><Relationship Id="rId2" Type="http://schemas.openxmlformats.org/officeDocument/2006/relationships/tags" Target="../tags/tag42.xml"/><Relationship Id="rId1" Type="http://schemas.openxmlformats.org/officeDocument/2006/relationships/vmlDrawing" Target="../drawings/vmlDrawing1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5.xml"/><Relationship Id="rId4" Type="http://schemas.openxmlformats.org/officeDocument/2006/relationships/tags" Target="../tags/tag4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47.xml"/><Relationship Id="rId7" Type="http://schemas.openxmlformats.org/officeDocument/2006/relationships/oleObject" Target="../embeddings/oleObject12.bin"/><Relationship Id="rId2" Type="http://schemas.openxmlformats.org/officeDocument/2006/relationships/tags" Target="../tags/tag46.xml"/><Relationship Id="rId1" Type="http://schemas.openxmlformats.org/officeDocument/2006/relationships/vmlDrawing" Target="../drawings/vmlDrawing1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9.xml"/><Relationship Id="rId4" Type="http://schemas.openxmlformats.org/officeDocument/2006/relationships/tags" Target="../tags/tag4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7.xml"/><Relationship Id="rId7" Type="http://schemas.openxmlformats.org/officeDocument/2006/relationships/oleObject" Target="../embeddings/oleObject2.bin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1.xml"/><Relationship Id="rId7" Type="http://schemas.openxmlformats.org/officeDocument/2006/relationships/oleObject" Target="../embeddings/oleObject3.bin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.xml"/><Relationship Id="rId7" Type="http://schemas.openxmlformats.org/officeDocument/2006/relationships/oleObject" Target="../embeddings/oleObject4.bin"/><Relationship Id="rId2" Type="http://schemas.openxmlformats.org/officeDocument/2006/relationships/tags" Target="../tags/tag14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9.xml"/><Relationship Id="rId7" Type="http://schemas.openxmlformats.org/officeDocument/2006/relationships/oleObject" Target="../embeddings/oleObject5.bin"/><Relationship Id="rId2" Type="http://schemas.openxmlformats.org/officeDocument/2006/relationships/tags" Target="../tags/tag18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23.xml"/><Relationship Id="rId7" Type="http://schemas.openxmlformats.org/officeDocument/2006/relationships/oleObject" Target="../embeddings/oleObject6.bin"/><Relationship Id="rId2" Type="http://schemas.openxmlformats.org/officeDocument/2006/relationships/tags" Target="../tags/tag22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27.xml"/><Relationship Id="rId7" Type="http://schemas.openxmlformats.org/officeDocument/2006/relationships/oleObject" Target="../embeddings/oleObject7.bin"/><Relationship Id="rId2" Type="http://schemas.openxmlformats.org/officeDocument/2006/relationships/tags" Target="../tags/tag26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31.xml"/><Relationship Id="rId7" Type="http://schemas.openxmlformats.org/officeDocument/2006/relationships/oleObject" Target="../embeddings/oleObject8.bin"/><Relationship Id="rId2" Type="http://schemas.openxmlformats.org/officeDocument/2006/relationships/tags" Target="../tags/tag30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35.xml"/><Relationship Id="rId7" Type="http://schemas.openxmlformats.org/officeDocument/2006/relationships/oleObject" Target="../embeddings/oleObject9.bin"/><Relationship Id="rId2" Type="http://schemas.openxmlformats.org/officeDocument/2006/relationships/tags" Target="../tags/tag34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SG" dirty="0" smtClean="0">
                <a:solidFill>
                  <a:schemeClr val="bg1"/>
                </a:solidFill>
              </a:rPr>
              <a:t>1. Which </a:t>
            </a:r>
            <a:r>
              <a:rPr lang="en-SG" dirty="0">
                <a:solidFill>
                  <a:schemeClr val="bg1"/>
                </a:solidFill>
              </a:rPr>
              <a:t>cell type can differentiate into an antibody producing plasma cells?</a:t>
            </a:r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B cells 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NK cells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Tc cells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err="1" smtClean="0">
                <a:solidFill>
                  <a:schemeClr val="bg1"/>
                </a:solidFill>
              </a:rPr>
              <a:t>Th</a:t>
            </a:r>
            <a:r>
              <a:rPr lang="en-SG" dirty="0" smtClean="0">
                <a:solidFill>
                  <a:schemeClr val="bg1"/>
                </a:solidFill>
              </a:rPr>
              <a:t> </a:t>
            </a:r>
            <a:r>
              <a:rPr lang="en-SG" dirty="0">
                <a:solidFill>
                  <a:schemeClr val="bg1"/>
                </a:solidFill>
              </a:rPr>
              <a:t>cells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521426057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1"/>
          <p:cNvSpPr/>
          <p:nvPr>
            <p:custDataLst>
              <p:tags r:id="rId5"/>
            </p:custDataLst>
          </p:nvPr>
        </p:nvSpPr>
        <p:spPr>
          <a:xfrm>
            <a:off x="223520" y="1743287"/>
            <a:ext cx="292100" cy="2921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1550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515620" y="864983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SG" sz="3600" dirty="0" smtClean="0">
                <a:solidFill>
                  <a:schemeClr val="bg1"/>
                </a:solidFill>
              </a:rPr>
              <a:t>10. In </a:t>
            </a:r>
            <a:r>
              <a:rPr lang="en-SG" sz="3600" dirty="0">
                <a:solidFill>
                  <a:schemeClr val="bg1"/>
                </a:solidFill>
              </a:rPr>
              <a:t>type 1 diabetes (insulin-dependent diabetes mellitus), the target of the autoimmune attack is:</a:t>
            </a:r>
            <a:r>
              <a:rPr lang="en-SG" dirty="0">
                <a:solidFill>
                  <a:schemeClr val="bg1"/>
                </a:solidFill>
              </a:rPr>
              <a:t/>
            </a:r>
            <a:br>
              <a:rPr lang="en-SG" dirty="0">
                <a:solidFill>
                  <a:schemeClr val="bg1"/>
                </a:solidFill>
              </a:rPr>
            </a:b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420888"/>
            <a:ext cx="5626968" cy="37052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All of the cells in the islets of Langerhans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The </a:t>
            </a:r>
            <a:r>
              <a:rPr lang="el-GR" dirty="0" smtClean="0">
                <a:solidFill>
                  <a:schemeClr val="bg1"/>
                </a:solidFill>
              </a:rPr>
              <a:t>β</a:t>
            </a:r>
            <a:r>
              <a:rPr lang="en-SG" dirty="0" smtClean="0">
                <a:solidFill>
                  <a:schemeClr val="bg1"/>
                </a:solidFill>
              </a:rPr>
              <a:t>-cells </a:t>
            </a:r>
            <a:r>
              <a:rPr lang="en-SG" dirty="0">
                <a:solidFill>
                  <a:schemeClr val="bg1"/>
                </a:solidFill>
              </a:rPr>
              <a:t>in the islets of Langerhans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The somatostatin-producing cells in the islets of Langerhans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The glucagon-producing cells in the islets of </a:t>
            </a:r>
            <a:r>
              <a:rPr lang="en-SG" dirty="0" smtClean="0">
                <a:solidFill>
                  <a:schemeClr val="bg1"/>
                </a:solidFill>
              </a:rPr>
              <a:t>Langerhans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Cells throughout the body which have an insulin receptor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896194696"/>
              </p:ext>
            </p:extLst>
          </p:nvPr>
        </p:nvGraphicFramePr>
        <p:xfrm>
          <a:off x="4572000" y="1889337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0" y="1889337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1"/>
          <p:cNvSpPr/>
          <p:nvPr>
            <p:custDataLst>
              <p:tags r:id="rId5"/>
            </p:custDataLst>
          </p:nvPr>
        </p:nvSpPr>
        <p:spPr>
          <a:xfrm>
            <a:off x="274320" y="3152408"/>
            <a:ext cx="228600" cy="228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7435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pPr algn="l"/>
            <a:r>
              <a:rPr lang="en-SG" sz="3600" dirty="0" smtClean="0">
                <a:solidFill>
                  <a:schemeClr val="bg1"/>
                </a:solidFill>
              </a:rPr>
              <a:t>11. A </a:t>
            </a:r>
            <a:r>
              <a:rPr lang="en-SG" sz="3600" dirty="0">
                <a:solidFill>
                  <a:schemeClr val="bg1"/>
                </a:solidFill>
              </a:rPr>
              <a:t>therapeutic approach in rheumatoid arthritis is to</a:t>
            </a:r>
            <a:r>
              <a:rPr lang="en-SG" sz="3600" dirty="0" smtClean="0">
                <a:solidFill>
                  <a:schemeClr val="bg1"/>
                </a:solidFill>
              </a:rPr>
              <a:t>:</a:t>
            </a:r>
            <a:endParaRPr lang="en-GB" sz="36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5266928" cy="4525963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Stimulate TNF (</a:t>
            </a:r>
            <a:r>
              <a:rPr lang="en-SG" dirty="0" err="1">
                <a:solidFill>
                  <a:schemeClr val="bg1"/>
                </a:solidFill>
              </a:rPr>
              <a:t>TNFa</a:t>
            </a:r>
            <a:r>
              <a:rPr lang="en-SG" dirty="0">
                <a:solidFill>
                  <a:schemeClr val="bg1"/>
                </a:solidFill>
              </a:rPr>
              <a:t>) production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Inhibit TNF (</a:t>
            </a:r>
            <a:r>
              <a:rPr lang="en-SG" dirty="0" err="1">
                <a:solidFill>
                  <a:schemeClr val="bg1"/>
                </a:solidFill>
              </a:rPr>
              <a:t>TNFa</a:t>
            </a:r>
            <a:r>
              <a:rPr lang="en-SG" dirty="0">
                <a:solidFill>
                  <a:schemeClr val="bg1"/>
                </a:solidFill>
              </a:rPr>
              <a:t>) activity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Reduce </a:t>
            </a:r>
            <a:r>
              <a:rPr lang="en-SG" dirty="0" err="1">
                <a:solidFill>
                  <a:schemeClr val="bg1"/>
                </a:solidFill>
              </a:rPr>
              <a:t>TGFb</a:t>
            </a:r>
            <a:r>
              <a:rPr lang="en-SG" dirty="0">
                <a:solidFill>
                  <a:schemeClr val="bg1"/>
                </a:solidFill>
              </a:rPr>
              <a:t> secretion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Administer silver </a:t>
            </a:r>
            <a:r>
              <a:rPr lang="en-SG" dirty="0" smtClean="0">
                <a:solidFill>
                  <a:schemeClr val="bg1"/>
                </a:solidFill>
              </a:rPr>
              <a:t>salts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Use prostaglandin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69204411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172720" y="2739813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7435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SG" sz="3200" dirty="0" smtClean="0">
                <a:solidFill>
                  <a:schemeClr val="bg1"/>
                </a:solidFill>
              </a:rPr>
              <a:t>12. A </a:t>
            </a:r>
            <a:r>
              <a:rPr lang="en-SG" sz="3200" dirty="0">
                <a:solidFill>
                  <a:schemeClr val="bg1"/>
                </a:solidFill>
              </a:rPr>
              <a:t>difference between organ-specific and </a:t>
            </a:r>
            <a:r>
              <a:rPr lang="en-SG" sz="3200" dirty="0" err="1">
                <a:solidFill>
                  <a:schemeClr val="bg1"/>
                </a:solidFill>
              </a:rPr>
              <a:t>nonorgan</a:t>
            </a:r>
            <a:r>
              <a:rPr lang="en-SG" sz="3200" dirty="0">
                <a:solidFill>
                  <a:schemeClr val="bg1"/>
                </a:solidFill>
              </a:rPr>
              <a:t>-specific autoimmune disorders is that</a:t>
            </a:r>
            <a:r>
              <a:rPr lang="en-SG" sz="3200" dirty="0" smtClean="0">
                <a:solidFill>
                  <a:schemeClr val="bg1"/>
                </a:solidFill>
              </a:rPr>
              <a:t>:</a:t>
            </a:r>
            <a:endParaRPr lang="en-GB" sz="32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7643192" cy="4525963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000" dirty="0">
                <a:solidFill>
                  <a:schemeClr val="bg1"/>
                </a:solidFill>
              </a:rPr>
              <a:t>Only in organ-specific autoimmune disorders is there a greater incidence in women</a:t>
            </a:r>
            <a:endParaRPr lang="en-GB" sz="2000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000" dirty="0">
                <a:solidFill>
                  <a:schemeClr val="bg1"/>
                </a:solidFill>
              </a:rPr>
              <a:t>Associations with HLA are only seen in </a:t>
            </a:r>
            <a:r>
              <a:rPr lang="en-SG" sz="2000" dirty="0" err="1">
                <a:solidFill>
                  <a:schemeClr val="bg1"/>
                </a:solidFill>
              </a:rPr>
              <a:t>nonorgan</a:t>
            </a:r>
            <a:r>
              <a:rPr lang="en-SG" sz="2000" dirty="0">
                <a:solidFill>
                  <a:schemeClr val="bg1"/>
                </a:solidFill>
              </a:rPr>
              <a:t>-specific autoimmunity</a:t>
            </a:r>
            <a:endParaRPr lang="en-US" sz="2000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000" dirty="0">
                <a:solidFill>
                  <a:schemeClr val="bg1"/>
                </a:solidFill>
              </a:rPr>
              <a:t>Circulating autoantibodies react with normal body components only in organ-specific autoimmune disorders</a:t>
            </a:r>
            <a:endParaRPr lang="en-US" sz="2000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000" dirty="0">
                <a:solidFill>
                  <a:schemeClr val="bg1"/>
                </a:solidFill>
              </a:rPr>
              <a:t>It is only in organ-specific autoimmune disorders that autoantibody tests are of diagnostic </a:t>
            </a:r>
            <a:r>
              <a:rPr lang="en-SG" sz="2000" dirty="0" smtClean="0">
                <a:solidFill>
                  <a:schemeClr val="bg1"/>
                </a:solidFill>
              </a:rPr>
              <a:t>value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000" dirty="0">
                <a:solidFill>
                  <a:schemeClr val="bg1"/>
                </a:solidFill>
              </a:rPr>
              <a:t>Only in </a:t>
            </a:r>
            <a:r>
              <a:rPr lang="en-SG" sz="2000" dirty="0" err="1">
                <a:solidFill>
                  <a:schemeClr val="bg1"/>
                </a:solidFill>
              </a:rPr>
              <a:t>nonorgan</a:t>
            </a:r>
            <a:r>
              <a:rPr lang="en-SG" sz="2000" dirty="0">
                <a:solidFill>
                  <a:schemeClr val="bg1"/>
                </a:solidFill>
              </a:rPr>
              <a:t>-specific autoimmune diseases are anti-nuclear antibodies a frequent feature</a:t>
            </a:r>
            <a:endParaRPr lang="en-GB" sz="20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257527178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132080" y="4402667"/>
            <a:ext cx="406400" cy="4064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7435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lvl="0" algn="l"/>
            <a:r>
              <a:rPr lang="en-SG" dirty="0" smtClean="0">
                <a:solidFill>
                  <a:schemeClr val="bg1"/>
                </a:solidFill>
              </a:rPr>
              <a:t>2. Which </a:t>
            </a:r>
            <a:r>
              <a:rPr lang="en-SG" dirty="0">
                <a:solidFill>
                  <a:schemeClr val="bg1"/>
                </a:solidFill>
              </a:rPr>
              <a:t>of the following statement refer to T cells</a:t>
            </a:r>
            <a:r>
              <a:rPr lang="en-SG" dirty="0" smtClean="0">
                <a:solidFill>
                  <a:schemeClr val="bg1"/>
                </a:solidFill>
              </a:rPr>
              <a:t>?</a:t>
            </a: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7715200" cy="4525963"/>
          </a:xfrm>
        </p:spPr>
        <p:txBody>
          <a:bodyPr>
            <a:normAutofit/>
          </a:bodyPr>
          <a:lstStyle/>
          <a:p>
            <a:pPr marL="514350" lvl="0" indent="-514350">
              <a:buAutoNum type="alphaUcPeriod"/>
            </a:pPr>
            <a:r>
              <a:rPr lang="en-SG" sz="2400" dirty="0" smtClean="0">
                <a:solidFill>
                  <a:schemeClr val="bg1"/>
                </a:solidFill>
              </a:rPr>
              <a:t>When </a:t>
            </a:r>
            <a:r>
              <a:rPr lang="en-SG" sz="2400" dirty="0">
                <a:solidFill>
                  <a:schemeClr val="bg1"/>
                </a:solidFill>
              </a:rPr>
              <a:t>activated, they produce a secreted form of their antigen-recognition </a:t>
            </a:r>
            <a:r>
              <a:rPr lang="en-SG" sz="2400" dirty="0" smtClean="0">
                <a:solidFill>
                  <a:schemeClr val="bg1"/>
                </a:solidFill>
              </a:rPr>
              <a:t>molecule.</a:t>
            </a:r>
          </a:p>
          <a:p>
            <a:pPr marL="514350" lvl="0" indent="-514350">
              <a:buAutoNum type="alphaUcPeriod"/>
            </a:pPr>
            <a:r>
              <a:rPr lang="en-SG" sz="2400" dirty="0" smtClean="0">
                <a:solidFill>
                  <a:schemeClr val="bg1"/>
                </a:solidFill>
              </a:rPr>
              <a:t>Their </a:t>
            </a:r>
            <a:r>
              <a:rPr lang="en-SG" sz="2400" dirty="0">
                <a:solidFill>
                  <a:schemeClr val="bg1"/>
                </a:solidFill>
              </a:rPr>
              <a:t>antigen receptors are composed of two heavy chains and two light </a:t>
            </a:r>
            <a:r>
              <a:rPr lang="en-SG" sz="2400" dirty="0" smtClean="0">
                <a:solidFill>
                  <a:schemeClr val="bg1"/>
                </a:solidFill>
              </a:rPr>
              <a:t>chains.</a:t>
            </a:r>
          </a:p>
          <a:p>
            <a:pPr marL="514350" lvl="0" indent="-514350">
              <a:buAutoNum type="alphaUcPeriod"/>
            </a:pPr>
            <a:r>
              <a:rPr lang="en-SG" sz="2400" dirty="0" smtClean="0">
                <a:solidFill>
                  <a:schemeClr val="bg1"/>
                </a:solidFill>
              </a:rPr>
              <a:t>They </a:t>
            </a:r>
            <a:r>
              <a:rPr lang="en-SG" sz="2400" dirty="0">
                <a:solidFill>
                  <a:schemeClr val="bg1"/>
                </a:solidFill>
              </a:rPr>
              <a:t>recognize epitopes of native </a:t>
            </a:r>
            <a:r>
              <a:rPr lang="en-SG" sz="2400" dirty="0" smtClean="0">
                <a:solidFill>
                  <a:schemeClr val="bg1"/>
                </a:solidFill>
              </a:rPr>
              <a:t>antigen.</a:t>
            </a:r>
          </a:p>
          <a:p>
            <a:pPr marL="514350" lvl="0" indent="-514350">
              <a:buAutoNum type="alphaUcPeriod"/>
            </a:pPr>
            <a:r>
              <a:rPr lang="en-SG" sz="2400" dirty="0" smtClean="0">
                <a:solidFill>
                  <a:schemeClr val="bg1"/>
                </a:solidFill>
              </a:rPr>
              <a:t>They </a:t>
            </a:r>
            <a:r>
              <a:rPr lang="en-SG" sz="2400" dirty="0">
                <a:solidFill>
                  <a:schemeClr val="bg1"/>
                </a:solidFill>
              </a:rPr>
              <a:t>bind to antigen peptides associated with HLA proteins</a:t>
            </a:r>
            <a:r>
              <a:rPr lang="en-SG" sz="2400" dirty="0" smtClean="0">
                <a:solidFill>
                  <a:schemeClr val="bg1"/>
                </a:solidFill>
              </a:rPr>
              <a:t>.</a:t>
            </a:r>
            <a:endParaRPr lang="en-SG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231403914"/>
              </p:ext>
            </p:extLst>
          </p:nvPr>
        </p:nvGraphicFramePr>
        <p:xfrm>
          <a:off x="4067944" y="2060848"/>
          <a:ext cx="4724524" cy="468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67944" y="2060848"/>
                        <a:ext cx="4724524" cy="4682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94546" y="3717032"/>
            <a:ext cx="456496" cy="462252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0276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369570" y="572883"/>
            <a:ext cx="8229600" cy="1143000"/>
          </a:xfrm>
        </p:spPr>
        <p:txBody>
          <a:bodyPr>
            <a:normAutofit fontScale="90000"/>
          </a:bodyPr>
          <a:lstStyle/>
          <a:p>
            <a:pPr lvl="0" algn="l"/>
            <a:r>
              <a:rPr lang="en-SG" sz="3600" dirty="0" smtClean="0">
                <a:solidFill>
                  <a:schemeClr val="bg1"/>
                </a:solidFill>
              </a:rPr>
              <a:t>3. The </a:t>
            </a:r>
            <a:r>
              <a:rPr lang="en-SG" sz="3600" dirty="0">
                <a:solidFill>
                  <a:schemeClr val="bg1"/>
                </a:solidFill>
              </a:rPr>
              <a:t>class of immunoglobulin that is transported across the placenta from mother to foetus </a:t>
            </a:r>
            <a:r>
              <a:rPr lang="en-SG" sz="3600" dirty="0" smtClean="0">
                <a:solidFill>
                  <a:schemeClr val="bg1"/>
                </a:solidFill>
              </a:rPr>
              <a:t>is</a:t>
            </a: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204864"/>
            <a:ext cx="4114800" cy="3921299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>
                <a:solidFill>
                  <a:schemeClr val="bg1"/>
                </a:solidFill>
              </a:rPr>
              <a:t>IgA </a:t>
            </a:r>
            <a:endParaRPr lang="en-GB" dirty="0">
              <a:solidFill>
                <a:schemeClr val="bg1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err="1" smtClean="0">
                <a:solidFill>
                  <a:schemeClr val="bg1"/>
                </a:solidFill>
              </a:rPr>
              <a:t>IgD</a:t>
            </a:r>
            <a:endParaRPr lang="en-SG" dirty="0" smtClean="0">
              <a:solidFill>
                <a:schemeClr val="bg1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err="1" smtClean="0">
                <a:solidFill>
                  <a:schemeClr val="bg1"/>
                </a:solidFill>
              </a:rPr>
              <a:t>IgE</a:t>
            </a:r>
            <a:endParaRPr lang="en-SG" dirty="0" smtClean="0">
              <a:solidFill>
                <a:schemeClr val="bg1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IgG</a:t>
            </a:r>
          </a:p>
          <a:p>
            <a:pPr marL="514350" lvl="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IgM</a:t>
            </a:r>
            <a:endParaRPr lang="en-SG" dirty="0">
              <a:solidFill>
                <a:schemeClr val="bg1"/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864926512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I2"/>
          <p:cNvSpPr/>
          <p:nvPr>
            <p:custDataLst>
              <p:tags r:id="rId5"/>
            </p:custDataLst>
          </p:nvPr>
        </p:nvSpPr>
        <p:spPr>
          <a:xfrm>
            <a:off x="172720" y="4027229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4148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SG" sz="3600" dirty="0" smtClean="0">
                <a:solidFill>
                  <a:schemeClr val="bg1"/>
                </a:solidFill>
              </a:rPr>
              <a:t>4. Which </a:t>
            </a:r>
            <a:r>
              <a:rPr lang="en-SG" sz="3600" dirty="0">
                <a:solidFill>
                  <a:schemeClr val="bg1"/>
                </a:solidFill>
              </a:rPr>
              <a:t>of the following factors has not been associated with the development of autoimmune disease:</a:t>
            </a:r>
            <a:r>
              <a:rPr lang="en-SG" dirty="0">
                <a:solidFill>
                  <a:schemeClr val="bg1"/>
                </a:solidFill>
              </a:rPr>
              <a:t/>
            </a:r>
            <a:br>
              <a:rPr lang="en-SG" dirty="0">
                <a:solidFill>
                  <a:schemeClr val="bg1"/>
                </a:solidFill>
              </a:rPr>
            </a:b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276872"/>
            <a:ext cx="4114800" cy="3849291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Sex </a:t>
            </a:r>
            <a:endParaRPr lang="en-SG" dirty="0" smtClean="0">
              <a:solidFill>
                <a:schemeClr val="bg1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HLA </a:t>
            </a:r>
            <a:endParaRPr lang="en-SG" dirty="0" smtClean="0">
              <a:solidFill>
                <a:schemeClr val="bg1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Genetic factors other than HLA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Infection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SCID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758705025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172720" y="5172134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9496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399276" y="584313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SG" sz="3600" dirty="0" smtClean="0">
                <a:solidFill>
                  <a:schemeClr val="bg1"/>
                </a:solidFill>
              </a:rPr>
              <a:t>5. Ankylosing </a:t>
            </a:r>
            <a:r>
              <a:rPr lang="en-SG" sz="3600" dirty="0">
                <a:solidFill>
                  <a:schemeClr val="bg1"/>
                </a:solidFill>
              </a:rPr>
              <a:t>spondylitis is strongly associated with HLA-</a:t>
            </a:r>
            <a:r>
              <a:rPr lang="en-SG" sz="3600" dirty="0" smtClean="0">
                <a:solidFill>
                  <a:schemeClr val="bg1"/>
                </a:solidFill>
              </a:rPr>
              <a:t>:</a:t>
            </a:r>
            <a:endParaRPr lang="en-GB" sz="36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060848"/>
            <a:ext cx="4114800" cy="4065315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B8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DR3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DR4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B27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DR2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218175198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172720" y="3883213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8413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SG" sz="4000" dirty="0" smtClean="0">
                <a:solidFill>
                  <a:schemeClr val="bg1"/>
                </a:solidFill>
              </a:rPr>
              <a:t>6. Which </a:t>
            </a:r>
            <a:r>
              <a:rPr lang="en-SG" sz="4000" dirty="0">
                <a:solidFill>
                  <a:schemeClr val="bg1"/>
                </a:solidFill>
              </a:rPr>
              <a:t>of the following is a non-organ-specific (systemic) autoimmune disease</a:t>
            </a:r>
            <a:r>
              <a:rPr lang="en-SG" sz="4000" dirty="0" smtClean="0">
                <a:solidFill>
                  <a:schemeClr val="bg1"/>
                </a:solidFill>
              </a:rPr>
              <a:t>:</a:t>
            </a: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889337"/>
            <a:ext cx="6779096" cy="4236826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Myasthenia </a:t>
            </a:r>
            <a:r>
              <a:rPr lang="en-SG" dirty="0" smtClean="0">
                <a:solidFill>
                  <a:schemeClr val="bg1"/>
                </a:solidFill>
              </a:rPr>
              <a:t>gravis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smtClean="0">
                <a:solidFill>
                  <a:schemeClr val="bg1"/>
                </a:solidFill>
              </a:rPr>
              <a:t>Systemic </a:t>
            </a:r>
            <a:r>
              <a:rPr lang="en-SG" dirty="0">
                <a:solidFill>
                  <a:schemeClr val="bg1"/>
                </a:solidFill>
              </a:rPr>
              <a:t>lupus erythematosus (SLE)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Hashimoto's thyroiditis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Pernicious </a:t>
            </a:r>
            <a:r>
              <a:rPr lang="en-SG" dirty="0" err="1" smtClean="0">
                <a:solidFill>
                  <a:schemeClr val="bg1"/>
                </a:solidFill>
              </a:rPr>
              <a:t>anemia</a:t>
            </a:r>
            <a:endParaRPr lang="en-SG" dirty="0" smtClean="0">
              <a:solidFill>
                <a:schemeClr val="bg1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Insulin-dependent diabetes mellitus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07730914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172720" y="2541270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8413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SG" dirty="0" smtClean="0">
                <a:solidFill>
                  <a:schemeClr val="bg1"/>
                </a:solidFill>
              </a:rPr>
              <a:t>7. HLA-DR2 </a:t>
            </a:r>
            <a:r>
              <a:rPr lang="en-SG" dirty="0">
                <a:solidFill>
                  <a:schemeClr val="bg1"/>
                </a:solidFill>
              </a:rPr>
              <a:t>is a risk factor for</a:t>
            </a:r>
            <a:r>
              <a:rPr lang="en-SG" dirty="0" smtClean="0">
                <a:solidFill>
                  <a:schemeClr val="bg1"/>
                </a:solidFill>
              </a:rPr>
              <a:t>:</a:t>
            </a: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889337"/>
            <a:ext cx="4906888" cy="4236826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Multiple sclerosis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Insulin-dependent (type I) diabetes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Ankylosing spondylitis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Rheumatoid </a:t>
            </a:r>
            <a:r>
              <a:rPr lang="en-SG" dirty="0" smtClean="0">
                <a:solidFill>
                  <a:schemeClr val="bg1"/>
                </a:solidFill>
              </a:rPr>
              <a:t>arthritis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Myasthenia gravis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24542385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223520" y="2032424"/>
            <a:ext cx="292100" cy="2921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2212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SG" dirty="0" smtClean="0">
                <a:solidFill>
                  <a:schemeClr val="bg1"/>
                </a:solidFill>
              </a:rPr>
              <a:t>8. Exophthalmos </a:t>
            </a:r>
            <a:r>
              <a:rPr lang="en-SG" dirty="0">
                <a:solidFill>
                  <a:schemeClr val="bg1"/>
                </a:solidFill>
              </a:rPr>
              <a:t>is often associated with</a:t>
            </a:r>
            <a:r>
              <a:rPr lang="en-SG" dirty="0" smtClean="0">
                <a:solidFill>
                  <a:schemeClr val="bg1"/>
                </a:solidFill>
              </a:rPr>
              <a:t>:</a:t>
            </a: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43287"/>
            <a:ext cx="5482952" cy="4382876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Hashimoto's disease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Primary </a:t>
            </a:r>
            <a:r>
              <a:rPr lang="en-SG" dirty="0" err="1">
                <a:solidFill>
                  <a:schemeClr val="bg1"/>
                </a:solidFill>
              </a:rPr>
              <a:t>myxedema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Graves' disease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Idiopathic thrombocytopenic </a:t>
            </a:r>
            <a:r>
              <a:rPr lang="en-SG" dirty="0" smtClean="0">
                <a:solidFill>
                  <a:schemeClr val="bg1"/>
                </a:solidFill>
              </a:rPr>
              <a:t>purpura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Autoimmune </a:t>
            </a:r>
            <a:r>
              <a:rPr lang="en-SG" dirty="0" err="1">
                <a:solidFill>
                  <a:schemeClr val="bg1"/>
                </a:solidFill>
              </a:rPr>
              <a:t>hemolytic</a:t>
            </a:r>
            <a:r>
              <a:rPr lang="en-SG" dirty="0">
                <a:solidFill>
                  <a:schemeClr val="bg1"/>
                </a:solidFill>
              </a:rPr>
              <a:t> </a:t>
            </a:r>
            <a:r>
              <a:rPr lang="en-SG" dirty="0" err="1">
                <a:solidFill>
                  <a:schemeClr val="bg1"/>
                </a:solidFill>
              </a:rPr>
              <a:t>anemia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75603293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172720" y="2980436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4644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SG" dirty="0" smtClean="0">
                <a:solidFill>
                  <a:schemeClr val="bg1"/>
                </a:solidFill>
              </a:rPr>
              <a:t>9. Neonatal </a:t>
            </a:r>
            <a:r>
              <a:rPr lang="en-SG" dirty="0">
                <a:solidFill>
                  <a:schemeClr val="bg1"/>
                </a:solidFill>
              </a:rPr>
              <a:t>myasthenia gravis is thought to be caused by</a:t>
            </a:r>
            <a:r>
              <a:rPr lang="en-SG" dirty="0" smtClean="0">
                <a:solidFill>
                  <a:schemeClr val="bg1"/>
                </a:solidFill>
              </a:rPr>
              <a:t>:</a:t>
            </a:r>
            <a:endParaRPr lang="en-GB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43287"/>
            <a:ext cx="5698976" cy="438287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An inherited genetic defect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err="1">
                <a:solidFill>
                  <a:schemeClr val="bg1"/>
                </a:solidFill>
              </a:rPr>
              <a:t>Transplacental</a:t>
            </a:r>
            <a:r>
              <a:rPr lang="en-SG" dirty="0">
                <a:solidFill>
                  <a:schemeClr val="bg1"/>
                </a:solidFill>
              </a:rPr>
              <a:t> transfer of maternal IgG against the TSH receptor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Anti-</a:t>
            </a:r>
            <a:r>
              <a:rPr lang="en-SG" dirty="0" err="1">
                <a:solidFill>
                  <a:schemeClr val="bg1"/>
                </a:solidFill>
              </a:rPr>
              <a:t>idiotype</a:t>
            </a:r>
            <a:r>
              <a:rPr lang="en-SG" dirty="0">
                <a:solidFill>
                  <a:schemeClr val="bg1"/>
                </a:solidFill>
              </a:rPr>
              <a:t> to maternal IgG</a:t>
            </a:r>
            <a:endParaRPr lang="en-US" dirty="0" smtClean="0"/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 err="1">
                <a:solidFill>
                  <a:schemeClr val="bg1"/>
                </a:solidFill>
              </a:rPr>
              <a:t>Transplacental</a:t>
            </a:r>
            <a:r>
              <a:rPr lang="en-SG" dirty="0">
                <a:solidFill>
                  <a:schemeClr val="bg1"/>
                </a:solidFill>
              </a:rPr>
              <a:t> transfer of maternal IgG against the acetylcholine </a:t>
            </a:r>
            <a:r>
              <a:rPr lang="en-SG" dirty="0" smtClean="0">
                <a:solidFill>
                  <a:schemeClr val="bg1"/>
                </a:solidFill>
              </a:rPr>
              <a:t>receptor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dirty="0">
                <a:solidFill>
                  <a:schemeClr val="bg1"/>
                </a:solidFill>
              </a:rPr>
              <a:t>Maternal T-cells transferred across the placenta</a:t>
            </a: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46250199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1"/>
          <p:cNvSpPr/>
          <p:nvPr>
            <p:custDataLst>
              <p:tags r:id="rId5"/>
            </p:custDataLst>
          </p:nvPr>
        </p:nvSpPr>
        <p:spPr>
          <a:xfrm>
            <a:off x="-111760" y="4037754"/>
            <a:ext cx="711200" cy="7112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7435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25E4F4A661ED4DCE9B90209874DC2DFE"/>
  <p:tag name="TPVERSION" val="5"/>
  <p:tag name="TPFULLVERSION" val="5.0.0.2212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30BB7138CB94A928FB589F4B8CDACED&lt;/guid&gt;&#10;            &lt;repollguid&gt;B4E4C512B5954C77B6EC7011F5A28171&lt;/repollguid&gt;&#10;            &lt;sourceid&gt;B3D1B263FB2E4BE88F817A9EE93BCC25&lt;/sourceid&gt;&#10;            &lt;questiontext&gt;3. The class of immunoglobulin that is transported across the placenta from mother to foetus is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IgA &lt;/answertext&gt;&#10;                    &lt;valuetype&gt;-1&lt;/valuetype&gt;&#10;                &lt;/answer&gt;&#10;                &lt;answer&gt;&#10;                    &lt;guid&gt;F0738A7E47E3426CB853B4F40C44F1AE&lt;/guid&gt;&#10;                    &lt;answertext&gt;IgD&lt;/answertext&gt;&#10;                    &lt;valuetype&gt;-1&lt;/valuetype&gt;&#10;                &lt;/answer&gt;&#10;                &lt;answer&gt;&#10;                    &lt;guid&gt;B2DEE03EB1C145BAB0794C18152D5D16&lt;/guid&gt;&#10;                    &lt;answertext&gt;IgE&lt;/answertext&gt;&#10;                    &lt;valuetype&gt;-1&lt;/valuetype&gt;&#10;                &lt;/answer&gt;&#10;                &lt;answer&gt;&#10;                    &lt;guid&gt;68C0C30B6F754D7B8875D7A7CD576738&lt;/guid&gt;&#10;                    &lt;answertext&gt;IgG&lt;/answertext&gt;&#10;                    &lt;valuetype&gt;1&lt;/valuetype&gt;&#10;                &lt;/answer&gt;&#10;                &lt;answer&gt;&#10;                    &lt;guid&gt;A5FD176C04EE4FF78583E50F940DC654&lt;/guid&gt;&#10;                    &lt;answertext&gt;IgM&lt;/answertext&gt;&#10;                    &lt;valuetype&gt;-1&lt;/valuetype&gt;&#10;                &lt;/answer&gt;&#10;            &lt;/answers&gt;&#10;        &lt;/multichoice&gt;&#10;    &lt;/questions&gt;&#10;&lt;/questionlist&gt;"/>
  <p:tag name="RESULTS" val="3. The class of immunoglobulin that is transported across the placenta from mother to foetus is&#10;45[;]62[;]45[;]False[;]33[;]&#10;3.48888888888889[;]4[;]1.12787355915107[;]1.2720987654321&#10;6[;]-1[;]IgA 1[;]IgA [;]&#10;3[;]-1[;]IgD2[;]IgD[;]&#10;1[;]-1[;]IgE3[;]IgE[;]&#10;33[;]1[;]IgG4[;]IgG[;]&#10;2[;]-1[;]IgM5[;]IgM[;]&#10;"/>
  <p:tag name="HASRESULTS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30BB7138CB94A928FB589F4B8CDACED&lt;/guid&gt;&#10;            &lt;repollguid&gt;B4E4C512B5954C77B6EC7011F5A28171&lt;/repollguid&gt;&#10;            &lt;sourceid&gt;B3D1B263FB2E4BE88F817A9EE93BCC25&lt;/sourceid&gt;&#10;            &lt;questiontext&gt;4. Which of the following factors has not been associated with the development of autoimmune disease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Sex &lt;/answertext&gt;&#10;                    &lt;valuetype&gt;-1&lt;/valuetype&gt;&#10;                &lt;/answer&gt;&#10;                &lt;answer&gt;&#10;                    &lt;guid&gt;F0738A7E47E3426CB853B4F40C44F1AE&lt;/guid&gt;&#10;                    &lt;answertext&gt;HLA &lt;/answertext&gt;&#10;                    &lt;valuetype&gt;-1&lt;/valuetype&gt;&#10;                &lt;/answer&gt;&#10;                &lt;answer&gt;&#10;                    &lt;guid&gt;B2DEE03EB1C145BAB0794C18152D5D16&lt;/guid&gt;&#10;                    &lt;answertext&gt;Genetic factors other than HLA&lt;/answertext&gt;&#10;                    &lt;valuetype&gt;-1&lt;/valuetype&gt;&#10;                &lt;/answer&gt;&#10;                &lt;answer&gt;&#10;                    &lt;guid&gt;68C0C30B6F754D7B8875D7A7CD576738&lt;/guid&gt;&#10;                    &lt;answertext&gt;Infection&lt;/answertext&gt;&#10;                    &lt;valuetype&gt;-1&lt;/valuetype&gt;&#10;                &lt;/answer&gt;&#10;                &lt;answer&gt;&#10;                    &lt;guid&gt;2325EB020C044E1F89F2EB6461139D37&lt;/guid&gt;&#10;                    &lt;answertext&gt;SCID&lt;/answertext&gt;&#10;                    &lt;valuetype&gt;1&lt;/valuetype&gt;&#10;                &lt;/answer&gt;&#10;            &lt;/answers&gt;&#10;        &lt;/multichoice&gt;&#10;    &lt;/questions&gt;&#10;&lt;/questionlist&gt;"/>
  <p:tag name="RESULTS" val="4. Which of the following factors has not been associated with the development of autoimmune disease:&#10;49[;]63[;]49[;]False[;]15[;]&#10;3.20408163265306[;]4[;]1.65343911024727[;]2.73386089129529&#10;15[;]-1[;]Sex 1[;]Sex [;]&#10;3[;]-1[;]HLA 2[;]HLA [;]&#10;3[;]-1[;]Genetic factors other than HLA3[;]Genetic factors other than HLA[;]&#10;13[;]-1[;]Infection4[;]Infection[;]&#10;15[;]1[;]SCID5[;]SCID[;]&#10;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F7E3640D35A494D9A62DBCD0D05EE00&lt;/guid&gt;&#10;            &lt;repollguid&gt;B4E4C512B5954C77B6EC7011F5A28171&lt;/repollguid&gt;&#10;            &lt;sourceid&gt;B3D1B263FB2E4BE88F817A9EE93BCC25&lt;/sourceid&gt;&#10;            &lt;questiontext&gt;5. Ankylosing spondylitis is strongly associated with HLA-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B8&lt;/answertext&gt;&#10;                    &lt;valuetype&gt;-1&lt;/valuetype&gt;&#10;                &lt;/answer&gt;&#10;                &lt;answer&gt;&#10;                    &lt;guid&gt;F0738A7E47E3426CB853B4F40C44F1AE&lt;/guid&gt;&#10;                    &lt;answertext&gt;DR3&lt;/answertext&gt;&#10;                    &lt;valuetype&gt;-1&lt;/valuetype&gt;&#10;                &lt;/answer&gt;&#10;                &lt;answer&gt;&#10;                    &lt;guid&gt;B2DEE03EB1C145BAB0794C18152D5D16&lt;/guid&gt;&#10;                    &lt;answertext&gt;DR4&lt;/answertext&gt;&#10;                    &lt;valuetype&gt;-1&lt;/valuetype&gt;&#10;                &lt;/answer&gt;&#10;                &lt;answer&gt;&#10;                    &lt;guid&gt;68C0C30B6F754D7B8875D7A7CD576738&lt;/guid&gt;&#10;                    &lt;answertext&gt;B27&lt;/answertext&gt;&#10;                    &lt;valuetype&gt;1&lt;/valuetype&gt;&#10;                &lt;/answer&gt;&#10;                &lt;answer&gt;&#10;                    &lt;guid&gt;CFC9E20BC5BC4632BC50778AB99706B9&lt;/guid&gt;&#10;                    &lt;answertext&gt;DR2&lt;/answertext&gt;&#10;                    &lt;valuetype&gt;-1&lt;/valuetype&gt;&#10;                &lt;/answer&gt;&#10;            &lt;/answers&gt;&#10;        &lt;/multichoice&gt;&#10;    &lt;/questions&gt;&#10;&lt;/questionlist&gt;"/>
  <p:tag name="RESULTS" val="5. Ankylosing spondylitis is strongly associated with HLA-:&#10;59[;]64[;]59[;]False[;]45[;]&#10;3.6271186440678[;]4[;]0.841675187656619[;]0.708417121516805&#10;3[;]-1[;]B81[;]B8[;]&#10;4[;]-1[;]DR32[;]DR3[;]&#10;6[;]-1[;]DR43[;]DR4[;]&#10;45[;]1[;]B274[;]B27[;]&#10;1[;]-1[;]DR25[;]DR2[;]&#10;"/>
  <p:tag name="HASRESULTS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30BB7138CB94A928FB589F4B8CDACED&lt;/guid&gt;&#10;            &lt;repollguid&gt;B4E4C512B5954C77B6EC7011F5A28171&lt;/repollguid&gt;&#10;            &lt;sourceid&gt;B3D1B263FB2E4BE88F817A9EE93BCC25&lt;/sourceid&gt;&#10;            &lt;questiontext&gt;1. Which cell type can differentiate into an antibody producing plasma cell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B cells &lt;/answertext&gt;&#10;                    &lt;valuetype&gt;1&lt;/valuetype&gt;&#10;                &lt;/answer&gt;&#10;                &lt;answer&gt;&#10;                    &lt;guid&gt;F0738A7E47E3426CB853B4F40C44F1AE&lt;/guid&gt;&#10;                    &lt;answertext&gt;NK cells&lt;/answertext&gt;&#10;                    &lt;valuetype&gt;-1&lt;/valuetype&gt;&#10;                &lt;/answer&gt;&#10;                &lt;answer&gt;&#10;                    &lt;guid&gt;B2DEE03EB1C145BAB0794C18152D5D16&lt;/guid&gt;&#10;                    &lt;answertext&gt;Tc cells&lt;/answertext&gt;&#10;                    &lt;valuetype&gt;-1&lt;/valuetype&gt;&#10;                &lt;/answer&gt;&#10;                &lt;answer&gt;&#10;                    &lt;guid&gt;68C0C30B6F754D7B8875D7A7CD576738&lt;/guid&gt;&#10;                    &lt;answertext&gt;Th cells&lt;/answertext&gt;&#10;                    &lt;valuetype&gt;-1&lt;/valuetype&gt;&#10;                &lt;/answer&gt;&#10;            &lt;/answers&gt;&#10;        &lt;/multichoice&gt;&#10;    &lt;/questions&gt;&#10;&lt;/questionlist&gt;"/>
  <p:tag name="RESULTS" val="1. Which cell type can differentiate into an antibody producing plasma cells?&#10;54[;]54[;]54[;]False[;]49[;]&#10;1.18518518518519[;]1[;]0.610830463054468[;]0.373113854595336&#10;49[;]1[;]B cells 1[;]B cells [;]&#10;1[;]-1[;]NK cells2[;]NK cells[;]&#10;3[;]-1[;]Tc cells3[;]Tc cells[;]&#10;1[;]-1[;]Th cells4[;]Th cells[;]&#10;"/>
  <p:tag name="HASRESULTS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2F57186AE674A4882CD8683C30E1AF4&lt;/guid&gt;&#10;            &lt;repollguid&gt;B4E4C512B5954C77B6EC7011F5A28171&lt;/repollguid&gt;&#10;            &lt;sourceid&gt;B3D1B263FB2E4BE88F817A9EE93BCC25&lt;/sourceid&gt;&#10;            &lt;questiontext&gt;6. Which of the following is a non-organ-specific (systemic) autoimmune disease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Myasthenia gravis&lt;/answertext&gt;&#10;                    &lt;valuetype&gt;-1&lt;/valuetype&gt;&#10;                &lt;/answer&gt;&#10;                &lt;answer&gt;&#10;                    &lt;guid&gt;F0738A7E47E3426CB853B4F40C44F1AE&lt;/guid&gt;&#10;                    &lt;answertext&gt;Systemic lupus erythematosus (SLE)&lt;/answertext&gt;&#10;                    &lt;valuetype&gt;1&lt;/valuetype&gt;&#10;                &lt;/answer&gt;&#10;                &lt;answer&gt;&#10;                    &lt;guid&gt;B2DEE03EB1C145BAB0794C18152D5D16&lt;/guid&gt;&#10;                    &lt;answertext&gt;Hashimoto's thyroiditis&lt;/answertext&gt;&#10;                    &lt;valuetype&gt;-1&lt;/valuetype&gt;&#10;                &lt;/answer&gt;&#10;                &lt;answer&gt;&#10;                    &lt;guid&gt;C9385E0C9FCF4E20A100993CE31FD768&lt;/guid&gt;&#10;                    &lt;answertext&gt;Pernicious anemia&lt;/answertext&gt;&#10;                    &lt;valuetype&gt;-1&lt;/valuetype&gt;&#10;                &lt;/answer&gt;&#10;                &lt;answer&gt;&#10;                    &lt;guid&gt;FE58FC76253040348728C591DF4C1DA8&lt;/guid&gt;&#10;                    &lt;answertext&gt;Insulin-dependent diabetes mellitus&lt;/answertext&gt;&#10;                    &lt;valuetype&gt;-1&lt;/valuetype&gt;&#10;                &lt;/answer&gt;&#10;            &lt;/answers&gt;&#10;        &lt;/multichoice&gt;&#10;    &lt;/questions&gt;&#10;&lt;/questionlist&gt;"/>
  <p:tag name="RESULTS" val="6. Which of the following is a non-organ-specific (systemic) autoimmune disease:&#10;52[;]64[;]52[;]False[;]44[;]&#10;2.15384615384615[;]2[;]0.631987566352115[;]0.399408284023669&#10;2[;]-1[;]Myasthenia gravis1[;]Myasthenia gravis[;]&#10;44[;]1[;]Systemic lupus erythematosus (SLE)2[;]Systemic lupus erythematosus (SLE)[;]&#10;3[;]-1[;]Hashimoto's thyroiditis3[;]Hashimoto's thyroiditis[;]&#10;2[;]-1[;]Pernicious anemia4[;]Pernicious anemia[;]&#10;1[;]-1[;]Insulin-dependent diabetes mellitus5[;]Insulin-dependent diabetes mellitus[;]&#10;"/>
  <p:tag name="HASRESULTS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A61B440D840481D90AA1B681F4F7BF2&lt;/guid&gt;&#10;            &lt;repollguid&gt;B4E4C512B5954C77B6EC7011F5A28171&lt;/repollguid&gt;&#10;            &lt;sourceid&gt;B3D1B263FB2E4BE88F817A9EE93BCC25&lt;/sourceid&gt;&#10;            &lt;questiontext&gt;7. HLA-DR2 is a risk factor for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Multiple sclerosis&lt;/answertext&gt;&#10;                    &lt;valuetype&gt;1&lt;/valuetype&gt;&#10;                &lt;/answer&gt;&#10;                &lt;answer&gt;&#10;                    &lt;guid&gt;F0738A7E47E3426CB853B4F40C44F1AE&lt;/guid&gt;&#10;                    &lt;answertext&gt;Insulin-dependent (type I) diabetes&lt;/answertext&gt;&#10;                    &lt;valuetype&gt;-1&lt;/valuetype&gt;&#10;                &lt;/answer&gt;&#10;                &lt;answer&gt;&#10;                    &lt;guid&gt;B2DEE03EB1C145BAB0794C18152D5D16&lt;/guid&gt;&#10;                    &lt;answertext&gt;Ankylosing spondylitis&lt;/answertext&gt;&#10;                    &lt;valuetype&gt;-1&lt;/valuetype&gt;&#10;                &lt;/answer&gt;&#10;                &lt;answer&gt;&#10;                    &lt;guid&gt;68C0C30B6F754D7B8875D7A7CD576738&lt;/guid&gt;&#10;                    &lt;answertext&gt;Rheumatoid arthritis&lt;/answertext&gt;&#10;                    &lt;valuetype&gt;-1&lt;/valuetype&gt;&#10;                &lt;/answer&gt;&#10;                &lt;answer&gt;&#10;                    &lt;guid&gt;4C542EC569064CD0BF2640C125D17B04&lt;/guid&gt;&#10;                    &lt;answertext&gt;Myasthenia gravis&lt;/answertext&gt;&#10;                    &lt;valuetype&gt;-1&lt;/valuetype&gt;&#10;                &lt;/answer&gt;&#10;            &lt;/answers&gt;&#10;        &lt;/multichoice&gt;&#10;    &lt;/questions&gt;&#10;&lt;/questionlist&gt;"/>
  <p:tag name="RESULTS" val="7. HLA-DR2 is a risk factor for:&#10;49[;]65[;]49[;]False[;]37[;]&#10;1.71428571428571[;]1[;]1.39970842444753[;]1.95918367346939&#10;37[;]1[;]Multiple sclerosis1[;]Multiple sclerosis[;]&#10;3[;]-1[;]Insulin-dependent (type I) diabetes2[;]Insulin-dependent (type I) diabetes[;]&#10;1[;]-1[;]Ankylosing spondylitis3[;]Ankylosing spondylitis[;]&#10;2[;]-1[;]Rheumatoid arthritis4[;]Rheumatoid arthritis[;]&#10;6[;]-1[;]Myasthenia gravis5[;]Myasthenia gravis[;]&#10;"/>
  <p:tag name="HASRESULTS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A5E5029B9504745A1C745B73EE74EE5&lt;/guid&gt;&#10;            &lt;repollguid&gt;B4E4C512B5954C77B6EC7011F5A28171&lt;/repollguid&gt;&#10;            &lt;sourceid&gt;B3D1B263FB2E4BE88F817A9EE93BCC25&lt;/sourceid&gt;&#10;            &lt;questiontext&gt;8. Exophthalmos is often associated with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Hashimoto's disease&lt;/answertext&gt;&#10;                    &lt;valuetype&gt;-1&lt;/valuetype&gt;&#10;                &lt;/answer&gt;&#10;                &lt;answer&gt;&#10;                    &lt;guid&gt;F0738A7E47E3426CB853B4F40C44F1AE&lt;/guid&gt;&#10;                    &lt;answertext&gt;Primary myxedema&lt;/answertext&gt;&#10;                    &lt;valuetype&gt;-1&lt;/valuetype&gt;&#10;                &lt;/answer&gt;&#10;                &lt;answer&gt;&#10;                    &lt;guid&gt;B2DEE03EB1C145BAB0794C18152D5D16&lt;/guid&gt;&#10;                    &lt;answertext&gt;Graves' disease&lt;/answertext&gt;&#10;                    &lt;valuetype&gt;1&lt;/valuetype&gt;&#10;                &lt;/answer&gt;&#10;                &lt;answer&gt;&#10;                    &lt;guid&gt;68C0C30B6F754D7B8875D7A7CD576738&lt;/guid&gt;&#10;                    &lt;answertext&gt;Idiopathic thrombocytopenic purpura&lt;/answertext&gt;&#10;                    &lt;valuetype&gt;-1&lt;/valuetype&gt;&#10;                &lt;/answer&gt;&#10;                &lt;answer&gt;&#10;                    &lt;guid&gt;340E3E812F744D54B25DEBC41512263D&lt;/guid&gt;&#10;                    &lt;answertext&gt;Autoimmune hemolytic anemia&lt;/answertext&gt;&#10;                    &lt;valuetype&gt;-1&lt;/valuetype&gt;&#10;                &lt;/answer&gt;&#10;            &lt;/answers&gt;&#10;        &lt;/multichoice&gt;&#10;    &lt;/questions&gt;&#10;&lt;/questionlist&gt;"/>
  <p:tag name="RESULTS" val="8. Exophthalmos is often associated with:&#10;35[;]65[;]35[;]False[;]34[;]&#10;2.94285714285714[;]3[;]0.333197251134017[;]0.111020408163265&#10;1[;]-1[;]Hashimoto's disease1[;]Hashimoto's disease[;]&#10;0[;]-1[;]Primary myxedema2[;]Primary myxedema[;]&#10;34[;]1[;]Graves' disease3[;]Graves' disease[;]&#10;0[;]-1[;]Idiopathic thrombocytopenic purpura4[;]Idiopathic thrombocytopenic purpura[;]&#10;0[;]-1[;]Autoimmune hemolytic anemia5[;]Autoimmune hemolytic anemia[;]&#10;"/>
  <p:tag name="HASRESULTS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F6CC3C03ACBA4C7397F4EB28C19ED6B8&lt;/guid&gt;&#10;            &lt;repollguid&gt;B4E4C512B5954C77B6EC7011F5A28171&lt;/repollguid&gt;&#10;            &lt;sourceid&gt;B3D1B263FB2E4BE88F817A9EE93BCC25&lt;/sourceid&gt;&#10;            &lt;questiontext&gt;9. Neonatal myasthenia gravis is thought to be caused by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An inherited genetic defect&lt;/answertext&gt;&#10;                    &lt;valuetype&gt;-1&lt;/valuetype&gt;&#10;                &lt;/answer&gt;&#10;                &lt;answer&gt;&#10;                    &lt;guid&gt;F0738A7E47E3426CB853B4F40C44F1AE&lt;/guid&gt;&#10;                    &lt;answertext&gt;Transplacental transfer of maternal IgG against the TSH receptor&lt;/answertext&gt;&#10;                    &lt;valuetype&gt;-1&lt;/valuetype&gt;&#10;                &lt;/answer&gt;&#10;                &lt;answer&gt;&#10;                    &lt;guid&gt;B2DEE03EB1C145BAB0794C18152D5D16&lt;/guid&gt;&#10;                    &lt;answertext&gt;Anti-idiotype to maternal IgG&lt;/answertext&gt;&#10;                    &lt;valuetype&gt;-1&lt;/valuetype&gt;&#10;                &lt;/answer&gt;&#10;                &lt;answer&gt;&#10;                    &lt;guid&gt;68C0C30B6F754D7B8875D7A7CD576738&lt;/guid&gt;&#10;                    &lt;answertext&gt;Transplacental transfer of maternal IgG against the acetylcholine receptor&lt;/answertext&gt;&#10;                    &lt;valuetype&gt;1&lt;/valuetype&gt;&#10;                &lt;/answer&gt;&#10;                &lt;answer&gt;&#10;                    &lt;guid&gt;C44A8FBF3EEB4EBCB7A4CBF39564FFF0&lt;/guid&gt;&#10;                    &lt;answertext&gt;Maternal T-cells transferred across the placenta&lt;/answertext&gt;&#10;                    &lt;valuetype&gt;-1&lt;/valuetype&gt;&#10;                &lt;/answer&gt;&#10;            &lt;/answers&gt;&#10;        &lt;/multichoice&gt;&#10;    &lt;/questions&gt;&#10;&lt;/questionlist&gt;"/>
  <p:tag name="RESULTS" val="9. Neonatal myasthenia gravis is thought to be caused by:&#10;42[;]65[;]42[;]False[;]28[;]&#10;3.61904761904762[;]4[;]0.974737594783749[;]0.950113378684807&#10;1[;]-1[;]An inherited genetic defect1[;]An inherited genetic defect[;]&#10;8[;]-1[;]Transplacental transfer of maternal IgG against the TSH receptor2[;]Transplacental transfer of maternal IgG against the TSH receptor[;]&#10;1[;]-1[;]Anti-idiotype to maternal IgG3[;]Anti-idiotype to maternal IgG[;]&#10;28[;]1[;]Transplacental transfer of maternal IgG against the acetylcholine receptor4[;]Transplacental transfer of maternal IgG against the acetylcholine receptor[;]&#10;4[;]-1[;]Maternal T-cells transferred across the placenta5[;]Maternal T-cells transferred across the placenta[;]&#10;"/>
  <p:tag name="HASRESULTS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5C66F0962EF4FB7BF508548343EB323&lt;/guid&gt;&#10;            &lt;repollguid&gt;B4E4C512B5954C77B6EC7011F5A28171&lt;/repollguid&gt;&#10;            &lt;sourceid&gt;B3D1B263FB2E4BE88F817A9EE93BCC25&lt;/sourceid&gt;&#10;            &lt;questiontext&gt;10. In type 1 diabetes (insulin-dependent diabetes mellitus), the target of the autoimmune attack is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All of the cells in the islets of Langerhans&lt;/answertext&gt;&#10;                    &lt;valuetype&gt;-1&lt;/valuetype&gt;&#10;                &lt;/answer&gt;&#10;                &lt;answer&gt;&#10;                    &lt;guid&gt;F0738A7E47E3426CB853B4F40C44F1AE&lt;/guid&gt;&#10;                    &lt;answertext&gt;The β-cells in the islets of Langerhans&lt;/answertext&gt;&#10;                    &lt;valuetype&gt;1&lt;/valuetype&gt;&#10;                &lt;/answer&gt;&#10;                &lt;answer&gt;&#10;                    &lt;guid&gt;B2DEE03EB1C145BAB0794C18152D5D16&lt;/guid&gt;&#10;                    &lt;answertext&gt;The somatostatin-producing cells in the islets of Langerhans&lt;/answertext&gt;&#10;                    &lt;valuetype&gt;-1&lt;/valuetype&gt;&#10;                &lt;/answer&gt;&#10;                &lt;answer&gt;&#10;                    &lt;guid&gt;68C0C30B6F754D7B8875D7A7CD576738&lt;/guid&gt;&#10;                    &lt;answertext&gt;The glucagon-producing cells in the islets of Langerhans&lt;/answertext&gt;&#10;                    &lt;valuetype&gt;-1&lt;/valuetype&gt;&#10;                &lt;/answer&gt;&#10;                &lt;answer&gt;&#10;                    &lt;guid&gt;2F89CB1348B945F2AFD8CF4E7CC3148E&lt;/guid&gt;&#10;                    &lt;answertext&gt;Cells throughout the body which have an insulin receptor&lt;/answertext&gt;&#10;                    &lt;valuetype&gt;-1&lt;/valuetype&gt;&#10;                &lt;/answer&gt;&#10;            &lt;/answers&gt;&#10;        &lt;/multichoice&gt;&#10;    &lt;/questions&gt;&#10;&lt;/questionlist&gt;"/>
  <p:tag name="RESULTS" val="10. In type 1 diabetes (insulin-dependent diabetes mellitus), the target of the autoimmune attack is:&#10;49[;]65[;]49[;]False[;]47[;]&#10;2.08163265306122[;]2[;]0.395728967952353[;]0.156601416076635&#10;0[;]-1[;]All of the cells in the islets of Langerhans1[;]All of the cells in the islets of Langerhans[;]&#10;47[;]1[;]The β-cells in the islets of Langerhans2[;]The β-cells in the islets of Langerhans[;]&#10;0[;]-1[;]The somatostatin-producing cells in the islets of Langerhans3[;]The somatostatin-producing cells in the islets of Langerhans[;]&#10;2[;]-1[;]The glucagon-producing cells in the islets of Langerhans4[;]The glucagon-producing cells in the islets of Langerhans[;]&#10;0[;]-1[;]Cells throughout the body which have an insulin receptor5[;]Cells throughout the body which have an insulin receptor[;]&#10;"/>
  <p:tag name="HASRESULTS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A4B1C08F39D4F67A8D56C7BACD773DC&lt;/guid&gt;&#10;            &lt;repollguid&gt;B4E4C512B5954C77B6EC7011F5A28171&lt;/repollguid&gt;&#10;            &lt;sourceid&gt;B3D1B263FB2E4BE88F817A9EE93BCC25&lt;/sourceid&gt;&#10;            &lt;questiontext&gt;11. A therapeutic approach in rheumatoid arthritis is to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Stimulate TNF (TNFa) production&lt;/answertext&gt;&#10;                    &lt;valuetype&gt;-1&lt;/valuetype&gt;&#10;                &lt;/answer&gt;&#10;                &lt;answer&gt;&#10;                    &lt;guid&gt;F0738A7E47E3426CB853B4F40C44F1AE&lt;/guid&gt;&#10;                    &lt;answertext&gt;Inhibit TNF (TNFa) activity&lt;/answertext&gt;&#10;                    &lt;valuetype&gt;1&lt;/valuetype&gt;&#10;                &lt;/answer&gt;&#10;                &lt;answer&gt;&#10;                    &lt;guid&gt;B2DEE03EB1C145BAB0794C18152D5D16&lt;/guid&gt;&#10;                    &lt;answertext&gt;Reduce TGFb secretion&lt;/answertext&gt;&#10;                    &lt;valuetype&gt;-1&lt;/valuetype&gt;&#10;                &lt;/answer&gt;&#10;                &lt;answer&gt;&#10;                    &lt;guid&gt;68C0C30B6F754D7B8875D7A7CD576738&lt;/guid&gt;&#10;                    &lt;answertext&gt;Administer silver salts&lt;/answertext&gt;&#10;                    &lt;valuetype&gt;-1&lt;/valuetype&gt;&#10;                &lt;/answer&gt;&#10;                &lt;answer&gt;&#10;                    &lt;guid&gt;4E11D8A3462D4712A21E1AE3F6BA8D8B&lt;/guid&gt;&#10;                    &lt;answertext&gt;Use prostaglandin&lt;/answertext&gt;&#10;                    &lt;valuetype&gt;-1&lt;/valuetype&gt;&#10;                &lt;/answer&gt;&#10;            &lt;/answers&gt;&#10;        &lt;/multichoice&gt;&#10;    &lt;/questions&gt;&#10;&lt;/questionlist&gt;"/>
  <p:tag name="RESULTS" val="11. A therapeutic approach in rheumatoid arthritis is to:&#10;45[;]65[;]45[;]False[;]40[;]&#10;1.95555555555556[;]2[;]0.419288050313627[;]0.175802469135802&#10;4[;]-1[;]Stimulate TNF (TNFa) production1[;]Stimulate TNF (TNFa) production[;]&#10;40[;]1[;]Inhibit TNF (TNFa) activity2[;]Inhibit TNF (TNFa) activity[;]&#10;0[;]-1[;]Reduce TGFb secretion3[;]Reduce TGFb secretion[;]&#10;1[;]-1[;]Administer silver salts4[;]Administer silver salts[;]&#10;0[;]-1[;]Use prostaglandin5[;]Use prostaglandin[;]&#10;"/>
  <p:tag name="HASRESULTS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1A1D92B468B43B0BA81450E03DC8D3A&lt;/guid&gt;&#10;            &lt;repollguid&gt;B4E4C512B5954C77B6EC7011F5A28171&lt;/repollguid&gt;&#10;            &lt;sourceid&gt;B3D1B263FB2E4BE88F817A9EE93BCC25&lt;/sourceid&gt;&#10;            &lt;questiontext&gt;12. A difference between organ-specific and nonorgan-specific autoimmune disorders is that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Only in organ-specific autoimmune disorders is there a greater incidence in women&lt;/answertext&gt;&#10;                    &lt;valuetype&gt;-1&lt;/valuetype&gt;&#10;                &lt;/answer&gt;&#10;                &lt;answer&gt;&#10;                    &lt;guid&gt;F0738A7E47E3426CB853B4F40C44F1AE&lt;/guid&gt;&#10;                    &lt;answertext&gt;Associations with HLA are only seen in nonorgan-specific autoimmunity&lt;/answertext&gt;&#10;                    &lt;valuetype&gt;-1&lt;/valuetype&gt;&#10;                &lt;/answer&gt;&#10;                &lt;answer&gt;&#10;                    &lt;guid&gt;B2DEE03EB1C145BAB0794C18152D5D16&lt;/guid&gt;&#10;                    &lt;answertext&gt;Circulating autoantibodies react with normal body components only in organ-specific autoimmune disorders&lt;/answertext&gt;&#10;                    &lt;valuetype&gt;-1&lt;/valuetype&gt;&#10;                &lt;/answer&gt;&#10;                &lt;answer&gt;&#10;                    &lt;guid&gt;68C0C30B6F754D7B8875D7A7CD576738&lt;/guid&gt;&#10;                    &lt;answertext&gt;It is only in organ-specific autoimmune disorders that autoantibody tests are of diagnostic value&lt;/answertext&gt;&#10;                    &lt;valuetype&gt;-1&lt;/valuetype&gt;&#10;                &lt;/answer&gt;&#10;                &lt;answer&gt;&#10;                    &lt;guid&gt;F8821D14321D4B059F7AD5457E1E20E8&lt;/guid&gt;&#10;                    &lt;answertext&gt;Only in nonorgan-specific autoimmune diseases are anti-nuclear antibodies a frequent feature&lt;/answertext&gt;&#10;                    &lt;valuetype&gt;1&lt;/valuetype&gt;&#10;                &lt;/answer&gt;&#10;            &lt;/answers&gt;&#10;        &lt;/multichoice&gt;&#10;    &lt;/questions&gt;&#10;&lt;/questionlist&gt;"/>
  <p:tag name="RESULTS" val="12. A difference between organ-specific and nonorgan-specific autoimmune disorders is that:&#10;42[;]65[;]42[;]False[;]15[;]&#10;3.78571428571429[;]4[;]1.1241020603917[;]1.26360544217687&#10;2[;]-1[;]Only in organ-specific autoimmune disorders is there a greater incidence in women1[;]Only in organ-specific autoimmune disorders is there a greater incidence in women[;]&#10;2[;]-1[;]Associations with HLA are only seen in nonorgan-specific autoimmunity2[;]Associations with HLA are only seen in nonorgan-specific autoimmunity[;]&#10;14[;]-1[;]Circulating autoantibodies react with normal body components only in organ-specific autoimmune disorders3[;]Circulating autoantibodies react with normal body components only in organ-specific autoimmune disorders[;]&#10;9[;]-1[;]It is only in organ-specific autoimmune disorders that autoantibody tests are of diagnostic value4[;]It is only in organ-specific autoimmune disorders that autoantibody tests are of diagnostic value[;]&#10;15[;]1[;]Only in nonorgan-specific autoimmune diseases are anti-nuclear antibodies a frequent feature5[;]Only in nonorgan-specific autoimmune diseases are anti-nuclear antibodies a frequent feature[;]&#10;"/>
  <p:tag name="HASRESULTS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0A9C2A8C5B0419A9C805D2FE929FF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30BB7138CB94A928FB589F4B8CDACED&lt;/guid&gt;&#10;            &lt;repollguid&gt;B4E4C512B5954C77B6EC7011F5A28171&lt;/repollguid&gt;&#10;            &lt;sourceid&gt;B3D1B263FB2E4BE88F817A9EE93BCC25&lt;/sourceid&gt;&#10;            &lt;questiontext&gt;2. Which of the following statement refer to T cell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52EC8D1B140C4A1B87E374055356F3C1&lt;/guid&gt;&#10;                    &lt;answertext&gt;When activated, they produce a secreted form of their antigen-recognition molecule.&lt;/answertext&gt;&#10;                    &lt;valuetype&gt;-1&lt;/valuetype&gt;&#10;                &lt;/answer&gt;&#10;                &lt;answer&gt;&#10;                    &lt;guid&gt;F0738A7E47E3426CB853B4F40C44F1AE&lt;/guid&gt;&#10;                    &lt;answertext&gt;Their antigen receptors are composed of two heavy chains and two light chains.&lt;/answertext&gt;&#10;                    &lt;valuetype&gt;-1&lt;/valuetype&gt;&#10;                &lt;/answer&gt;&#10;                &lt;answer&gt;&#10;                    &lt;guid&gt;B2DEE03EB1C145BAB0794C18152D5D16&lt;/guid&gt;&#10;                    &lt;answertext&gt;They recognize epitopes of native antigen.&lt;/answertext&gt;&#10;                    &lt;valuetype&gt;-1&lt;/valuetype&gt;&#10;                &lt;/answer&gt;&#10;                &lt;answer&gt;&#10;                    &lt;guid&gt;68C0C30B6F754D7B8875D7A7CD576738&lt;/guid&gt;&#10;                    &lt;answertext&gt;They bind to antigen peptides associated with HLA proteins.&lt;/answertext&gt;&#10;                    &lt;valuetype&gt;1&lt;/valuetype&gt;&#10;                &lt;/answer&gt;&#10;            &lt;/answers&gt;&#10;        &lt;/multichoice&gt;&#10;    &lt;/questions&gt;&#10;&lt;/questionlist&gt;"/>
  <p:tag name="RESULTS" val="2. Which of the following statement refer to T cells?&#10;35[;]58[;]35[;]False[;]23[;]&#10;3.2[;]4[;]1.16619037896906[;]1.36&#10;5[;]-1[;]When activated, they produce a secreted form of their antigen-recognition molecule.1[;]When activated, they produce a secreted form of their antigen-recognition molecule.[;]&#10;6[;]-1[;]Their antigen receptors are composed of two heavy chains and two light chains.2[;]Their antigen receptors are composed of two heavy chains and two light chains.[;]&#10;1[;]-1[;]They recognize epitopes of native antigen.3[;]They recognize epitopes of native antigen.[;]&#10;23[;]1[;]They bind to antigen peptides associated with HLA proteins.4[;]They bind to antigen peptides associated with HLA proteins.[;]&#10;"/>
  <p:tag name="HASRESULTS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COLORTYPE" val="SCHEME"/>
  <p:tag name="LABELFORMAT" val="0"/>
  <p:tag name="NUMBERFORMAT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423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Chart</vt:lpstr>
      <vt:lpstr>1. Which cell type can differentiate into an antibody producing plasma cells?</vt:lpstr>
      <vt:lpstr>2. Which of the following statement refer to T cells?</vt:lpstr>
      <vt:lpstr>3. The class of immunoglobulin that is transported across the placenta from mother to foetus is</vt:lpstr>
      <vt:lpstr>4. Which of the following factors has not been associated with the development of autoimmune disease: </vt:lpstr>
      <vt:lpstr>5. Ankylosing spondylitis is strongly associated with HLA-:</vt:lpstr>
      <vt:lpstr>6. Which of the following is a non-organ-specific (systemic) autoimmune disease:</vt:lpstr>
      <vt:lpstr>7. HLA-DR2 is a risk factor for:</vt:lpstr>
      <vt:lpstr>8. Exophthalmos is often associated with:</vt:lpstr>
      <vt:lpstr>9. Neonatal myasthenia gravis is thought to be caused by:</vt:lpstr>
      <vt:lpstr>10. In type 1 diabetes (insulin-dependent diabetes mellitus), the target of the autoimmune attack is: </vt:lpstr>
      <vt:lpstr>11. A therapeutic approach in rheumatoid arthritis is to:</vt:lpstr>
      <vt:lpstr>12. A difference between organ-specific and nonorgan-specific autoimmune disorders is that:</vt:lpstr>
    </vt:vector>
  </TitlesOfParts>
  <Company>Newcastle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 KyawThu</dc:creator>
  <cp:lastModifiedBy>Moe Kyaw Thu</cp:lastModifiedBy>
  <cp:revision>32</cp:revision>
  <dcterms:created xsi:type="dcterms:W3CDTF">2015-09-07T05:08:27Z</dcterms:created>
  <dcterms:modified xsi:type="dcterms:W3CDTF">2015-09-09T13:09:26Z</dcterms:modified>
</cp:coreProperties>
</file>