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74" r:id="rId6"/>
    <p:sldId id="257" r:id="rId7"/>
    <p:sldId id="260" r:id="rId8"/>
    <p:sldId id="258" r:id="rId9"/>
    <p:sldId id="259" r:id="rId10"/>
    <p:sldId id="261" r:id="rId11"/>
    <p:sldId id="262" r:id="rId12"/>
    <p:sldId id="273" r:id="rId13"/>
    <p:sldId id="264" r:id="rId14"/>
    <p:sldId id="266" r:id="rId15"/>
    <p:sldId id="265" r:id="rId16"/>
    <p:sldId id="268" r:id="rId17"/>
    <p:sldId id="269" r:id="rId18"/>
    <p:sldId id="270" r:id="rId19"/>
    <p:sldId id="267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94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07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55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2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26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1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41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37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92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89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8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44F1896-B887-FC42-B358-477CC625DFEB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1B58584-0F1C-7742-8EDE-1615785AD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BF824-6AFC-8BE8-CA95-6697E98C3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643468"/>
            <a:ext cx="9966960" cy="3592432"/>
          </a:xfrm>
        </p:spPr>
        <p:txBody>
          <a:bodyPr>
            <a:normAutofit/>
          </a:bodyPr>
          <a:lstStyle/>
          <a:p>
            <a:r>
              <a:rPr lang="en-GB" sz="8900" dirty="0"/>
              <a:t>Open-Source Software Tools for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44F3A1-1838-F2C2-FA3A-FD8E0EF02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913336"/>
            <a:ext cx="7891272" cy="106984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0000"/>
                </a:solidFill>
              </a:rPr>
              <a:t>Ben Wooding</a:t>
            </a:r>
          </a:p>
        </p:txBody>
      </p:sp>
      <p:pic>
        <p:nvPicPr>
          <p:cNvPr id="18434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16BFBE76-3806-8292-1A7C-B30D44D4E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4247" y="3692235"/>
            <a:ext cx="1974273" cy="19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63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9EBC-82D9-5FE3-58C1-3C9215C7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Open-source tools can be lucrative!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87D1C-54C3-0B9B-9C2A-647B548269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27" y="1690688"/>
            <a:ext cx="7772400" cy="689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BD7F5-D226-875C-A481-F0286D5336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27" y="3084071"/>
            <a:ext cx="7772400" cy="689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73B54-569D-70D8-5313-FD57CDC12D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27" y="2347175"/>
            <a:ext cx="7772400" cy="689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FAA0CE-33FB-BF56-8D12-532277B29D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27" y="3836089"/>
            <a:ext cx="7772400" cy="689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5AF10-676B-4B10-1470-359065E7FD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27" y="4622742"/>
            <a:ext cx="7772400" cy="689857"/>
          </a:xfrm>
          <a:prstGeom prst="rect">
            <a:avLst/>
          </a:prstGeom>
        </p:spPr>
      </p:pic>
      <p:pic>
        <p:nvPicPr>
          <p:cNvPr id="10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FE081545-6536-37FD-610D-A1547C5B4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35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D522-C7C4-AD6A-4E5B-C0177BA2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2219"/>
            <a:ext cx="10515600" cy="1325563"/>
          </a:xfrm>
        </p:spPr>
        <p:txBody>
          <a:bodyPr/>
          <a:lstStyle/>
          <a:p>
            <a:r>
              <a:rPr lang="en-GB" dirty="0"/>
              <a:t>An aside</a:t>
            </a:r>
            <a:r>
              <a:rPr lang="en-GB" dirty="0">
                <a:sym typeface="Wingdings" pitchFamily="2" charset="2"/>
              </a:rPr>
              <a:t> – open-source paper results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0F19A-3084-1E80-51E7-BAC93CBC64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291" y="1035013"/>
            <a:ext cx="8686268" cy="4787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55419-CC5A-05F4-8D65-AF5B402E39E7}"/>
              </a:ext>
            </a:extLst>
          </p:cNvPr>
          <p:cNvSpPr txBox="1"/>
          <p:nvPr/>
        </p:nvSpPr>
        <p:spPr>
          <a:xfrm>
            <a:off x="2801816" y="6119447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Papers that provide their code/data tend to get cited more!</a:t>
            </a:r>
          </a:p>
        </p:txBody>
      </p:sp>
      <p:pic>
        <p:nvPicPr>
          <p:cNvPr id="5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6E2C8B5B-252D-09F5-CE81-3E697AF6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12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F13DB-FA86-360F-8186-DAE44880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67" y="124414"/>
            <a:ext cx="10058400" cy="1609344"/>
          </a:xfrm>
        </p:spPr>
        <p:txBody>
          <a:bodyPr/>
          <a:lstStyle/>
          <a:p>
            <a:r>
              <a:rPr lang="en-GB" dirty="0"/>
              <a:t>Designing your open-source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B9255-F12B-5F10-66F8-DDFAA6E80E2F}"/>
              </a:ext>
            </a:extLst>
          </p:cNvPr>
          <p:cNvSpPr txBox="1"/>
          <p:nvPr/>
        </p:nvSpPr>
        <p:spPr>
          <a:xfrm>
            <a:off x="1040867" y="1453510"/>
            <a:ext cx="445476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User-friendliness: GPU? API? Hosted on the web?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Can people leverage your tool or is it only usable in isolation?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Where will you host your tool? GitHub? GitLab?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Which license do you choose? MIT license? CC-BY-4.0? (Might be determined by your funding!)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7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5A726156-1C9C-AE13-C3B1-22ADD28F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F88D6EF-6CF6-2492-C597-8A726F706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782" y="1465309"/>
            <a:ext cx="5858164" cy="480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40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F32D8-7547-1603-50B8-B542DFE02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5866-1C1B-762D-862E-8AE9900DE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82" y="110559"/>
            <a:ext cx="10058400" cy="1609344"/>
          </a:xfrm>
        </p:spPr>
        <p:txBody>
          <a:bodyPr/>
          <a:lstStyle/>
          <a:p>
            <a:r>
              <a:rPr lang="en-GB" dirty="0"/>
              <a:t>Designing your open-source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DE1FD-7E7F-311D-2487-EA48F10ABAFB}"/>
              </a:ext>
            </a:extLst>
          </p:cNvPr>
          <p:cNvSpPr txBox="1"/>
          <p:nvPr/>
        </p:nvSpPr>
        <p:spPr>
          <a:xfrm>
            <a:off x="1040867" y="1453510"/>
            <a:ext cx="445476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If optimal solver requires license, can you also provide an open-source alternative? (at cost of performance)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Will the tool come with a manual? </a:t>
            </a:r>
            <a:r>
              <a:rPr lang="en-GB" sz="2400" dirty="0" err="1"/>
              <a:t>Youtube</a:t>
            </a:r>
            <a:r>
              <a:rPr lang="en-GB" sz="2400" dirty="0"/>
              <a:t> tutorial videos?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Is it easy to install? Docker?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How will you maintain the tool? Update tool as research grows?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3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11764989-BF88-91B6-A795-0DB5DFE5C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5D35DBA-357F-C307-4A83-B5E7D32E9E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782" y="1465309"/>
            <a:ext cx="5858164" cy="480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1C414-B475-1EC1-323D-5D9431F9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50" y="-71407"/>
            <a:ext cx="10515600" cy="1325563"/>
          </a:xfrm>
        </p:spPr>
        <p:txBody>
          <a:bodyPr/>
          <a:lstStyle/>
          <a:p>
            <a:r>
              <a:rPr lang="en-GB" dirty="0"/>
              <a:t>The Review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98DB4-77E3-C8AF-88FE-BA79F370C0D5}"/>
              </a:ext>
            </a:extLst>
          </p:cNvPr>
          <p:cNvSpPr txBox="1"/>
          <p:nvPr/>
        </p:nvSpPr>
        <p:spPr>
          <a:xfrm>
            <a:off x="693574" y="835854"/>
            <a:ext cx="47598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Upload your tool paper onto a preprint website like </a:t>
            </a:r>
            <a:r>
              <a:rPr lang="en-GB" sz="2400" dirty="0" err="1"/>
              <a:t>ArXiv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Some conferences have a ‘tool paper’ category, reducing expectation of novel theory in the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Repeatability Evaluation: some conferences test if the results of your paper are repeatable and provide a badge to add to your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Linking GitHub to a </a:t>
            </a:r>
            <a:r>
              <a:rPr lang="en-GB" sz="2400" dirty="0" err="1"/>
              <a:t>Zenodo</a:t>
            </a:r>
            <a:r>
              <a:rPr lang="en-GB" sz="2400" dirty="0"/>
              <a:t> DOI creates permanent record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C4052-ACCA-5DA9-ABAD-C9409804E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636" y="258512"/>
            <a:ext cx="6400914" cy="286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018860-C44E-28D7-C4DD-9B9159C5C0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8" y="2165430"/>
            <a:ext cx="5876232" cy="3733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20A260-02EF-DA74-6087-45BC4CDE7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450" y="4575339"/>
            <a:ext cx="2146922" cy="2165430"/>
          </a:xfrm>
          <a:prstGeom prst="rect">
            <a:avLst/>
          </a:prstGeom>
        </p:spPr>
      </p:pic>
      <p:pic>
        <p:nvPicPr>
          <p:cNvPr id="8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7CA6B82B-B2D3-DFB5-645C-6780CA73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51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7304-567D-C676-E7C6-7C4B4A514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814"/>
            <a:ext cx="12316691" cy="1609344"/>
          </a:xfrm>
        </p:spPr>
        <p:txBody>
          <a:bodyPr/>
          <a:lstStyle/>
          <a:p>
            <a:r>
              <a:rPr lang="en-GB" dirty="0"/>
              <a:t>Inconsistent Reviewers/Expectations of Tools</a:t>
            </a:r>
          </a:p>
        </p:txBody>
      </p:sp>
      <p:pic>
        <p:nvPicPr>
          <p:cNvPr id="13314" name="Picture 2" descr="season 1 netflix GIF by Gilmore Girls ">
            <a:extLst>
              <a:ext uri="{FF2B5EF4-FFF2-40B4-BE49-F238E27FC236}">
                <a16:creationId xmlns:a16="http://schemas.microsoft.com/office/drawing/2014/main" id="{F5D19DE5-5EA0-1A80-016C-0E5815740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0289" y="1607103"/>
            <a:ext cx="5045491" cy="380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353FBC-1622-11E4-5189-CC2762DD49D9}"/>
              </a:ext>
            </a:extLst>
          </p:cNvPr>
          <p:cNvSpPr txBox="1"/>
          <p:nvPr/>
        </p:nvSpPr>
        <p:spPr>
          <a:xfrm>
            <a:off x="2834697" y="5603502"/>
            <a:ext cx="6236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 have received scores of +2 (Accept) and -2 (Reject) at the same venue for the same tool!</a:t>
            </a:r>
          </a:p>
        </p:txBody>
      </p:sp>
      <p:pic>
        <p:nvPicPr>
          <p:cNvPr id="4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F175374F-6789-F2ED-5BF1-F2999FE4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84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3DB5-05D1-3040-0196-1F76C975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Competitions Encourage More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B6893-2D2D-63DF-F488-C9B036FC3C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896" y="1174873"/>
            <a:ext cx="7772400" cy="5117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3961A9-1349-59B3-80C9-37378B411B7D}"/>
              </a:ext>
            </a:extLst>
          </p:cNvPr>
          <p:cNvSpPr txBox="1"/>
          <p:nvPr/>
        </p:nvSpPr>
        <p:spPr>
          <a:xfrm>
            <a:off x="389704" y="1174873"/>
            <a:ext cx="400218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Applied Verification for Continuous and Hybrid Systems (ARCH) Workshop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running since 2014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8 different categories tools fall under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Stochastic Models has 17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Ever expanding set of benchmarks to trial upon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5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25662C69-C778-230B-3655-1010C9758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75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6159-6B37-2A60-AB62-14CF746F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Usability: What not to do!</a:t>
            </a:r>
          </a:p>
        </p:txBody>
      </p:sp>
      <p:pic>
        <p:nvPicPr>
          <p:cNvPr id="14338" name="Picture 2" descr="marge simpson episode 22 GIF">
            <a:extLst>
              <a:ext uri="{FF2B5EF4-FFF2-40B4-BE49-F238E27FC236}">
                <a16:creationId xmlns:a16="http://schemas.microsoft.com/office/drawing/2014/main" id="{0A584D3B-B029-A899-EFCA-37EEBE70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300" y="1889444"/>
            <a:ext cx="5016500" cy="38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597ED-F5F2-644E-5706-FA1C6C85C1A2}"/>
              </a:ext>
            </a:extLst>
          </p:cNvPr>
          <p:cNvSpPr txBox="1"/>
          <p:nvPr/>
        </p:nvSpPr>
        <p:spPr>
          <a:xfrm>
            <a:off x="838200" y="1514305"/>
            <a:ext cx="50165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Many tools are not updated, meaning they become useless in a few years (unable to even install)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Tool where authors tried to commercialise part of their implementation, tool is unusable and authors made no profit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Some unfortunate politics around stating that a tool can no longer be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4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20AA42B9-8299-A63C-630B-8A869A870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028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5D57B-7926-F9DB-8DB2-5AE2C70D9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88610-97AA-15A7-1424-E1DBA750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843EB-B5CE-7E29-C564-CA54890E41AA}"/>
              </a:ext>
            </a:extLst>
          </p:cNvPr>
          <p:cNvSpPr txBox="1"/>
          <p:nvPr/>
        </p:nvSpPr>
        <p:spPr>
          <a:xfrm>
            <a:off x="838200" y="1225689"/>
            <a:ext cx="5016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Open-source tools benefit both the research community and the creator of the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Consider how you can make your tool as easy to use and to access as possible, e.g. Docker or Web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Friendly competitions encourage open-source tool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Keep up updating your tool for long-term wins for all!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15362" name="Picture 2" descr="Jimmy Fallon Win GIF by The Tonight Show Starring Jimmy Fallon">
            <a:extLst>
              <a:ext uri="{FF2B5EF4-FFF2-40B4-BE49-F238E27FC236}">
                <a16:creationId xmlns:a16="http://schemas.microsoft.com/office/drawing/2014/main" id="{F2C14118-D34E-7BA9-2151-FC3EA83A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873" y="1944584"/>
            <a:ext cx="5213927" cy="372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151D7A5E-F894-4121-CAF1-831032F1D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8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 and a blue sweater&#10;&#10;Description automatically generated">
            <a:extLst>
              <a:ext uri="{FF2B5EF4-FFF2-40B4-BE49-F238E27FC236}">
                <a16:creationId xmlns:a16="http://schemas.microsoft.com/office/drawing/2014/main" id="{D2D2E01B-F7EC-413F-45DC-1BDB070EC7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66" y="1467950"/>
            <a:ext cx="4453338" cy="4436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930726-6D27-37B1-F889-DD483FA8FD69}"/>
              </a:ext>
            </a:extLst>
          </p:cNvPr>
          <p:cNvSpPr txBox="1"/>
          <p:nvPr/>
        </p:nvSpPr>
        <p:spPr>
          <a:xfrm>
            <a:off x="6096000" y="1001687"/>
            <a:ext cx="5486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Ben Wooding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School of Computing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EPSRC Doctoral Prize Fellow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Fellowship Topic: Reliable AI-enabled Design of Cyber-Physical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Designed 3 open-source software tools as part of my fellowship with one more in the works!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72E1ED-E8B1-0B13-19BA-EEE010BA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2387"/>
            <a:ext cx="11035145" cy="1325563"/>
          </a:xfrm>
        </p:spPr>
        <p:txBody>
          <a:bodyPr>
            <a:normAutofit/>
          </a:bodyPr>
          <a:lstStyle/>
          <a:p>
            <a:r>
              <a:rPr lang="en-GB" dirty="0"/>
              <a:t>About Me</a:t>
            </a:r>
          </a:p>
        </p:txBody>
      </p:sp>
      <p:pic>
        <p:nvPicPr>
          <p:cNvPr id="17410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36F9F0D6-6F2B-13A5-AFD1-8DF4A7F3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73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pink shirt&#10;&#10;Description automatically generated">
            <a:extLst>
              <a:ext uri="{FF2B5EF4-FFF2-40B4-BE49-F238E27FC236}">
                <a16:creationId xmlns:a16="http://schemas.microsoft.com/office/drawing/2014/main" id="{6136B949-F609-550C-F07F-9CAB01AA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27" y="725197"/>
            <a:ext cx="8596746" cy="4835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D7C291-80D4-EDE9-D5A3-41D0E374EA27}"/>
              </a:ext>
            </a:extLst>
          </p:cNvPr>
          <p:cNvSpPr txBox="1"/>
          <p:nvPr/>
        </p:nvSpPr>
        <p:spPr>
          <a:xfrm>
            <a:off x="3270738" y="5722495"/>
            <a:ext cx="565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Picture the story: a brilliant researcher, called Researcher A, has a brilliant idea!</a:t>
            </a:r>
          </a:p>
        </p:txBody>
      </p:sp>
      <p:pic>
        <p:nvPicPr>
          <p:cNvPr id="5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685E5FF4-3862-B327-3CE7-4B34D7879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44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rk Create GIF by Pudgy Penguins">
            <a:extLst>
              <a:ext uri="{FF2B5EF4-FFF2-40B4-BE49-F238E27FC236}">
                <a16:creationId xmlns:a16="http://schemas.microsoft.com/office/drawing/2014/main" id="{6B557F33-51DD-FE3E-EBC1-AC9A1DE1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582" y="477983"/>
            <a:ext cx="4682836" cy="46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44BFC1-3CFE-FB06-0614-65181DC95EE8}"/>
              </a:ext>
            </a:extLst>
          </p:cNvPr>
          <p:cNvSpPr txBox="1"/>
          <p:nvPr/>
        </p:nvSpPr>
        <p:spPr>
          <a:xfrm>
            <a:off x="3270738" y="5567431"/>
            <a:ext cx="565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Parts of Researcher A’s idea could leverage techniques and methods from the literature in new ways!</a:t>
            </a:r>
          </a:p>
        </p:txBody>
      </p:sp>
      <p:pic>
        <p:nvPicPr>
          <p:cNvPr id="3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04E603F0-682E-F05A-14A9-3F512444C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034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im GIF">
            <a:extLst>
              <a:ext uri="{FF2B5EF4-FFF2-40B4-BE49-F238E27FC236}">
                <a16:creationId xmlns:a16="http://schemas.microsoft.com/office/drawing/2014/main" id="{13DE04FB-83B2-0356-065F-6A1C8B83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865" y="854858"/>
            <a:ext cx="7745535" cy="447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87D031-B508-19BD-004A-FB496B1383AF}"/>
              </a:ext>
            </a:extLst>
          </p:cNvPr>
          <p:cNvSpPr txBox="1"/>
          <p:nvPr/>
        </p:nvSpPr>
        <p:spPr>
          <a:xfrm>
            <a:off x="3270738" y="5567431"/>
            <a:ext cx="565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However, these techniques were either time consuming to do from scratch or complicated enough that it was non-trivial implementing them afresh…</a:t>
            </a:r>
          </a:p>
        </p:txBody>
      </p:sp>
      <p:pic>
        <p:nvPicPr>
          <p:cNvPr id="3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65C8392B-3008-3F2D-6A02-1A3DF969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4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V gif. Jillian Bell as Jillian in Workaholics glares and pouts with pleading eyes, stomping her foot childishly. Text, &quot;Please I really need this, I need it, Okay?&quot;">
            <a:extLst>
              <a:ext uri="{FF2B5EF4-FFF2-40B4-BE49-F238E27FC236}">
                <a16:creationId xmlns:a16="http://schemas.microsoft.com/office/drawing/2014/main" id="{8AC20A88-E76C-679B-F7CA-800644CE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7943" y="239994"/>
            <a:ext cx="4469934" cy="510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F2C6C0-5BDD-3BAF-1224-331773CC02BF}"/>
              </a:ext>
            </a:extLst>
          </p:cNvPr>
          <p:cNvSpPr txBox="1"/>
          <p:nvPr/>
        </p:nvSpPr>
        <p:spPr>
          <a:xfrm>
            <a:off x="3270738" y="5567431"/>
            <a:ext cx="565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There was a famous tool developed by </a:t>
            </a:r>
            <a:r>
              <a:rPr lang="en-GB" dirty="0" err="1"/>
              <a:t>SuperCorp</a:t>
            </a:r>
            <a:r>
              <a:rPr lang="en-GB" dirty="0"/>
              <a:t> that implemented the techniques the researcher needed, but the license cost too much money!</a:t>
            </a:r>
          </a:p>
        </p:txBody>
      </p:sp>
      <p:pic>
        <p:nvPicPr>
          <p:cNvPr id="3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4327D5E9-6F33-A1A0-D776-BCE3BFC9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nold Schwarzenegger I Give Up GIF by Jerology">
            <a:extLst>
              <a:ext uri="{FF2B5EF4-FFF2-40B4-BE49-F238E27FC236}">
                <a16:creationId xmlns:a16="http://schemas.microsoft.com/office/drawing/2014/main" id="{F1757AAD-226F-3413-BC9A-302BC113E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305" y="872836"/>
            <a:ext cx="7565390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3D85D-2017-2319-C100-CCA9A23E5099}"/>
              </a:ext>
            </a:extLst>
          </p:cNvPr>
          <p:cNvSpPr txBox="1"/>
          <p:nvPr/>
        </p:nvSpPr>
        <p:spPr>
          <a:xfrm>
            <a:off x="3270738" y="5567431"/>
            <a:ext cx="565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this how the story ends for Researcher A?</a:t>
            </a:r>
          </a:p>
        </p:txBody>
      </p:sp>
      <p:pic>
        <p:nvPicPr>
          <p:cNvPr id="3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4CC69BE3-3260-534C-DA77-AA721698F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pider-Man Animation GIF by Leroy Patterson">
            <a:extLst>
              <a:ext uri="{FF2B5EF4-FFF2-40B4-BE49-F238E27FC236}">
                <a16:creationId xmlns:a16="http://schemas.microsoft.com/office/drawing/2014/main" id="{FE9CE4AE-DBC3-01BF-4F27-EC175072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527" y="911203"/>
            <a:ext cx="7402946" cy="370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42F044-A86A-B417-66EB-66338803CA5C}"/>
              </a:ext>
            </a:extLst>
          </p:cNvPr>
          <p:cNvSpPr txBox="1"/>
          <p:nvPr/>
        </p:nvSpPr>
        <p:spPr>
          <a:xfrm>
            <a:off x="3270738" y="4852324"/>
            <a:ext cx="565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Open-source software tools can come to the rescue of Researcher A!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065D6-B55A-43EC-0179-0675A16D28C1}"/>
              </a:ext>
            </a:extLst>
          </p:cNvPr>
          <p:cNvSpPr txBox="1"/>
          <p:nvPr/>
        </p:nvSpPr>
        <p:spPr>
          <a:xfrm>
            <a:off x="1899136" y="5738303"/>
            <a:ext cx="839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No need to compute implementations from scratch</a:t>
            </a:r>
          </a:p>
          <a:p>
            <a:pPr marL="285750" indent="-285750">
              <a:buFontTx/>
              <a:buChar char="-"/>
            </a:pPr>
            <a:r>
              <a:rPr lang="en-GB" dirty="0"/>
              <a:t>No need to pay for expensive tool licenses</a:t>
            </a:r>
          </a:p>
        </p:txBody>
      </p:sp>
      <p:pic>
        <p:nvPicPr>
          <p:cNvPr id="4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35628F44-0D5E-950A-0559-9A0A4CB4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034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FF201-CCE6-2820-5CB7-9C4D8CC1D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2387"/>
            <a:ext cx="11035145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Designing a tool? Sounds like a massive job?</a:t>
            </a:r>
          </a:p>
        </p:txBody>
      </p:sp>
      <p:pic>
        <p:nvPicPr>
          <p:cNvPr id="16386" name="Picture 2" descr="Workaholics Office GIF by Thomapyrin">
            <a:extLst>
              <a:ext uri="{FF2B5EF4-FFF2-40B4-BE49-F238E27FC236}">
                <a16:creationId xmlns:a16="http://schemas.microsoft.com/office/drawing/2014/main" id="{B957A130-FC6F-38A1-15FB-3FE6EF107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467950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ewcastle University 🇬🇧 Votre inscription via Study Experience">
            <a:extLst>
              <a:ext uri="{FF2B5EF4-FFF2-40B4-BE49-F238E27FC236}">
                <a16:creationId xmlns:a16="http://schemas.microsoft.com/office/drawing/2014/main" id="{3A61E644-D867-A545-A617-5A7FD2FF1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09" y="5962299"/>
            <a:ext cx="852055" cy="8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182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4AB21FCF568B48A74C84907327B67F" ma:contentTypeVersion="8" ma:contentTypeDescription="Create a new document." ma:contentTypeScope="" ma:versionID="765cce4b802d4bb8cd1d90e1a78bca79">
  <xsd:schema xmlns:xsd="http://www.w3.org/2001/XMLSchema" xmlns:xs="http://www.w3.org/2001/XMLSchema" xmlns:p="http://schemas.microsoft.com/office/2006/metadata/properties" xmlns:ns2="897b745d-9c22-434d-a1df-ca4fef096e74" targetNamespace="http://schemas.microsoft.com/office/2006/metadata/properties" ma:root="true" ma:fieldsID="3bc77f096072e23d2a88080fb3b482a5" ns2:_="">
    <xsd:import namespace="897b745d-9c22-434d-a1df-ca4fef096e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7b745d-9c22-434d-a1df-ca4fef096e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a7a97d3-a1e8-4e72-aadf-490c0711cb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7b745d-9c22-434d-a1df-ca4fef096e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288288-4085-4EBC-A8A1-2BCA354CC4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DCD931-7E4E-4A8D-B2FE-418B5B8B06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7b745d-9c22-434d-a1df-ca4fef096e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0F5BF4-1A1F-4DFF-88E2-2F5A43445A7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897b745d-9c22-434d-a1df-ca4fef096e7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560</Words>
  <Application>Microsoft Office PowerPoint</Application>
  <PresentationFormat>Widescreen</PresentationFormat>
  <Paragraphs>82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Open-Source Software Tools for Research</vt:lpstr>
      <vt:lpstr>About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Designing a tool? Sounds like a massive job?</vt:lpstr>
      <vt:lpstr>Open-source tools can be lucrative!</vt:lpstr>
      <vt:lpstr>An aside – open-source paper results</vt:lpstr>
      <vt:lpstr>Designing your open-source tool</vt:lpstr>
      <vt:lpstr>Designing your open-source tool</vt:lpstr>
      <vt:lpstr>The Review Process</vt:lpstr>
      <vt:lpstr>Inconsistent Reviewers/Expectations of Tools</vt:lpstr>
      <vt:lpstr>Competitions Encourage More Development</vt:lpstr>
      <vt:lpstr>Future Usability: What not to do!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 Wooding</dc:creator>
  <cp:lastModifiedBy>Steve Boneham</cp:lastModifiedBy>
  <cp:revision>9</cp:revision>
  <dcterms:created xsi:type="dcterms:W3CDTF">2025-06-10T11:54:57Z</dcterms:created>
  <dcterms:modified xsi:type="dcterms:W3CDTF">2025-07-09T14:24:57Z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0x010100C74AB21FCF568B48A74C84907327B67F</vt:lpwstr>
  </property>
  <property fmtid="{D5CDD505-2E9C-101B-9397-08002B2CF9AE}" pid="3" name="MediaServiceImageTags">
    <vt:lpwstr/>
  </property>
</Properties>
</file>