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Mulish"/>
      <p:regular r:id="rId17"/>
      <p:bold r:id="rId18"/>
      <p:italic r:id="rId19"/>
      <p:boldItalic r:id="rId20"/>
    </p:embeddedFont>
    <p:embeddedFont>
      <p:font typeface="Nunito"/>
      <p:regular r:id="rId21"/>
      <p:bold r:id="rId22"/>
      <p:italic r:id="rId23"/>
      <p:boldItalic r:id="rId24"/>
    </p:embeddedFont>
    <p:embeddedFont>
      <p:font typeface="Maven Pro"/>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MavenPro-bold.fntdata"/><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Mulish-bold.fntdata"/><Relationship Id="rId21" Type="http://schemas.openxmlformats.org/officeDocument/2006/relationships/font" Target="fonts/Nunito-regular.fntdata"/><Relationship Id="rId3" Type="http://schemas.openxmlformats.org/officeDocument/2006/relationships/presProps" Target="presProps.xml"/><Relationship Id="rId25" Type="http://schemas.openxmlformats.org/officeDocument/2006/relationships/font" Target="fonts/MavenPro-regular.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Mulish-regular.fntdata"/><Relationship Id="rId20" Type="http://schemas.openxmlformats.org/officeDocument/2006/relationships/font" Target="fonts/Mulish-boldItalic.fntdata"/><Relationship Id="rId2" Type="http://schemas.openxmlformats.org/officeDocument/2006/relationships/viewProps" Target="viewProps.xml"/><Relationship Id="rId16" Type="http://schemas.openxmlformats.org/officeDocument/2006/relationships/slide" Target="slides/slide11.xml"/><Relationship Id="rId29" Type="http://schemas.openxmlformats.org/officeDocument/2006/relationships/customXml" Target="../customXml/item3.xml"/><Relationship Id="rId24" Type="http://schemas.openxmlformats.org/officeDocument/2006/relationships/font" Target="fonts/Nunito-boldItalic.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font" Target="fonts/Nunito-italic.fntdata"/><Relationship Id="rId5" Type="http://schemas.openxmlformats.org/officeDocument/2006/relationships/notesMaster" Target="notesMasters/notesMaster1.xml"/><Relationship Id="rId15" Type="http://schemas.openxmlformats.org/officeDocument/2006/relationships/slide" Target="slides/slide10.xml"/><Relationship Id="rId28"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font" Target="fonts/Mulish-italic.fntdata"/><Relationship Id="rId22" Type="http://schemas.openxmlformats.org/officeDocument/2006/relationships/font" Target="fonts/Nunito-bold.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616d17b649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616d17b649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Papers have a DOI, but so can code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Use a unique and persistent identifier (DOI) for your software (e.g. by depositing your code on Zenodo), which is also useful for citations - note that depositing your data/code on GitHub and similar software repositories may not be enough as they may change their open access model or disappear completely in the future, so archiving your code means it stands a better chance at being preserved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DOI may refer to a specific release or to ‘latest version’</a:t>
            </a:r>
            <a:endParaRPr/>
          </a:p>
          <a:p>
            <a:pPr indent="0" lvl="0" marL="0" rtl="0" algn="l">
              <a:spcBef>
                <a:spcPts val="0"/>
              </a:spcBef>
              <a:spcAft>
                <a:spcPts val="0"/>
              </a:spcAft>
              <a:buNone/>
            </a:pPr>
            <a:r>
              <a:rPr lang="en"/>
              <a:t>Release associated with particular results is really important for reproducibility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 Repositories are curated and reviewed - </a:t>
            </a:r>
            <a:r>
              <a:rPr lang="en"/>
              <a:t>higher</a:t>
            </a:r>
            <a:r>
              <a:rPr lang="en"/>
              <a:t> trustworthiness, like publishing in a more respected journal</a:t>
            </a:r>
            <a:endParaRPr/>
          </a:p>
          <a:p>
            <a:pPr indent="0" lvl="0" marL="0" rtl="0" algn="l">
              <a:spcBef>
                <a:spcPts val="0"/>
              </a:spcBef>
              <a:spcAft>
                <a:spcPts val="0"/>
              </a:spcAft>
              <a:buNone/>
            </a:pPr>
            <a:r>
              <a:rPr lang="en"/>
              <a:t>Review - a last line of defence against accidentally publishing sensitive (private), commercially valuable data - avoid getting sued! And ensures complete metadata (findable, </a:t>
            </a:r>
            <a:r>
              <a:rPr lang="en"/>
              <a:t>accessible</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616d17b64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3616d17b64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RSE team provides training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616d17b64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616d17b64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not an exact science but any of the practices you employ in your research software workflow will bring you closer to the ideal of fully reproducible research</a:t>
            </a:r>
            <a:endParaRPr/>
          </a:p>
          <a:p>
            <a:pPr indent="0" lvl="0" marL="0" rtl="0" algn="l">
              <a:spcBef>
                <a:spcPts val="0"/>
              </a:spcBef>
              <a:spcAft>
                <a:spcPts val="0"/>
              </a:spcAft>
              <a:buNone/>
            </a:pPr>
            <a:r>
              <a:rPr lang="en"/>
              <a:t>It’s not for criticising or discrediting work</a:t>
            </a:r>
            <a:endParaRPr/>
          </a:p>
          <a:p>
            <a:pPr indent="0" lvl="0" marL="0" rtl="0" algn="l">
              <a:spcBef>
                <a:spcPts val="0"/>
              </a:spcBef>
              <a:spcAft>
                <a:spcPts val="0"/>
              </a:spcAft>
              <a:buNone/>
            </a:pPr>
            <a:r>
              <a:rPr lang="en"/>
              <a:t>It’s a set of values and principles to help researchers on a journey to better (FAIRer) software</a:t>
            </a:r>
            <a:endParaRPr/>
          </a:p>
          <a:p>
            <a:pPr indent="0" lvl="0" marL="0" rtl="0" algn="l">
              <a:spcBef>
                <a:spcPts val="0"/>
              </a:spcBef>
              <a:spcAft>
                <a:spcPts val="0"/>
              </a:spcAft>
              <a:buNone/>
            </a:pPr>
            <a:r>
              <a:rPr lang="en"/>
              <a:t>Beware of using automated tools, the things which are easiest to measure automatically are not always the most valuable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Findable:  Use standards for code metadata, public repository, register in an appropriate registry, use a unique and persistent identifier (DOI) - GitHub is not enough</a:t>
            </a:r>
            <a:endParaRPr/>
          </a:p>
          <a:p>
            <a:pPr indent="0" lvl="0" marL="0" rtl="0" algn="l">
              <a:spcBef>
                <a:spcPts val="0"/>
              </a:spcBef>
              <a:spcAft>
                <a:spcPts val="0"/>
              </a:spcAft>
              <a:buNone/>
            </a:pPr>
            <a:r>
              <a:rPr lang="en"/>
              <a:t>Accessible</a:t>
            </a:r>
            <a:r>
              <a:rPr lang="en"/>
              <a:t>: Can people obtain a copy using standard communication protocols (e.g. https, ftps), code and metadata available even when software no longer actively developed</a:t>
            </a:r>
            <a:endParaRPr/>
          </a:p>
          <a:p>
            <a:pPr indent="0" lvl="0" marL="0" rtl="0" algn="l">
              <a:spcBef>
                <a:spcPts val="0"/>
              </a:spcBef>
              <a:spcAft>
                <a:spcPts val="0"/>
              </a:spcAft>
              <a:buNone/>
            </a:pPr>
            <a:r>
              <a:rPr lang="en"/>
              <a:t>Interoperable: use community-agreed </a:t>
            </a:r>
            <a:r>
              <a:rPr lang="en"/>
              <a:t>standard</a:t>
            </a:r>
            <a:r>
              <a:rPr lang="en"/>
              <a:t> formats for inputs, outputs and metadata, communicate with other software via standard protocols and APIs</a:t>
            </a:r>
            <a:endParaRPr/>
          </a:p>
          <a:p>
            <a:pPr indent="0" lvl="0" marL="0" rtl="0" algn="l">
              <a:spcBef>
                <a:spcPts val="0"/>
              </a:spcBef>
              <a:spcAft>
                <a:spcPts val="0"/>
              </a:spcAft>
              <a:buNone/>
            </a:pPr>
            <a:r>
              <a:rPr lang="en"/>
              <a:t>Usable:  Can be executed</a:t>
            </a:r>
            <a:endParaRPr/>
          </a:p>
          <a:p>
            <a:pPr indent="0" lvl="0" marL="0" rtl="0" algn="l">
              <a:spcBef>
                <a:spcPts val="0"/>
              </a:spcBef>
              <a:spcAft>
                <a:spcPts val="0"/>
              </a:spcAft>
              <a:buNone/>
            </a:pPr>
            <a:r>
              <a:rPr lang="en"/>
              <a:t>Re-usable:  Document - functionality and install so that it can be executed, can be understood, modified, built upon, incorporated into other software and License - how it can be re-used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Metadata:  embedded information about the software within the code as metadata file, </a:t>
            </a:r>
            <a:r>
              <a:rPr lang="en"/>
              <a:t>extrinsic</a:t>
            </a:r>
            <a:r>
              <a:rPr lang="en"/>
              <a:t> metadata about the code in publicly available infrastructure (publish), version control, community standards - language specific best practices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616d17b64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616d17b64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Reproducibility - the ability to be reproduced or copied; the extent to which consistent results are obtained when an experiment is repeated</a:t>
            </a:r>
            <a:endParaRPr/>
          </a:p>
          <a:p>
            <a:pPr indent="0" lvl="0" marL="0" rtl="0" algn="l">
              <a:spcBef>
                <a:spcPts val="0"/>
              </a:spcBef>
              <a:spcAft>
                <a:spcPts val="0"/>
              </a:spcAft>
              <a:buNone/>
            </a:pPr>
            <a:r>
              <a:rPr lang="en"/>
              <a:t>Computational Reproducibility means getting consistent results using the same input data, method (code) and </a:t>
            </a:r>
            <a:r>
              <a:rPr lang="en"/>
              <a:t>conditions of analysis; work that can be independently re-created from the same data and the same code</a:t>
            </a:r>
            <a:endParaRPr/>
          </a:p>
          <a:p>
            <a:pPr indent="0" lvl="0" marL="0" rtl="0" algn="l">
              <a:spcBef>
                <a:spcPts val="0"/>
              </a:spcBef>
              <a:spcAft>
                <a:spcPts val="0"/>
              </a:spcAft>
              <a:buNone/>
            </a:pPr>
            <a:r>
              <a:rPr lang="en"/>
              <a:t>The data and software is available to re-create the analysis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Sustainable Software Development - takes into account longevity and maintainability of code (beyond the lifetime of the project), environmental impact of re-doing work unnecessarily AI/HPC 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Impact:  your work lives on, people build on it, it’s published in respected journals because it’s seen to be reliable, more people benefit from it </a:t>
            </a:r>
            <a:r>
              <a:rPr lang="en"/>
              <a:t>because</a:t>
            </a:r>
            <a:r>
              <a:rPr lang="en"/>
              <a:t> they can find and use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Avoid the problem of the one person leaving the lab and </a:t>
            </a:r>
            <a:r>
              <a:rPr lang="en"/>
              <a:t>nobody</a:t>
            </a:r>
            <a:r>
              <a:rPr lang="en"/>
              <a:t> knows how to use their code</a:t>
            </a:r>
            <a:endParaRPr/>
          </a:p>
          <a:p>
            <a:pPr indent="0" lvl="0" marL="0" rtl="0" algn="l">
              <a:spcBef>
                <a:spcPts val="0"/>
              </a:spcBef>
              <a:spcAft>
                <a:spcPts val="0"/>
              </a:spcAft>
              <a:buNone/>
            </a:pPr>
            <a:r>
              <a:rPr lang="en"/>
              <a:t>1 deep</a:t>
            </a:r>
            <a:endParaRPr/>
          </a:p>
          <a:p>
            <a:pPr indent="0" lvl="0" marL="0" rtl="0" algn="l">
              <a:spcBef>
                <a:spcPts val="0"/>
              </a:spcBef>
              <a:spcAft>
                <a:spcPts val="0"/>
              </a:spcAft>
              <a:buNone/>
            </a:pPr>
            <a:r>
              <a:rPr lang="en"/>
              <a:t>Under a bus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616d17b64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616d17b64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https://github.com/newcastleuniversity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616d17b649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616d17b649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83838"/>
                </a:solidFill>
                <a:highlight>
                  <a:srgbClr val="FFFFFF"/>
                </a:highlight>
                <a:latin typeface="Mulish"/>
                <a:ea typeface="Mulish"/>
                <a:cs typeface="Mulish"/>
                <a:sym typeface="Mulish"/>
              </a:rPr>
              <a:t>“If I re-read this piece of code in fifteen days or one year, will I be able to understand what I have done and why?” Or even better: “If a new person who just joined the project reads my software, will they be able to understand what I have written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Linters check when you’ve deviated from coding standards - Consistency e.g. </a:t>
            </a:r>
            <a:endParaRPr/>
          </a:p>
          <a:p>
            <a:pPr indent="0" lvl="0" marL="0" rtl="0" algn="l">
              <a:spcBef>
                <a:spcPts val="0"/>
              </a:spcBef>
              <a:spcAft>
                <a:spcPts val="0"/>
              </a:spcAft>
              <a:buNone/>
            </a:pPr>
            <a:r>
              <a:rPr lang="en"/>
              <a:t>Python: Pylint, Flake8</a:t>
            </a:r>
            <a:endParaRPr/>
          </a:p>
          <a:p>
            <a:pPr indent="0" lvl="0" marL="0" rtl="0" algn="l">
              <a:spcBef>
                <a:spcPts val="0"/>
              </a:spcBef>
              <a:spcAft>
                <a:spcPts val="0"/>
              </a:spcAft>
              <a:buNone/>
            </a:pPr>
            <a:r>
              <a:rPr lang="en"/>
              <a:t>Java: Checkstyle</a:t>
            </a:r>
            <a:endParaRPr/>
          </a:p>
          <a:p>
            <a:pPr indent="0" lvl="0" marL="0" rtl="0" algn="l">
              <a:spcBef>
                <a:spcPts val="0"/>
              </a:spcBef>
              <a:spcAft>
                <a:spcPts val="0"/>
              </a:spcAft>
              <a:buNone/>
            </a:pPr>
            <a:r>
              <a:rPr lang="en"/>
              <a:t>R: lintr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Languages differ  but all have some things you should include at the top e.g. import dependencies/libraries, declaring variables, all allow comments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Sensible variable names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616d17b64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3616d17b64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424242"/>
                </a:solidFill>
                <a:latin typeface="Nunito"/>
                <a:ea typeface="Nunito"/>
                <a:cs typeface="Nunito"/>
                <a:sym typeface="Nunito"/>
              </a:rPr>
              <a:t>“It works on my Computer”</a:t>
            </a:r>
            <a:endParaRPr sz="1300">
              <a:solidFill>
                <a:srgbClr val="424242"/>
              </a:solidFill>
              <a:latin typeface="Nunito"/>
              <a:ea typeface="Nunito"/>
              <a:cs typeface="Nunito"/>
              <a:sym typeface="Nunito"/>
            </a:endParaRPr>
          </a:p>
          <a:p>
            <a:pPr indent="-304800" lvl="1" marL="914400" rtl="0" algn="l">
              <a:lnSpc>
                <a:spcPct val="115000"/>
              </a:lnSpc>
              <a:spcBef>
                <a:spcPts val="1200"/>
              </a:spcBef>
              <a:spcAft>
                <a:spcPts val="0"/>
              </a:spcAft>
              <a:buClr>
                <a:srgbClr val="424242"/>
              </a:buClr>
              <a:buSzPts val="1200"/>
              <a:buFont typeface="Nunito"/>
              <a:buChar char="-"/>
            </a:pPr>
            <a:r>
              <a:rPr lang="en" sz="1200">
                <a:solidFill>
                  <a:srgbClr val="424242"/>
                </a:solidFill>
                <a:latin typeface="Nunito"/>
                <a:ea typeface="Nunito"/>
                <a:cs typeface="Nunito"/>
                <a:sym typeface="Nunito"/>
              </a:rPr>
              <a:t>Where possible, use well known and well maintained packages</a:t>
            </a:r>
            <a:endParaRPr sz="1200">
              <a:solidFill>
                <a:srgbClr val="424242"/>
              </a:solidFill>
              <a:latin typeface="Nunito"/>
              <a:ea typeface="Nunito"/>
              <a:cs typeface="Nunito"/>
              <a:sym typeface="Nunito"/>
            </a:endParaRPr>
          </a:p>
          <a:p>
            <a:pPr indent="-304800" lvl="1" marL="914400" rtl="0" algn="l">
              <a:lnSpc>
                <a:spcPct val="115000"/>
              </a:lnSpc>
              <a:spcBef>
                <a:spcPts val="0"/>
              </a:spcBef>
              <a:spcAft>
                <a:spcPts val="0"/>
              </a:spcAft>
              <a:buClr>
                <a:srgbClr val="424242"/>
              </a:buClr>
              <a:buSzPts val="1200"/>
              <a:buFont typeface="Nunito"/>
              <a:buChar char="-"/>
            </a:pPr>
            <a:r>
              <a:rPr lang="en" sz="1200">
                <a:solidFill>
                  <a:srgbClr val="424242"/>
                </a:solidFill>
                <a:latin typeface="Nunito"/>
                <a:ea typeface="Nunito"/>
                <a:cs typeface="Nunito"/>
                <a:sym typeface="Nunito"/>
              </a:rPr>
              <a:t>Use standard protocols and file formats</a:t>
            </a:r>
            <a:endParaRPr sz="1000">
              <a:solidFill>
                <a:srgbClr val="424242"/>
              </a:solidFill>
              <a:latin typeface="Nunito"/>
              <a:ea typeface="Nunito"/>
              <a:cs typeface="Nunito"/>
              <a:sym typeface="Nunito"/>
            </a:endParaRPr>
          </a:p>
          <a:p>
            <a:pPr indent="0" lvl="0" marL="0" rtl="0" algn="l">
              <a:lnSpc>
                <a:spcPct val="115000"/>
              </a:lnSpc>
              <a:spcBef>
                <a:spcPts val="1200"/>
              </a:spcBef>
              <a:spcAft>
                <a:spcPts val="0"/>
              </a:spcAft>
              <a:buNone/>
            </a:pPr>
            <a:r>
              <a:rPr lang="en" sz="1300">
                <a:solidFill>
                  <a:srgbClr val="424242"/>
                </a:solidFill>
                <a:latin typeface="Nunito"/>
                <a:ea typeface="Nunito"/>
                <a:cs typeface="Nunito"/>
                <a:sym typeface="Nunito"/>
              </a:rPr>
              <a:t>Cartoon:  what happens if you just start developing in Python for all projects, you add a little bit here and there </a:t>
            </a:r>
            <a:r>
              <a:rPr lang="en" sz="1300">
                <a:solidFill>
                  <a:srgbClr val="424242"/>
                </a:solidFill>
                <a:latin typeface="Nunito"/>
                <a:ea typeface="Nunito"/>
                <a:cs typeface="Nunito"/>
                <a:sym typeface="Nunito"/>
              </a:rPr>
              <a:t>each</a:t>
            </a:r>
            <a:r>
              <a:rPr lang="en" sz="1300">
                <a:solidFill>
                  <a:srgbClr val="424242"/>
                </a:solidFill>
                <a:latin typeface="Nunito"/>
                <a:ea typeface="Nunito"/>
                <a:cs typeface="Nunito"/>
                <a:sym typeface="Nunito"/>
              </a:rPr>
              <a:t> time something new comes along, you can’t remember what’s needed and </a:t>
            </a:r>
            <a:r>
              <a:rPr lang="en" sz="1300">
                <a:solidFill>
                  <a:srgbClr val="424242"/>
                </a:solidFill>
                <a:latin typeface="Nunito"/>
                <a:ea typeface="Nunito"/>
                <a:cs typeface="Nunito"/>
                <a:sym typeface="Nunito"/>
              </a:rPr>
              <a:t>what you only needed for that toy project 2 years ago</a:t>
            </a:r>
            <a:endParaRPr sz="1300">
              <a:solidFill>
                <a:srgbClr val="424242"/>
              </a:solidFill>
              <a:latin typeface="Nunito"/>
              <a:ea typeface="Nunito"/>
              <a:cs typeface="Nunito"/>
              <a:sym typeface="Nunito"/>
            </a:endParaRPr>
          </a:p>
          <a:p>
            <a:pPr indent="-311150" lvl="1" marL="914400" rtl="0" algn="l">
              <a:lnSpc>
                <a:spcPct val="115000"/>
              </a:lnSpc>
              <a:spcBef>
                <a:spcPts val="1200"/>
              </a:spcBef>
              <a:spcAft>
                <a:spcPts val="0"/>
              </a:spcAft>
              <a:buClr>
                <a:srgbClr val="424242"/>
              </a:buClr>
              <a:buSzPts val="1300"/>
              <a:buFont typeface="Nunito"/>
              <a:buChar char="-"/>
            </a:pPr>
            <a:r>
              <a:rPr lang="en" sz="1300">
                <a:solidFill>
                  <a:srgbClr val="424242"/>
                </a:solidFill>
                <a:latin typeface="Nunito"/>
                <a:ea typeface="Nunito"/>
                <a:cs typeface="Nunito"/>
                <a:sym typeface="Nunito"/>
              </a:rPr>
              <a:t>Superfund, USA program to identify, clean up, and return contaminated sites to productive use.</a:t>
            </a:r>
            <a:endParaRPr sz="1300">
              <a:solidFill>
                <a:srgbClr val="424242"/>
              </a:solidFill>
              <a:latin typeface="Nunito"/>
              <a:ea typeface="Nunito"/>
              <a:cs typeface="Nunito"/>
              <a:sym typeface="Nunito"/>
            </a:endParaRPr>
          </a:p>
          <a:p>
            <a:pPr indent="-298450" lvl="1" marL="914400" rtl="0" algn="l">
              <a:lnSpc>
                <a:spcPct val="115000"/>
              </a:lnSpc>
              <a:spcBef>
                <a:spcPts val="0"/>
              </a:spcBef>
              <a:spcAft>
                <a:spcPts val="0"/>
              </a:spcAft>
              <a:buClr>
                <a:srgbClr val="424242"/>
              </a:buClr>
              <a:buSzPts val="1100"/>
              <a:buFont typeface="Nunito"/>
              <a:buChar char="-"/>
            </a:pPr>
            <a:r>
              <a:rPr lang="en" sz="1300">
                <a:solidFill>
                  <a:srgbClr val="424242"/>
                </a:solidFill>
                <a:latin typeface="Nunito"/>
                <a:ea typeface="Nunito"/>
                <a:cs typeface="Nunito"/>
                <a:sym typeface="Nunito"/>
              </a:rPr>
              <a:t>Check before using non-core functions/libraries in your language</a:t>
            </a:r>
            <a:endParaRPr sz="1300">
              <a:solidFill>
                <a:srgbClr val="424242"/>
              </a:solidFill>
              <a:latin typeface="Nunito"/>
              <a:ea typeface="Nunito"/>
              <a:cs typeface="Nunito"/>
              <a:sym typeface="Nunito"/>
            </a:endParaRPr>
          </a:p>
          <a:p>
            <a:pPr indent="-311150" lvl="1" marL="914400" rtl="0" algn="l">
              <a:lnSpc>
                <a:spcPct val="115000"/>
              </a:lnSpc>
              <a:spcBef>
                <a:spcPts val="0"/>
              </a:spcBef>
              <a:spcAft>
                <a:spcPts val="0"/>
              </a:spcAft>
              <a:buClr>
                <a:srgbClr val="424242"/>
              </a:buClr>
              <a:buSzPts val="1300"/>
              <a:buFont typeface="Nunito"/>
              <a:buChar char="-"/>
            </a:pPr>
            <a:r>
              <a:rPr lang="en" sz="1300">
                <a:solidFill>
                  <a:srgbClr val="424242"/>
                </a:solidFill>
                <a:latin typeface="Nunito"/>
                <a:ea typeface="Nunito"/>
                <a:cs typeface="Nunito"/>
                <a:sym typeface="Nunito"/>
              </a:rPr>
              <a:t>Separate environment for each project means you know you’re not including ‘magic’</a:t>
            </a:r>
            <a:endParaRPr sz="1300">
              <a:solidFill>
                <a:srgbClr val="424242"/>
              </a:solidFill>
              <a:latin typeface="Nunito"/>
              <a:ea typeface="Nunito"/>
              <a:cs typeface="Nunito"/>
              <a:sym typeface="Nunito"/>
            </a:endParaRPr>
          </a:p>
          <a:p>
            <a:pPr indent="0" lvl="0" marL="0" rtl="0" algn="l">
              <a:lnSpc>
                <a:spcPct val="115000"/>
              </a:lnSpc>
              <a:spcBef>
                <a:spcPts val="1200"/>
              </a:spcBef>
              <a:spcAft>
                <a:spcPts val="0"/>
              </a:spcAft>
              <a:buNone/>
            </a:pPr>
            <a:r>
              <a:rPr lang="en" sz="1300">
                <a:solidFill>
                  <a:srgbClr val="424242"/>
                </a:solidFill>
                <a:latin typeface="Nunito"/>
                <a:ea typeface="Nunito"/>
                <a:cs typeface="Nunito"/>
                <a:sym typeface="Nunito"/>
              </a:rPr>
              <a:t>Virtual Environments</a:t>
            </a:r>
            <a:endParaRPr sz="1300">
              <a:solidFill>
                <a:srgbClr val="424242"/>
              </a:solidFill>
              <a:latin typeface="Nunito"/>
              <a:ea typeface="Nunito"/>
              <a:cs typeface="Nunito"/>
              <a:sym typeface="Nunito"/>
            </a:endParaRPr>
          </a:p>
          <a:p>
            <a:pPr indent="-311150" lvl="0" marL="457200" rtl="0" algn="l">
              <a:lnSpc>
                <a:spcPct val="115000"/>
              </a:lnSpc>
              <a:spcBef>
                <a:spcPts val="1200"/>
              </a:spcBef>
              <a:spcAft>
                <a:spcPts val="0"/>
              </a:spcAft>
              <a:buClr>
                <a:srgbClr val="424242"/>
              </a:buClr>
              <a:buSzPts val="1300"/>
              <a:buFont typeface="Nunito"/>
              <a:buChar char="-"/>
            </a:pPr>
            <a:r>
              <a:rPr lang="en" sz="1300">
                <a:solidFill>
                  <a:srgbClr val="424242"/>
                </a:solidFill>
                <a:latin typeface="Nunito"/>
                <a:ea typeface="Nunito"/>
                <a:cs typeface="Nunito"/>
                <a:sym typeface="Nunito"/>
              </a:rPr>
              <a:t>Python: venv, conda</a:t>
            </a:r>
            <a:endParaRPr sz="1300">
              <a:solidFill>
                <a:srgbClr val="424242"/>
              </a:solidFill>
              <a:latin typeface="Nunito"/>
              <a:ea typeface="Nunito"/>
              <a:cs typeface="Nunito"/>
              <a:sym typeface="Nunito"/>
            </a:endParaRPr>
          </a:p>
          <a:p>
            <a:pPr indent="-311150" lvl="0" marL="457200" rtl="0" algn="l">
              <a:lnSpc>
                <a:spcPct val="115000"/>
              </a:lnSpc>
              <a:spcBef>
                <a:spcPts val="0"/>
              </a:spcBef>
              <a:spcAft>
                <a:spcPts val="0"/>
              </a:spcAft>
              <a:buClr>
                <a:srgbClr val="424242"/>
              </a:buClr>
              <a:buSzPts val="1300"/>
              <a:buFont typeface="Nunito"/>
              <a:buChar char="-"/>
            </a:pPr>
            <a:r>
              <a:rPr lang="en" sz="1300">
                <a:solidFill>
                  <a:srgbClr val="424242"/>
                </a:solidFill>
                <a:latin typeface="Nunito"/>
                <a:ea typeface="Nunito"/>
                <a:cs typeface="Nunito"/>
                <a:sym typeface="Nunito"/>
              </a:rPr>
              <a:t>R: renv</a:t>
            </a:r>
            <a:endParaRPr sz="1300">
              <a:solidFill>
                <a:srgbClr val="424242"/>
              </a:solidFill>
              <a:latin typeface="Nunito"/>
              <a:ea typeface="Nunito"/>
              <a:cs typeface="Nunito"/>
              <a:sym typeface="Nunito"/>
            </a:endParaRPr>
          </a:p>
          <a:p>
            <a:pPr indent="-311150" lvl="0" marL="457200" rtl="0" algn="l">
              <a:lnSpc>
                <a:spcPct val="115000"/>
              </a:lnSpc>
              <a:spcBef>
                <a:spcPts val="0"/>
              </a:spcBef>
              <a:spcAft>
                <a:spcPts val="0"/>
              </a:spcAft>
              <a:buClr>
                <a:srgbClr val="424242"/>
              </a:buClr>
              <a:buSzPts val="1300"/>
              <a:buFont typeface="Nunito"/>
              <a:buChar char="-"/>
            </a:pPr>
            <a:r>
              <a:rPr lang="en" sz="1300">
                <a:solidFill>
                  <a:srgbClr val="424242"/>
                </a:solidFill>
                <a:latin typeface="Nunito"/>
                <a:ea typeface="Nunito"/>
                <a:cs typeface="Nunito"/>
                <a:sym typeface="Nunito"/>
              </a:rPr>
              <a:t>Java does this by default</a:t>
            </a:r>
            <a:endParaRPr sz="1300">
              <a:solidFill>
                <a:srgbClr val="424242"/>
              </a:solidFill>
              <a:latin typeface="Nunito"/>
              <a:ea typeface="Nunito"/>
              <a:cs typeface="Nunito"/>
              <a:sym typeface="Nunito"/>
            </a:endParaRPr>
          </a:p>
          <a:p>
            <a:pPr indent="0" lvl="0" marL="0" rtl="0" algn="l">
              <a:lnSpc>
                <a:spcPct val="115000"/>
              </a:lnSpc>
              <a:spcBef>
                <a:spcPts val="1200"/>
              </a:spcBef>
              <a:spcAft>
                <a:spcPts val="0"/>
              </a:spcAft>
              <a:buNone/>
            </a:pPr>
            <a:r>
              <a:rPr lang="en" sz="1300">
                <a:solidFill>
                  <a:srgbClr val="424242"/>
                </a:solidFill>
                <a:latin typeface="Nunito"/>
                <a:ea typeface="Nunito"/>
                <a:cs typeface="Nunito"/>
                <a:sym typeface="Nunito"/>
              </a:rPr>
              <a:t>Containerisation</a:t>
            </a:r>
            <a:endParaRPr sz="1300">
              <a:solidFill>
                <a:srgbClr val="424242"/>
              </a:solidFill>
              <a:latin typeface="Nunito"/>
              <a:ea typeface="Nunito"/>
              <a:cs typeface="Nunito"/>
              <a:sym typeface="Nunito"/>
            </a:endParaRPr>
          </a:p>
          <a:p>
            <a:pPr indent="0" lvl="0" marL="0" rtl="0" algn="l">
              <a:lnSpc>
                <a:spcPct val="115000"/>
              </a:lnSpc>
              <a:spcBef>
                <a:spcPts val="1200"/>
              </a:spcBef>
              <a:spcAft>
                <a:spcPts val="1200"/>
              </a:spcAft>
              <a:buNone/>
            </a:pPr>
            <a:r>
              <a:t/>
            </a:r>
            <a:endParaRPr sz="1300">
              <a:solidFill>
                <a:srgbClr val="424242"/>
              </a:solidFill>
              <a:latin typeface="Nunito"/>
              <a:ea typeface="Nunito"/>
              <a:cs typeface="Nunito"/>
              <a:sym typeface="Nuni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616d17b649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616d17b649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Particularly for cutting edge, fast changing software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616d17b64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616d17b64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README file is best known form of metadata, discoverable, plain text requires no special software to access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Installation instructions are often missing. Many will fall at this hurdle.  Documenting encourages you to consider future you as well as others installing on different platforms.  Did you capture all dependencies?  Will it work on another Operating System.  It’s okay to set limits and say ‘this is only designed to work on linux / MacOS / Windows version X’ - you’ll allow people to make informed decisions about whether to commit time to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Python docstrings &gt; Read The Docs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to use? It makes perfect sense to you, you designed it bit by bit.  A new user is faced with an entire </a:t>
            </a:r>
            <a:r>
              <a:rPr lang="en"/>
              <a:t>system</a:t>
            </a:r>
            <a:r>
              <a:rPr lang="en"/>
              <a:t> that may not align with their expectations. Risk you get blamed for wrong results.</a:t>
            </a:r>
            <a:endParaRPr/>
          </a:p>
          <a:p>
            <a:pPr indent="0" lvl="0" marL="0" rtl="0" algn="l">
              <a:spcBef>
                <a:spcPts val="0"/>
              </a:spcBef>
              <a:spcAft>
                <a:spcPts val="0"/>
              </a:spcAft>
              <a:buNone/>
            </a:pPr>
            <a:r>
              <a:t/>
            </a:r>
            <a:endParaRPr/>
          </a:p>
          <a:p>
            <a:pPr indent="-311150" lvl="0" marL="457200" rtl="0" algn="l">
              <a:lnSpc>
                <a:spcPct val="115000"/>
              </a:lnSpc>
              <a:spcBef>
                <a:spcPts val="0"/>
              </a:spcBef>
              <a:spcAft>
                <a:spcPts val="0"/>
              </a:spcAft>
              <a:buClr>
                <a:srgbClr val="424242"/>
              </a:buClr>
              <a:buSzPts val="1300"/>
              <a:buFont typeface="Nunito"/>
              <a:buChar char="-"/>
            </a:pPr>
            <a:r>
              <a:rPr lang="en" sz="1300">
                <a:solidFill>
                  <a:srgbClr val="424242"/>
                </a:solidFill>
                <a:latin typeface="Nunito"/>
                <a:ea typeface="Nunito"/>
                <a:cs typeface="Nunito"/>
                <a:sym typeface="Nunito"/>
              </a:rPr>
              <a:t>:License, Citation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616d17b649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616d17b649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Licenses:  money or not , restrictive or not</a:t>
            </a:r>
            <a:endParaRPr/>
          </a:p>
          <a:p>
            <a:pPr indent="0" lvl="0" marL="0" rtl="0" algn="l">
              <a:spcBef>
                <a:spcPts val="0"/>
              </a:spcBef>
              <a:spcAft>
                <a:spcPts val="0"/>
              </a:spcAft>
              <a:buNone/>
            </a:pPr>
            <a:r>
              <a:rPr lang="en"/>
              <a:t>Spectrum of rights refers to all created work, not just software.  Software has specific qualities that need specific types of licensing</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License - publishing software doesn’t make it free to use.  Let people know your intent, institutions will refuse to install unlicensed software - legal and reputational risk. Lack of / bad license will hamper commercialisation OR free re-use</a:t>
            </a:r>
            <a:endParaRPr>
              <a:solidFill>
                <a:schemeClr val="dk1"/>
              </a:solidFill>
            </a:endParaRPr>
          </a:p>
          <a:p>
            <a:pPr indent="0" lvl="0" marL="0" rtl="0" algn="l">
              <a:spcBef>
                <a:spcPts val="0"/>
              </a:spcBef>
              <a:spcAft>
                <a:spcPts val="0"/>
              </a:spcAft>
              <a:buNone/>
            </a:pPr>
            <a:r>
              <a:rPr lang="en">
                <a:solidFill>
                  <a:schemeClr val="dk1"/>
                </a:solidFill>
              </a:rPr>
              <a:t>Citation - courtesy, trustworthiness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License chooser tool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DOI is a unique and persistent identifier for your </a:t>
            </a:r>
            <a:r>
              <a:rPr b="1" lang="en">
                <a:solidFill>
                  <a:schemeClr val="dk1"/>
                </a:solidFill>
              </a:rPr>
              <a:t>code </a:t>
            </a:r>
            <a:r>
              <a:rPr lang="en">
                <a:solidFill>
                  <a:schemeClr val="dk1"/>
                </a:solidFill>
              </a:rPr>
              <a:t>- specific version or repository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ORCID is a free, unique, persistent identifier (PID) for </a:t>
            </a:r>
            <a:r>
              <a:rPr b="1" lang="en">
                <a:solidFill>
                  <a:schemeClr val="dk1"/>
                </a:solidFill>
              </a:rPr>
              <a:t>individuals </a:t>
            </a:r>
            <a:r>
              <a:rPr lang="en">
                <a:solidFill>
                  <a:schemeClr val="dk1"/>
                </a:solidFill>
              </a:rPr>
              <a:t>to use as they engage in research, scholarship, and innovation activities</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0.jp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hyperlink" Target="https://rse.ncldata.dev/events" TargetMode="External"/><Relationship Id="rId5" Type="http://schemas.openxmlformats.org/officeDocument/2006/relationships/hyperlink" Target="mailto:training.researchcomputing@newcastle.ac.uk" TargetMode="External"/><Relationship Id="rId6" Type="http://schemas.openxmlformats.org/officeDocument/2006/relationships/hyperlink" Target="https://rse.ncldata.dev/contact" TargetMode="External"/><Relationship Id="rId7"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gif"/><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Applying FAIR principles to Research Software</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Frances Turner and Carol Booth</a:t>
            </a:r>
            <a:endParaRPr/>
          </a:p>
          <a:p>
            <a:pPr indent="0" lvl="0" marL="0" rtl="0" algn="l">
              <a:spcBef>
                <a:spcPts val="0"/>
              </a:spcBef>
              <a:spcAft>
                <a:spcPts val="0"/>
              </a:spcAft>
              <a:buNone/>
            </a:pPr>
            <a:r>
              <a:rPr lang="en"/>
              <a:t>Newcastle University RSE Team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DOI - Digital Object Identifier</a:t>
            </a:r>
            <a:endParaRPr/>
          </a:p>
        </p:txBody>
      </p:sp>
      <p:sp>
        <p:nvSpPr>
          <p:cNvPr id="356" name="Google Shape;356;p22"/>
          <p:cNvSpPr txBox="1"/>
          <p:nvPr>
            <p:ph idx="1" type="body"/>
          </p:nvPr>
        </p:nvSpPr>
        <p:spPr>
          <a:xfrm>
            <a:off x="923225" y="1421400"/>
            <a:ext cx="7691700" cy="3203100"/>
          </a:xfrm>
          <a:prstGeom prst="rect">
            <a:avLst/>
          </a:prstGeom>
        </p:spPr>
        <p:txBody>
          <a:bodyPr anchorCtr="0" anchor="t" bIns="91425" lIns="91425" spcFirstLastPara="1" rIns="91425" wrap="square" tIns="91425">
            <a:normAutofit fontScale="92500" lnSpcReduction="20000"/>
          </a:bodyPr>
          <a:lstStyle/>
          <a:p>
            <a:pPr indent="-354497" lvl="0" marL="457200" rtl="0" algn="l">
              <a:spcBef>
                <a:spcPts val="0"/>
              </a:spcBef>
              <a:spcAft>
                <a:spcPts val="0"/>
              </a:spcAft>
              <a:buSzPct val="100000"/>
              <a:buFont typeface="Mulish"/>
              <a:buChar char="-"/>
            </a:pPr>
            <a:r>
              <a:rPr lang="en" sz="2143">
                <a:latin typeface="Mulish"/>
                <a:ea typeface="Mulish"/>
                <a:cs typeface="Mulish"/>
                <a:sym typeface="Mulish"/>
              </a:rPr>
              <a:t>Unique persistent </a:t>
            </a:r>
            <a:r>
              <a:rPr lang="en" sz="2143">
                <a:latin typeface="Mulish"/>
                <a:ea typeface="Mulish"/>
                <a:cs typeface="Mulish"/>
                <a:sym typeface="Mulish"/>
              </a:rPr>
              <a:t>identifier</a:t>
            </a:r>
            <a:r>
              <a:rPr lang="en" sz="2143">
                <a:latin typeface="Mulish"/>
                <a:ea typeface="Mulish"/>
                <a:cs typeface="Mulish"/>
                <a:sym typeface="Mulish"/>
              </a:rPr>
              <a:t> for your work </a:t>
            </a:r>
            <a:br>
              <a:rPr lang="en" sz="2143">
                <a:latin typeface="Mulish"/>
                <a:ea typeface="Mulish"/>
                <a:cs typeface="Mulish"/>
                <a:sym typeface="Mulish"/>
              </a:rPr>
            </a:br>
            <a:endParaRPr sz="2143">
              <a:latin typeface="Mulish"/>
              <a:ea typeface="Mulish"/>
              <a:cs typeface="Mulish"/>
              <a:sym typeface="Mulish"/>
            </a:endParaRPr>
          </a:p>
          <a:p>
            <a:pPr indent="-354497" lvl="0" marL="457200" rtl="0" algn="l">
              <a:spcBef>
                <a:spcPts val="0"/>
              </a:spcBef>
              <a:spcAft>
                <a:spcPts val="0"/>
              </a:spcAft>
              <a:buSzPct val="100000"/>
              <a:buFont typeface="Mulish"/>
              <a:buChar char="-"/>
            </a:pPr>
            <a:r>
              <a:rPr lang="en" sz="2143">
                <a:latin typeface="Mulish"/>
                <a:ea typeface="Mulish"/>
                <a:cs typeface="Mulish"/>
                <a:sym typeface="Mulish"/>
              </a:rPr>
              <a:t>Published results using your code should come with a public release of that code for reproducibility</a:t>
            </a:r>
            <a:br>
              <a:rPr lang="en" sz="2143">
                <a:latin typeface="Mulish"/>
                <a:ea typeface="Mulish"/>
                <a:cs typeface="Mulish"/>
                <a:sym typeface="Mulish"/>
              </a:rPr>
            </a:br>
            <a:endParaRPr sz="2143">
              <a:latin typeface="Mulish"/>
              <a:ea typeface="Mulish"/>
              <a:cs typeface="Mulish"/>
              <a:sym typeface="Mulish"/>
            </a:endParaRPr>
          </a:p>
          <a:p>
            <a:pPr indent="-354497" lvl="0" marL="457200" rtl="0" algn="l">
              <a:spcBef>
                <a:spcPts val="0"/>
              </a:spcBef>
              <a:spcAft>
                <a:spcPts val="0"/>
              </a:spcAft>
              <a:buSzPct val="100000"/>
              <a:buFont typeface="Mulish"/>
              <a:buChar char="-"/>
            </a:pPr>
            <a:r>
              <a:rPr lang="en" sz="2143">
                <a:latin typeface="Mulish"/>
                <a:ea typeface="Mulish"/>
                <a:cs typeface="Mulish"/>
                <a:sym typeface="Mulish"/>
              </a:rPr>
              <a:t>Archive that code in a repository with a DOI to keep it findable and available, e.g. </a:t>
            </a:r>
            <a:endParaRPr sz="2143">
              <a:latin typeface="Mulish"/>
              <a:ea typeface="Mulish"/>
              <a:cs typeface="Mulish"/>
              <a:sym typeface="Mulish"/>
            </a:endParaRPr>
          </a:p>
          <a:p>
            <a:pPr indent="-322580" lvl="0" marL="914400" rtl="0" algn="l">
              <a:spcBef>
                <a:spcPts val="0"/>
              </a:spcBef>
              <a:spcAft>
                <a:spcPts val="0"/>
              </a:spcAft>
              <a:buSzPct val="100000"/>
              <a:buFont typeface="Mulish"/>
              <a:buChar char="-"/>
            </a:pPr>
            <a:r>
              <a:rPr lang="en" sz="1600">
                <a:latin typeface="Mulish"/>
                <a:ea typeface="Mulish"/>
                <a:cs typeface="Mulish"/>
                <a:sym typeface="Mulish"/>
              </a:rPr>
              <a:t>Figshare (free and paid tiers)</a:t>
            </a:r>
            <a:endParaRPr sz="1600">
              <a:latin typeface="Mulish"/>
              <a:ea typeface="Mulish"/>
              <a:cs typeface="Mulish"/>
              <a:sym typeface="Mulish"/>
            </a:endParaRPr>
          </a:p>
          <a:p>
            <a:pPr indent="-322580" lvl="0" marL="914400" rtl="0" algn="l">
              <a:spcBef>
                <a:spcPts val="0"/>
              </a:spcBef>
              <a:spcAft>
                <a:spcPts val="0"/>
              </a:spcAft>
              <a:buSzPct val="100000"/>
              <a:buFont typeface="Mulish"/>
              <a:buChar char="-"/>
            </a:pPr>
            <a:r>
              <a:rPr lang="en" sz="1600">
                <a:latin typeface="Mulish"/>
                <a:ea typeface="Mulish"/>
                <a:cs typeface="Mulish"/>
                <a:sym typeface="Mulish"/>
              </a:rPr>
              <a:t>Zenodo</a:t>
            </a:r>
            <a:endParaRPr sz="1600">
              <a:latin typeface="Mulish"/>
              <a:ea typeface="Mulish"/>
              <a:cs typeface="Mulish"/>
              <a:sym typeface="Mulish"/>
            </a:endParaRPr>
          </a:p>
          <a:p>
            <a:pPr indent="-322580" lvl="0" marL="914400" rtl="0" algn="l">
              <a:spcBef>
                <a:spcPts val="0"/>
              </a:spcBef>
              <a:spcAft>
                <a:spcPts val="0"/>
              </a:spcAft>
              <a:buSzPct val="100000"/>
              <a:buFont typeface="Mulish"/>
              <a:buChar char="-"/>
            </a:pPr>
            <a:r>
              <a:rPr lang="en" sz="1600">
                <a:latin typeface="Mulish"/>
                <a:ea typeface="Mulish"/>
                <a:cs typeface="Mulish"/>
                <a:sym typeface="Mulish"/>
              </a:rPr>
              <a:t>Data.ncl.ac.uk is an Institutional instance of Figshare</a:t>
            </a:r>
            <a:endParaRPr sz="1600">
              <a:latin typeface="Mulish"/>
              <a:ea typeface="Mulish"/>
              <a:cs typeface="Mulish"/>
              <a:sym typeface="Mulish"/>
            </a:endParaRPr>
          </a:p>
          <a:p>
            <a:pPr indent="0" lvl="0" marL="0" rtl="0" algn="l">
              <a:spcBef>
                <a:spcPts val="1200"/>
              </a:spcBef>
              <a:spcAft>
                <a:spcPts val="1200"/>
              </a:spcAft>
              <a:buNone/>
            </a:pPr>
            <a:r>
              <a:t/>
            </a:r>
            <a:endParaRPr/>
          </a:p>
        </p:txBody>
      </p:sp>
      <p:pic>
        <p:nvPicPr>
          <p:cNvPr id="357" name="Google Shape;357;p22"/>
          <p:cNvPicPr preferRelativeResize="0"/>
          <p:nvPr/>
        </p:nvPicPr>
        <p:blipFill>
          <a:blip r:embed="rId3">
            <a:alphaModFix/>
          </a:blip>
          <a:stretch>
            <a:fillRect/>
          </a:stretch>
        </p:blipFill>
        <p:spPr>
          <a:xfrm>
            <a:off x="152400" y="4270875"/>
            <a:ext cx="2313025" cy="720225"/>
          </a:xfrm>
          <a:prstGeom prst="rect">
            <a:avLst/>
          </a:prstGeom>
          <a:noFill/>
          <a:ln>
            <a:noFill/>
          </a:ln>
        </p:spPr>
      </p:pic>
      <p:pic>
        <p:nvPicPr>
          <p:cNvPr id="358" name="Google Shape;358;p22" title="FAIR_data_principles.jpg"/>
          <p:cNvPicPr preferRelativeResize="0"/>
          <p:nvPr/>
        </p:nvPicPr>
        <p:blipFill rotWithShape="1">
          <a:blip r:embed="rId4">
            <a:alphaModFix/>
          </a:blip>
          <a:srcRect b="0" l="0" r="78762" t="0"/>
          <a:stretch/>
        </p:blipFill>
        <p:spPr>
          <a:xfrm>
            <a:off x="0" y="0"/>
            <a:ext cx="472827" cy="755526"/>
          </a:xfrm>
          <a:prstGeom prst="rect">
            <a:avLst/>
          </a:prstGeom>
          <a:noFill/>
          <a:ln>
            <a:noFill/>
          </a:ln>
        </p:spPr>
      </p:pic>
      <p:pic>
        <p:nvPicPr>
          <p:cNvPr id="359" name="Google Shape;359;p22"/>
          <p:cNvPicPr preferRelativeResize="0"/>
          <p:nvPr/>
        </p:nvPicPr>
        <p:blipFill>
          <a:blip r:embed="rId5">
            <a:alphaModFix/>
          </a:blip>
          <a:stretch>
            <a:fillRect/>
          </a:stretch>
        </p:blipFill>
        <p:spPr>
          <a:xfrm>
            <a:off x="7393025" y="4320850"/>
            <a:ext cx="1550704" cy="620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3"/>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COME TO OUR WORKSHOPS FOR MORE!</a:t>
            </a:r>
            <a:endParaRPr/>
          </a:p>
        </p:txBody>
      </p:sp>
      <p:pic>
        <p:nvPicPr>
          <p:cNvPr id="365" name="Google Shape;365;p23"/>
          <p:cNvPicPr preferRelativeResize="0"/>
          <p:nvPr/>
        </p:nvPicPr>
        <p:blipFill>
          <a:blip r:embed="rId3">
            <a:alphaModFix/>
          </a:blip>
          <a:stretch>
            <a:fillRect/>
          </a:stretch>
        </p:blipFill>
        <p:spPr>
          <a:xfrm>
            <a:off x="80725" y="3700525"/>
            <a:ext cx="1566600" cy="1347275"/>
          </a:xfrm>
          <a:prstGeom prst="rect">
            <a:avLst/>
          </a:prstGeom>
          <a:noFill/>
          <a:ln>
            <a:noFill/>
          </a:ln>
        </p:spPr>
      </p:pic>
      <p:sp>
        <p:nvSpPr>
          <p:cNvPr id="366" name="Google Shape;366;p23"/>
          <p:cNvSpPr txBox="1"/>
          <p:nvPr/>
        </p:nvSpPr>
        <p:spPr>
          <a:xfrm>
            <a:off x="6493725" y="4216500"/>
            <a:ext cx="23583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50">
                <a:solidFill>
                  <a:srgbClr val="727272"/>
                </a:solidFill>
                <a:highlight>
                  <a:srgbClr val="FFFFFF"/>
                </a:highlight>
              </a:rPr>
              <a:t>For more about our workshops, see The </a:t>
            </a:r>
            <a:r>
              <a:rPr lang="en" sz="1050" u="sng">
                <a:solidFill>
                  <a:schemeClr val="hlink"/>
                </a:solidFill>
                <a:highlight>
                  <a:srgbClr val="FFFFFF"/>
                </a:highlight>
                <a:hlinkClick r:id="rId4"/>
              </a:rPr>
              <a:t>Newcastle University RSE Team Website</a:t>
            </a:r>
            <a:r>
              <a:rPr lang="en" sz="1050">
                <a:solidFill>
                  <a:srgbClr val="727272"/>
                </a:solidFill>
                <a:highlight>
                  <a:srgbClr val="FFFFFF"/>
                </a:highlight>
              </a:rPr>
              <a:t> or contact </a:t>
            </a:r>
            <a:r>
              <a:rPr lang="en" sz="1050" u="sng">
                <a:solidFill>
                  <a:schemeClr val="hlink"/>
                </a:solidFill>
                <a:highlight>
                  <a:srgbClr val="FFFFFF"/>
                </a:highlight>
                <a:hlinkClick r:id="rId5"/>
              </a:rPr>
              <a:t>Jannetta Steyn</a:t>
            </a:r>
            <a:r>
              <a:rPr lang="en" sz="1050">
                <a:solidFill>
                  <a:srgbClr val="727272"/>
                </a:solidFill>
                <a:highlight>
                  <a:srgbClr val="FFFFFF"/>
                </a:highlight>
              </a:rPr>
              <a:t> in the </a:t>
            </a:r>
            <a:r>
              <a:rPr lang="en" sz="1050" u="sng">
                <a:solidFill>
                  <a:schemeClr val="hlink"/>
                </a:solidFill>
                <a:highlight>
                  <a:srgbClr val="FFFFFF"/>
                </a:highlight>
                <a:hlinkClick r:id="rId6"/>
              </a:rPr>
              <a:t>RSE Team</a:t>
            </a:r>
            <a:r>
              <a:rPr lang="en" sz="1050">
                <a:solidFill>
                  <a:srgbClr val="727272"/>
                </a:solidFill>
                <a:highlight>
                  <a:srgbClr val="FFFFFF"/>
                </a:highlight>
              </a:rPr>
              <a:t>.</a:t>
            </a:r>
            <a:endParaRPr/>
          </a:p>
        </p:txBody>
      </p:sp>
      <p:sp>
        <p:nvSpPr>
          <p:cNvPr id="367" name="Google Shape;367;p23"/>
          <p:cNvSpPr txBox="1"/>
          <p:nvPr/>
        </p:nvSpPr>
        <p:spPr>
          <a:xfrm>
            <a:off x="841875" y="1202450"/>
            <a:ext cx="6057600" cy="2541000"/>
          </a:xfrm>
          <a:prstGeom prst="rect">
            <a:avLst/>
          </a:prstGeom>
          <a:noFill/>
          <a:ln>
            <a:noFill/>
          </a:ln>
        </p:spPr>
        <p:txBody>
          <a:bodyPr anchorCtr="0" anchor="t" bIns="91425" lIns="91425" spcFirstLastPara="1" rIns="91425" wrap="square" tIns="91425">
            <a:noAutofit/>
          </a:bodyPr>
          <a:lstStyle/>
          <a:p>
            <a:pPr indent="-342900" lvl="0" marL="457200" marR="381000" rtl="0" algn="l">
              <a:lnSpc>
                <a:spcPct val="115000"/>
              </a:lnSpc>
              <a:spcBef>
                <a:spcPts val="0"/>
              </a:spcBef>
              <a:spcAft>
                <a:spcPts val="0"/>
              </a:spcAft>
              <a:buClr>
                <a:srgbClr val="212529"/>
              </a:buClr>
              <a:buSzPts val="1800"/>
              <a:buChar char="-"/>
            </a:pPr>
            <a:r>
              <a:rPr lang="en" sz="1800">
                <a:solidFill>
                  <a:srgbClr val="212529"/>
                </a:solidFill>
                <a:highlight>
                  <a:srgbClr val="FFFFFF"/>
                </a:highlight>
              </a:rPr>
              <a:t>Introduction to Unix Shell - 1 day</a:t>
            </a:r>
            <a:endParaRPr sz="1800">
              <a:solidFill>
                <a:srgbClr val="212529"/>
              </a:solidFill>
              <a:highlight>
                <a:srgbClr val="FFFFFF"/>
              </a:highlight>
            </a:endParaRPr>
          </a:p>
          <a:p>
            <a:pPr indent="-342900" lvl="0" marL="457200" marR="381000" rtl="0" algn="l">
              <a:lnSpc>
                <a:spcPct val="115000"/>
              </a:lnSpc>
              <a:spcBef>
                <a:spcPts val="0"/>
              </a:spcBef>
              <a:spcAft>
                <a:spcPts val="0"/>
              </a:spcAft>
              <a:buClr>
                <a:srgbClr val="212529"/>
              </a:buClr>
              <a:buSzPts val="1800"/>
              <a:buChar char="-"/>
            </a:pPr>
            <a:r>
              <a:rPr lang="en" sz="1800">
                <a:solidFill>
                  <a:srgbClr val="212529"/>
                </a:solidFill>
                <a:highlight>
                  <a:srgbClr val="FFFFFF"/>
                </a:highlight>
              </a:rPr>
              <a:t>Introduction</a:t>
            </a:r>
            <a:r>
              <a:rPr lang="en" sz="1800">
                <a:solidFill>
                  <a:srgbClr val="212529"/>
                </a:solidFill>
                <a:highlight>
                  <a:srgbClr val="FFFFFF"/>
                </a:highlight>
              </a:rPr>
              <a:t> to Version Control with Git - 1 day</a:t>
            </a:r>
            <a:endParaRPr sz="1800">
              <a:solidFill>
                <a:srgbClr val="212529"/>
              </a:solidFill>
              <a:highlight>
                <a:srgbClr val="FFFFFF"/>
              </a:highlight>
            </a:endParaRPr>
          </a:p>
          <a:p>
            <a:pPr indent="-342900" lvl="0" marL="457200" marR="381000" rtl="0" algn="l">
              <a:lnSpc>
                <a:spcPct val="115000"/>
              </a:lnSpc>
              <a:spcBef>
                <a:spcPts val="0"/>
              </a:spcBef>
              <a:spcAft>
                <a:spcPts val="0"/>
              </a:spcAft>
              <a:buClr>
                <a:srgbClr val="212529"/>
              </a:buClr>
              <a:buSzPts val="1800"/>
              <a:buChar char="-"/>
            </a:pPr>
            <a:r>
              <a:rPr lang="en" sz="1800">
                <a:solidFill>
                  <a:srgbClr val="212529"/>
                </a:solidFill>
                <a:highlight>
                  <a:srgbClr val="FFFFFF"/>
                </a:highlight>
              </a:rPr>
              <a:t>Introduction to Programming with Python - 1 day</a:t>
            </a:r>
            <a:endParaRPr sz="1800">
              <a:solidFill>
                <a:srgbClr val="212529"/>
              </a:solidFill>
              <a:highlight>
                <a:srgbClr val="FFFFFF"/>
              </a:highlight>
            </a:endParaRPr>
          </a:p>
          <a:p>
            <a:pPr indent="0" lvl="0" marL="457200" marR="381000" rtl="0" algn="l">
              <a:lnSpc>
                <a:spcPct val="115000"/>
              </a:lnSpc>
              <a:spcBef>
                <a:spcPts val="0"/>
              </a:spcBef>
              <a:spcAft>
                <a:spcPts val="0"/>
              </a:spcAft>
              <a:buNone/>
            </a:pPr>
            <a:r>
              <a:t/>
            </a:r>
            <a:endParaRPr b="1" sz="1500">
              <a:solidFill>
                <a:srgbClr val="212529"/>
              </a:solidFill>
              <a:highlight>
                <a:srgbClr val="FFFFFF"/>
              </a:highlight>
            </a:endParaRPr>
          </a:p>
          <a:p>
            <a:pPr indent="-342900" lvl="0" marL="457200" marR="381000" rtl="0" algn="l">
              <a:lnSpc>
                <a:spcPct val="115000"/>
              </a:lnSpc>
              <a:spcBef>
                <a:spcPts val="0"/>
              </a:spcBef>
              <a:spcAft>
                <a:spcPts val="0"/>
              </a:spcAft>
              <a:buClr>
                <a:srgbClr val="212529"/>
              </a:buClr>
              <a:buSzPts val="1800"/>
              <a:buChar char="-"/>
            </a:pPr>
            <a:r>
              <a:rPr b="1" lang="en" sz="1800">
                <a:solidFill>
                  <a:srgbClr val="212529"/>
                </a:solidFill>
                <a:highlight>
                  <a:srgbClr val="FFFFFF"/>
                </a:highlight>
              </a:rPr>
              <a:t>Building Better Research Software - 2 days</a:t>
            </a:r>
            <a:endParaRPr b="1" sz="1800">
              <a:solidFill>
                <a:srgbClr val="212529"/>
              </a:solidFill>
              <a:highlight>
                <a:srgbClr val="FFFFFF"/>
              </a:highlight>
            </a:endParaRPr>
          </a:p>
          <a:p>
            <a:pPr indent="-323850" lvl="1" marL="914400" marR="381000" rtl="0" algn="l">
              <a:lnSpc>
                <a:spcPct val="115000"/>
              </a:lnSpc>
              <a:spcBef>
                <a:spcPts val="0"/>
              </a:spcBef>
              <a:spcAft>
                <a:spcPts val="0"/>
              </a:spcAft>
              <a:buClr>
                <a:srgbClr val="212529"/>
              </a:buClr>
              <a:buSzPts val="1500"/>
              <a:buChar char="-"/>
            </a:pPr>
            <a:r>
              <a:rPr lang="en" sz="1500">
                <a:solidFill>
                  <a:srgbClr val="212529"/>
                </a:solidFill>
                <a:highlight>
                  <a:srgbClr val="FFFFFF"/>
                </a:highlight>
              </a:rPr>
              <a:t>FAIR Research Software</a:t>
            </a:r>
            <a:endParaRPr sz="1500">
              <a:solidFill>
                <a:srgbClr val="212529"/>
              </a:solidFill>
              <a:highlight>
                <a:srgbClr val="FFFFFF"/>
              </a:highlight>
            </a:endParaRPr>
          </a:p>
          <a:p>
            <a:pPr indent="-323850" lvl="1" marL="914400" marR="381000" rtl="0" algn="l">
              <a:lnSpc>
                <a:spcPct val="115000"/>
              </a:lnSpc>
              <a:spcBef>
                <a:spcPts val="0"/>
              </a:spcBef>
              <a:spcAft>
                <a:spcPts val="0"/>
              </a:spcAft>
              <a:buClr>
                <a:srgbClr val="212529"/>
              </a:buClr>
              <a:buSzPts val="1500"/>
              <a:buChar char="-"/>
            </a:pPr>
            <a:r>
              <a:rPr lang="en" sz="1500">
                <a:solidFill>
                  <a:srgbClr val="212529"/>
                </a:solidFill>
                <a:highlight>
                  <a:srgbClr val="FFFFFF"/>
                </a:highlight>
              </a:rPr>
              <a:t>Version Control</a:t>
            </a:r>
            <a:endParaRPr sz="1500">
              <a:solidFill>
                <a:srgbClr val="212529"/>
              </a:solidFill>
              <a:highlight>
                <a:srgbClr val="FFFFFF"/>
              </a:highlight>
            </a:endParaRPr>
          </a:p>
          <a:p>
            <a:pPr indent="-323850" lvl="1" marL="914400" marR="381000" rtl="0" algn="l">
              <a:lnSpc>
                <a:spcPct val="115000"/>
              </a:lnSpc>
              <a:spcBef>
                <a:spcPts val="0"/>
              </a:spcBef>
              <a:spcAft>
                <a:spcPts val="0"/>
              </a:spcAft>
              <a:buClr>
                <a:srgbClr val="212529"/>
              </a:buClr>
              <a:buSzPts val="1500"/>
              <a:buChar char="-"/>
            </a:pPr>
            <a:r>
              <a:rPr lang="en" sz="1500">
                <a:solidFill>
                  <a:srgbClr val="212529"/>
                </a:solidFill>
                <a:highlight>
                  <a:srgbClr val="FFFFFF"/>
                </a:highlight>
              </a:rPr>
              <a:t>Reproducible Software Environments</a:t>
            </a:r>
            <a:endParaRPr sz="1500">
              <a:solidFill>
                <a:srgbClr val="212529"/>
              </a:solidFill>
              <a:highlight>
                <a:srgbClr val="FFFFFF"/>
              </a:highlight>
            </a:endParaRPr>
          </a:p>
          <a:p>
            <a:pPr indent="-323850" lvl="1" marL="914400" marR="381000" rtl="0" algn="l">
              <a:lnSpc>
                <a:spcPct val="115000"/>
              </a:lnSpc>
              <a:spcBef>
                <a:spcPts val="0"/>
              </a:spcBef>
              <a:spcAft>
                <a:spcPts val="0"/>
              </a:spcAft>
              <a:buClr>
                <a:srgbClr val="212529"/>
              </a:buClr>
              <a:buSzPts val="1500"/>
              <a:buChar char="-"/>
            </a:pPr>
            <a:r>
              <a:rPr lang="en" sz="1500">
                <a:solidFill>
                  <a:srgbClr val="212529"/>
                </a:solidFill>
                <a:highlight>
                  <a:srgbClr val="FFFFFF"/>
                </a:highlight>
              </a:rPr>
              <a:t>Code Readability, Structure, Testing</a:t>
            </a:r>
            <a:endParaRPr sz="1500">
              <a:solidFill>
                <a:srgbClr val="212529"/>
              </a:solidFill>
              <a:highlight>
                <a:srgbClr val="FFFFFF"/>
              </a:highlight>
            </a:endParaRPr>
          </a:p>
          <a:p>
            <a:pPr indent="-323850" lvl="1" marL="914400" marR="381000" rtl="0" algn="l">
              <a:lnSpc>
                <a:spcPct val="115000"/>
              </a:lnSpc>
              <a:spcBef>
                <a:spcPts val="0"/>
              </a:spcBef>
              <a:spcAft>
                <a:spcPts val="0"/>
              </a:spcAft>
              <a:buClr>
                <a:srgbClr val="212529"/>
              </a:buClr>
              <a:buSzPts val="1500"/>
              <a:buChar char="-"/>
            </a:pPr>
            <a:r>
              <a:rPr lang="en" sz="1500">
                <a:solidFill>
                  <a:srgbClr val="212529"/>
                </a:solidFill>
                <a:highlight>
                  <a:srgbClr val="FFFFFF"/>
                </a:highlight>
              </a:rPr>
              <a:t>Software Documentation</a:t>
            </a:r>
            <a:endParaRPr sz="1500">
              <a:solidFill>
                <a:srgbClr val="212529"/>
              </a:solidFill>
              <a:highlight>
                <a:srgbClr val="FFFFFF"/>
              </a:highlight>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pic>
        <p:nvPicPr>
          <p:cNvPr id="368" name="Google Shape;368;p23"/>
          <p:cNvPicPr preferRelativeResize="0"/>
          <p:nvPr/>
        </p:nvPicPr>
        <p:blipFill>
          <a:blip r:embed="rId7">
            <a:alphaModFix/>
          </a:blip>
          <a:stretch>
            <a:fillRect/>
          </a:stretch>
        </p:blipFill>
        <p:spPr>
          <a:xfrm>
            <a:off x="6427113" y="1724963"/>
            <a:ext cx="2491525" cy="2491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FAIR</a:t>
            </a:r>
            <a:endParaRPr/>
          </a:p>
        </p:txBody>
      </p:sp>
      <p:sp>
        <p:nvSpPr>
          <p:cNvPr id="284" name="Google Shape;284;p14"/>
          <p:cNvSpPr txBox="1"/>
          <p:nvPr/>
        </p:nvSpPr>
        <p:spPr>
          <a:xfrm>
            <a:off x="1714500" y="1347100"/>
            <a:ext cx="4408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85" name="Google Shape;285;p14"/>
          <p:cNvSpPr txBox="1"/>
          <p:nvPr/>
        </p:nvSpPr>
        <p:spPr>
          <a:xfrm>
            <a:off x="6707800" y="4835700"/>
            <a:ext cx="2413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
                <a:solidFill>
                  <a:srgbClr val="B7B7B7"/>
                </a:solidFill>
              </a:rPr>
              <a:t>Image </a:t>
            </a:r>
            <a:r>
              <a:rPr lang="en" sz="400">
                <a:solidFill>
                  <a:srgbClr val="B7B7B7"/>
                </a:solidFill>
              </a:rPr>
              <a:t>By SangyaPundir - Own work, CC BY-SA 4.0, https://commons.wikimedia.org/w/index.php?curid=53414062</a:t>
            </a:r>
            <a:endParaRPr sz="400">
              <a:solidFill>
                <a:srgbClr val="B7B7B7"/>
              </a:solidFill>
            </a:endParaRPr>
          </a:p>
        </p:txBody>
      </p:sp>
      <p:pic>
        <p:nvPicPr>
          <p:cNvPr id="286" name="Google Shape;286;p14" title="FAIR_data_principles.jpg"/>
          <p:cNvPicPr preferRelativeResize="0"/>
          <p:nvPr/>
        </p:nvPicPr>
        <p:blipFill>
          <a:blip r:embed="rId3">
            <a:alphaModFix/>
          </a:blip>
          <a:stretch>
            <a:fillRect/>
          </a:stretch>
        </p:blipFill>
        <p:spPr>
          <a:xfrm>
            <a:off x="1142999" y="1253250"/>
            <a:ext cx="7144602" cy="2424549"/>
          </a:xfrm>
          <a:prstGeom prst="rect">
            <a:avLst/>
          </a:prstGeom>
          <a:noFill/>
          <a:ln>
            <a:noFill/>
          </a:ln>
        </p:spPr>
      </p:pic>
      <p:sp>
        <p:nvSpPr>
          <p:cNvPr id="287" name="Google Shape;287;p14"/>
          <p:cNvSpPr txBox="1"/>
          <p:nvPr/>
        </p:nvSpPr>
        <p:spPr>
          <a:xfrm>
            <a:off x="606025" y="3444550"/>
            <a:ext cx="2051100" cy="1246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1000">
                <a:solidFill>
                  <a:srgbClr val="212529"/>
                </a:solidFill>
                <a:highlight>
                  <a:schemeClr val="lt1"/>
                </a:highlight>
                <a:latin typeface="Nunito"/>
                <a:ea typeface="Nunito"/>
                <a:cs typeface="Nunito"/>
                <a:sym typeface="Nunito"/>
              </a:rPr>
              <a:t>Software and its associated metadata must be </a:t>
            </a:r>
            <a:r>
              <a:rPr b="1" i="1" lang="en" sz="1000">
                <a:solidFill>
                  <a:srgbClr val="212529"/>
                </a:solidFill>
                <a:highlight>
                  <a:schemeClr val="lt1"/>
                </a:highlight>
                <a:latin typeface="Nunito"/>
                <a:ea typeface="Nunito"/>
                <a:cs typeface="Nunito"/>
                <a:sym typeface="Nunito"/>
              </a:rPr>
              <a:t>easy to discover</a:t>
            </a:r>
            <a:r>
              <a:rPr i="1" lang="en" sz="1000">
                <a:solidFill>
                  <a:srgbClr val="212529"/>
                </a:solidFill>
                <a:highlight>
                  <a:schemeClr val="lt1"/>
                </a:highlight>
                <a:latin typeface="Nunito"/>
                <a:ea typeface="Nunito"/>
                <a:cs typeface="Nunito"/>
                <a:sym typeface="Nunito"/>
              </a:rPr>
              <a:t> by humans and machines.</a:t>
            </a:r>
            <a:endParaRPr i="1" sz="1000">
              <a:solidFill>
                <a:srgbClr val="212529"/>
              </a:solidFill>
              <a:highlight>
                <a:schemeClr val="lt1"/>
              </a:highlight>
              <a:latin typeface="Nunito"/>
              <a:ea typeface="Nunito"/>
              <a:cs typeface="Nunito"/>
              <a:sym typeface="Nunito"/>
            </a:endParaRPr>
          </a:p>
          <a:p>
            <a:pPr indent="0" lvl="0" marL="0" rtl="0" algn="l">
              <a:spcBef>
                <a:spcPts val="1200"/>
              </a:spcBef>
              <a:spcAft>
                <a:spcPts val="0"/>
              </a:spcAft>
              <a:buNone/>
            </a:pPr>
            <a:r>
              <a:t/>
            </a:r>
            <a:endParaRPr sz="1300">
              <a:solidFill>
                <a:schemeClr val="dk2"/>
              </a:solidFill>
              <a:latin typeface="Nunito"/>
              <a:ea typeface="Nunito"/>
              <a:cs typeface="Nunito"/>
              <a:sym typeface="Nunito"/>
            </a:endParaRPr>
          </a:p>
        </p:txBody>
      </p:sp>
      <p:sp>
        <p:nvSpPr>
          <p:cNvPr id="288" name="Google Shape;288;p14"/>
          <p:cNvSpPr txBox="1"/>
          <p:nvPr/>
        </p:nvSpPr>
        <p:spPr>
          <a:xfrm>
            <a:off x="2538125" y="3491150"/>
            <a:ext cx="1983900" cy="1246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1000">
                <a:solidFill>
                  <a:srgbClr val="212529"/>
                </a:solidFill>
                <a:highlight>
                  <a:schemeClr val="lt1"/>
                </a:highlight>
                <a:latin typeface="Nunito"/>
                <a:ea typeface="Nunito"/>
                <a:cs typeface="Nunito"/>
                <a:sym typeface="Nunito"/>
              </a:rPr>
              <a:t>T</a:t>
            </a:r>
            <a:r>
              <a:rPr i="1" lang="en" sz="1000">
                <a:solidFill>
                  <a:srgbClr val="212529"/>
                </a:solidFill>
                <a:highlight>
                  <a:schemeClr val="lt1"/>
                </a:highlight>
                <a:latin typeface="Nunito"/>
                <a:ea typeface="Nunito"/>
                <a:cs typeface="Nunito"/>
                <a:sym typeface="Nunito"/>
              </a:rPr>
              <a:t>he software and its metadata must be </a:t>
            </a:r>
            <a:r>
              <a:rPr b="1" i="1" lang="en" sz="1000">
                <a:solidFill>
                  <a:srgbClr val="212529"/>
                </a:solidFill>
                <a:highlight>
                  <a:schemeClr val="lt1"/>
                </a:highlight>
                <a:latin typeface="Nunito"/>
                <a:ea typeface="Nunito"/>
                <a:cs typeface="Nunito"/>
                <a:sym typeface="Nunito"/>
              </a:rPr>
              <a:t>retrievable by standard protocols</a:t>
            </a:r>
            <a:r>
              <a:rPr i="1" lang="en" sz="1000">
                <a:solidFill>
                  <a:srgbClr val="212529"/>
                </a:solidFill>
                <a:highlight>
                  <a:schemeClr val="lt1"/>
                </a:highlight>
                <a:latin typeface="Nunito"/>
                <a:ea typeface="Nunito"/>
                <a:cs typeface="Nunito"/>
                <a:sym typeface="Nunito"/>
              </a:rPr>
              <a:t>, </a:t>
            </a:r>
            <a:r>
              <a:rPr b="1" i="1" lang="en" sz="1000">
                <a:solidFill>
                  <a:srgbClr val="212529"/>
                </a:solidFill>
                <a:highlight>
                  <a:schemeClr val="lt1"/>
                </a:highlight>
                <a:latin typeface="Nunito"/>
                <a:ea typeface="Nunito"/>
                <a:cs typeface="Nunito"/>
                <a:sym typeface="Nunito"/>
              </a:rPr>
              <a:t>free</a:t>
            </a:r>
            <a:r>
              <a:rPr i="1" lang="en" sz="1000">
                <a:solidFill>
                  <a:srgbClr val="212529"/>
                </a:solidFill>
                <a:highlight>
                  <a:schemeClr val="lt1"/>
                </a:highlight>
                <a:latin typeface="Nunito"/>
                <a:ea typeface="Nunito"/>
                <a:cs typeface="Nunito"/>
                <a:sym typeface="Nunito"/>
              </a:rPr>
              <a:t> and </a:t>
            </a:r>
            <a:r>
              <a:rPr b="1" i="1" lang="en" sz="1000">
                <a:solidFill>
                  <a:srgbClr val="212529"/>
                </a:solidFill>
                <a:highlight>
                  <a:schemeClr val="lt1"/>
                </a:highlight>
                <a:latin typeface="Nunito"/>
                <a:ea typeface="Nunito"/>
                <a:cs typeface="Nunito"/>
                <a:sym typeface="Nunito"/>
              </a:rPr>
              <a:t>legally usable.</a:t>
            </a:r>
            <a:endParaRPr b="1" i="1" sz="1000">
              <a:solidFill>
                <a:srgbClr val="212529"/>
              </a:solidFill>
              <a:highlight>
                <a:schemeClr val="lt1"/>
              </a:highlight>
              <a:latin typeface="Nunito"/>
              <a:ea typeface="Nunito"/>
              <a:cs typeface="Nunito"/>
              <a:sym typeface="Nunito"/>
            </a:endParaRPr>
          </a:p>
          <a:p>
            <a:pPr indent="0" lvl="0" marL="0" rtl="0" algn="l">
              <a:spcBef>
                <a:spcPts val="1200"/>
              </a:spcBef>
              <a:spcAft>
                <a:spcPts val="0"/>
              </a:spcAft>
              <a:buNone/>
            </a:pPr>
            <a:r>
              <a:t/>
            </a:r>
            <a:endParaRPr sz="1300">
              <a:solidFill>
                <a:schemeClr val="dk2"/>
              </a:solidFill>
              <a:latin typeface="Nunito"/>
              <a:ea typeface="Nunito"/>
              <a:cs typeface="Nunito"/>
              <a:sym typeface="Nunito"/>
            </a:endParaRPr>
          </a:p>
        </p:txBody>
      </p:sp>
      <p:sp>
        <p:nvSpPr>
          <p:cNvPr id="289" name="Google Shape;289;p14"/>
          <p:cNvSpPr txBox="1"/>
          <p:nvPr/>
        </p:nvSpPr>
        <p:spPr>
          <a:xfrm>
            <a:off x="4418425" y="3491150"/>
            <a:ext cx="2211600" cy="1046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i="1" lang="en" sz="1000">
                <a:solidFill>
                  <a:srgbClr val="212529"/>
                </a:solidFill>
                <a:highlight>
                  <a:schemeClr val="lt1"/>
                </a:highlight>
                <a:latin typeface="Nunito"/>
                <a:ea typeface="Nunito"/>
                <a:cs typeface="Nunito"/>
                <a:sym typeface="Nunito"/>
              </a:rPr>
              <a:t>Can i</a:t>
            </a:r>
            <a:r>
              <a:rPr i="1" lang="en" sz="1000">
                <a:solidFill>
                  <a:srgbClr val="212529"/>
                </a:solidFill>
                <a:highlight>
                  <a:schemeClr val="lt1"/>
                </a:highlight>
                <a:latin typeface="Nunito"/>
                <a:ea typeface="Nunito"/>
                <a:cs typeface="Nunito"/>
                <a:sym typeface="Nunito"/>
              </a:rPr>
              <a:t>nteract with other software by exchanging data and/or metadata through </a:t>
            </a:r>
            <a:r>
              <a:rPr b="1" i="1" lang="en" sz="1000">
                <a:solidFill>
                  <a:srgbClr val="212529"/>
                </a:solidFill>
                <a:highlight>
                  <a:schemeClr val="lt1"/>
                </a:highlight>
                <a:latin typeface="Nunito"/>
                <a:ea typeface="Nunito"/>
                <a:cs typeface="Nunito"/>
                <a:sym typeface="Nunito"/>
              </a:rPr>
              <a:t>standardised protocols </a:t>
            </a:r>
            <a:r>
              <a:rPr i="1" lang="en" sz="1000">
                <a:solidFill>
                  <a:srgbClr val="212529"/>
                </a:solidFill>
                <a:highlight>
                  <a:schemeClr val="lt1"/>
                </a:highlight>
                <a:latin typeface="Nunito"/>
                <a:ea typeface="Nunito"/>
                <a:cs typeface="Nunito"/>
                <a:sym typeface="Nunito"/>
              </a:rPr>
              <a:t>and application programming interfaces (</a:t>
            </a:r>
            <a:r>
              <a:rPr b="1" i="1" lang="en" sz="1000">
                <a:solidFill>
                  <a:srgbClr val="212529"/>
                </a:solidFill>
                <a:highlight>
                  <a:schemeClr val="lt1"/>
                </a:highlight>
                <a:latin typeface="Nunito"/>
                <a:ea typeface="Nunito"/>
                <a:cs typeface="Nunito"/>
                <a:sym typeface="Nunito"/>
              </a:rPr>
              <a:t>APIs</a:t>
            </a:r>
            <a:r>
              <a:rPr i="1" lang="en" sz="1000">
                <a:solidFill>
                  <a:srgbClr val="212529"/>
                </a:solidFill>
                <a:highlight>
                  <a:schemeClr val="lt1"/>
                </a:highlight>
                <a:latin typeface="Nunito"/>
                <a:ea typeface="Nunito"/>
                <a:cs typeface="Nunito"/>
                <a:sym typeface="Nunito"/>
              </a:rPr>
              <a:t>).</a:t>
            </a:r>
            <a:endParaRPr sz="1000">
              <a:solidFill>
                <a:schemeClr val="dk2"/>
              </a:solidFill>
              <a:latin typeface="Nunito"/>
              <a:ea typeface="Nunito"/>
              <a:cs typeface="Nunito"/>
              <a:sym typeface="Nunito"/>
            </a:endParaRPr>
          </a:p>
        </p:txBody>
      </p:sp>
      <p:sp>
        <p:nvSpPr>
          <p:cNvPr id="290" name="Google Shape;290;p14"/>
          <p:cNvSpPr txBox="1"/>
          <p:nvPr/>
        </p:nvSpPr>
        <p:spPr>
          <a:xfrm>
            <a:off x="6123300" y="3542700"/>
            <a:ext cx="2175600" cy="1423800"/>
          </a:xfrm>
          <a:prstGeom prst="rect">
            <a:avLst/>
          </a:prstGeom>
          <a:noFill/>
          <a:ln>
            <a:noFill/>
          </a:ln>
        </p:spPr>
        <p:txBody>
          <a:bodyPr anchorCtr="0" anchor="t" bIns="91425" lIns="91425" spcFirstLastPara="1" rIns="91425" wrap="square" tIns="91425">
            <a:spAutoFit/>
          </a:bodyPr>
          <a:lstStyle/>
          <a:p>
            <a:pPr indent="0" lvl="0" marL="457200" rtl="0" algn="ctr">
              <a:lnSpc>
                <a:spcPct val="115000"/>
              </a:lnSpc>
              <a:spcBef>
                <a:spcPts val="0"/>
              </a:spcBef>
              <a:spcAft>
                <a:spcPts val="0"/>
              </a:spcAft>
              <a:buNone/>
            </a:pPr>
            <a:r>
              <a:rPr i="1" lang="en" sz="1000">
                <a:solidFill>
                  <a:srgbClr val="212529"/>
                </a:solidFill>
                <a:highlight>
                  <a:schemeClr val="lt1"/>
                </a:highlight>
                <a:latin typeface="Nunito"/>
                <a:ea typeface="Nunito"/>
                <a:cs typeface="Nunito"/>
                <a:sym typeface="Nunito"/>
              </a:rPr>
              <a:t>Software should be </a:t>
            </a:r>
            <a:r>
              <a:rPr b="1" i="1" lang="en" sz="1000">
                <a:solidFill>
                  <a:srgbClr val="212529"/>
                </a:solidFill>
                <a:highlight>
                  <a:schemeClr val="lt1"/>
                </a:highlight>
                <a:latin typeface="Nunito"/>
                <a:ea typeface="Nunito"/>
                <a:cs typeface="Nunito"/>
                <a:sym typeface="Nunito"/>
              </a:rPr>
              <a:t>usable </a:t>
            </a:r>
            <a:r>
              <a:rPr i="1" lang="en" sz="1000">
                <a:solidFill>
                  <a:srgbClr val="212529"/>
                </a:solidFill>
                <a:highlight>
                  <a:srgbClr val="FFFFFF"/>
                </a:highlight>
              </a:rPr>
              <a:t>and </a:t>
            </a:r>
            <a:r>
              <a:rPr b="1" i="1" lang="en" sz="1000">
                <a:solidFill>
                  <a:srgbClr val="212529"/>
                </a:solidFill>
                <a:highlight>
                  <a:srgbClr val="FFFFFF"/>
                </a:highlight>
              </a:rPr>
              <a:t>reusable</a:t>
            </a:r>
            <a:r>
              <a:rPr i="1" lang="en" sz="1000">
                <a:solidFill>
                  <a:srgbClr val="212529"/>
                </a:solidFill>
                <a:highlight>
                  <a:srgbClr val="FFFFFF"/>
                </a:highlight>
              </a:rPr>
              <a:t> (can be understood, modified, built upon, or incorporated into other software)</a:t>
            </a:r>
            <a:endParaRPr i="1" sz="900">
              <a:solidFill>
                <a:schemeClr val="dk2"/>
              </a:solidFill>
              <a:latin typeface="Nunito"/>
              <a:ea typeface="Nunito"/>
              <a:cs typeface="Nunito"/>
              <a:sym typeface="Nunito"/>
            </a:endParaRPr>
          </a:p>
          <a:p>
            <a:pPr indent="0" lvl="0" marL="0" rtl="0" algn="l">
              <a:spcBef>
                <a:spcPts val="1200"/>
              </a:spcBef>
              <a:spcAft>
                <a:spcPts val="0"/>
              </a:spcAft>
              <a:buNone/>
            </a:pPr>
            <a:r>
              <a:t/>
            </a:r>
            <a:endParaRPr sz="1300">
              <a:solidFill>
                <a:schemeClr val="dk2"/>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Why be FAIR?</a:t>
            </a:r>
            <a:endParaRPr/>
          </a:p>
        </p:txBody>
      </p:sp>
      <p:sp>
        <p:nvSpPr>
          <p:cNvPr id="296" name="Google Shape;296;p15"/>
          <p:cNvSpPr txBox="1"/>
          <p:nvPr/>
        </p:nvSpPr>
        <p:spPr>
          <a:xfrm>
            <a:off x="1053675" y="1496475"/>
            <a:ext cx="6443700" cy="3418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Char char="-"/>
            </a:pPr>
            <a:r>
              <a:rPr lang="en" sz="1800">
                <a:solidFill>
                  <a:schemeClr val="dk2"/>
                </a:solidFill>
              </a:rPr>
              <a:t>Good general principles for research</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Reproducible code and models -&gt; reproducible research</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Sustainable Software Development</a:t>
            </a:r>
            <a:endParaRPr sz="1800">
              <a:solidFill>
                <a:schemeClr val="dk2"/>
              </a:solidFill>
            </a:endParaRPr>
          </a:p>
          <a:p>
            <a:pPr indent="-342900" lvl="0" marL="914400" rtl="0" algn="l">
              <a:spcBef>
                <a:spcPts val="0"/>
              </a:spcBef>
              <a:spcAft>
                <a:spcPts val="0"/>
              </a:spcAft>
              <a:buClr>
                <a:schemeClr val="dk2"/>
              </a:buClr>
              <a:buSzPts val="1800"/>
              <a:buChar char="-"/>
            </a:pPr>
            <a:r>
              <a:rPr lang="en" sz="1800">
                <a:solidFill>
                  <a:schemeClr val="dk2"/>
                </a:solidFill>
              </a:rPr>
              <a:t>Reduce barriers to discovery</a:t>
            </a:r>
            <a:endParaRPr sz="1800">
              <a:solidFill>
                <a:schemeClr val="dk2"/>
              </a:solidFill>
            </a:endParaRPr>
          </a:p>
          <a:p>
            <a:pPr indent="-342900" lvl="0" marL="914400" rtl="0" algn="l">
              <a:spcBef>
                <a:spcPts val="0"/>
              </a:spcBef>
              <a:spcAft>
                <a:spcPts val="0"/>
              </a:spcAft>
              <a:buClr>
                <a:schemeClr val="dk2"/>
              </a:buClr>
              <a:buSzPts val="1800"/>
              <a:buChar char="-"/>
            </a:pPr>
            <a:r>
              <a:rPr lang="en" sz="1800">
                <a:solidFill>
                  <a:schemeClr val="dk2"/>
                </a:solidFill>
              </a:rPr>
              <a:t>Increase the impact of your research output</a:t>
            </a:r>
            <a:br>
              <a:rPr lang="en" sz="1800">
                <a:solidFill>
                  <a:schemeClr val="dk2"/>
                </a:solidFill>
              </a:rPr>
            </a:br>
            <a:endParaRPr sz="1800">
              <a:solidFill>
                <a:schemeClr val="dk2"/>
              </a:solidFill>
            </a:endParaRPr>
          </a:p>
          <a:p>
            <a:pPr indent="0" lvl="0" marL="0" rtl="0" algn="l">
              <a:spcBef>
                <a:spcPts val="0"/>
              </a:spcBef>
              <a:spcAft>
                <a:spcPts val="0"/>
              </a:spcAft>
              <a:buNone/>
            </a:pPr>
            <a:r>
              <a:rPr lang="en" sz="1800">
                <a:solidFill>
                  <a:schemeClr val="dk2"/>
                </a:solidFill>
              </a:rPr>
              <a:t>                So how do we apply these practically?</a:t>
            </a:r>
            <a:endParaRPr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16"/>
          <p:cNvPicPr preferRelativeResize="0"/>
          <p:nvPr/>
        </p:nvPicPr>
        <p:blipFill>
          <a:blip r:embed="rId3">
            <a:alphaModFix/>
          </a:blip>
          <a:stretch>
            <a:fillRect/>
          </a:stretch>
        </p:blipFill>
        <p:spPr>
          <a:xfrm>
            <a:off x="0" y="4383800"/>
            <a:ext cx="883375" cy="759700"/>
          </a:xfrm>
          <a:prstGeom prst="rect">
            <a:avLst/>
          </a:prstGeom>
          <a:noFill/>
          <a:ln>
            <a:noFill/>
          </a:ln>
        </p:spPr>
      </p:pic>
      <p:sp>
        <p:nvSpPr>
          <p:cNvPr id="302" name="Google Shape;302;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Version Control</a:t>
            </a:r>
            <a:endParaRPr/>
          </a:p>
        </p:txBody>
      </p:sp>
      <p:sp>
        <p:nvSpPr>
          <p:cNvPr id="303" name="Google Shape;303;p16"/>
          <p:cNvSpPr txBox="1"/>
          <p:nvPr>
            <p:ph idx="1" type="body"/>
          </p:nvPr>
        </p:nvSpPr>
        <p:spPr>
          <a:xfrm>
            <a:off x="472825" y="1347600"/>
            <a:ext cx="4785900" cy="3795900"/>
          </a:xfrm>
          <a:prstGeom prst="rect">
            <a:avLst/>
          </a:prstGeom>
        </p:spPr>
        <p:txBody>
          <a:bodyPr anchorCtr="0" anchor="t" bIns="91425" lIns="91425" spcFirstLastPara="1" rIns="91425" wrap="square" tIns="91425">
            <a:normAutofit fontScale="32500"/>
          </a:bodyPr>
          <a:lstStyle/>
          <a:p>
            <a:pPr indent="-348456" lvl="0" marL="457200" rtl="0" algn="l">
              <a:spcBef>
                <a:spcPts val="0"/>
              </a:spcBef>
              <a:spcAft>
                <a:spcPts val="0"/>
              </a:spcAft>
              <a:buSzPct val="100000"/>
              <a:buChar char="-"/>
            </a:pPr>
            <a:r>
              <a:rPr lang="en" sz="5807"/>
              <a:t>Track changes for code and more</a:t>
            </a:r>
            <a:br>
              <a:rPr lang="en" sz="5807"/>
            </a:br>
            <a:endParaRPr sz="5807"/>
          </a:p>
          <a:p>
            <a:pPr indent="-348456" lvl="0" marL="457200" rtl="0" algn="l">
              <a:spcBef>
                <a:spcPts val="0"/>
              </a:spcBef>
              <a:spcAft>
                <a:spcPts val="0"/>
              </a:spcAft>
              <a:buSzPct val="100000"/>
              <a:buChar char="-"/>
            </a:pPr>
            <a:r>
              <a:rPr lang="en" sz="5807"/>
              <a:t>Many tools, Git, mercurial, subversion etc.</a:t>
            </a:r>
            <a:br>
              <a:rPr lang="en" sz="5807"/>
            </a:br>
            <a:endParaRPr sz="5807"/>
          </a:p>
          <a:p>
            <a:pPr indent="-348456" lvl="0" marL="457200" rtl="0" algn="l">
              <a:spcBef>
                <a:spcPts val="0"/>
              </a:spcBef>
              <a:spcAft>
                <a:spcPts val="0"/>
              </a:spcAft>
              <a:buSzPct val="100000"/>
              <a:buChar char="-"/>
            </a:pPr>
            <a:r>
              <a:rPr lang="en" sz="5807"/>
              <a:t>Collaborative tools to prevent overwriting/ duplicating work</a:t>
            </a:r>
            <a:br>
              <a:rPr lang="en" sz="5807"/>
            </a:br>
            <a:endParaRPr sz="5807"/>
          </a:p>
          <a:p>
            <a:pPr indent="-348456" lvl="0" marL="457200" rtl="0" algn="l">
              <a:spcBef>
                <a:spcPts val="0"/>
              </a:spcBef>
              <a:spcAft>
                <a:spcPts val="0"/>
              </a:spcAft>
              <a:buSzPct val="100000"/>
              <a:buChar char="-"/>
            </a:pPr>
            <a:r>
              <a:rPr lang="en" sz="5807"/>
              <a:t>Ncl University organisation on Github, where you can store code in the cloud </a:t>
            </a:r>
            <a:endParaRPr sz="5807"/>
          </a:p>
          <a:p>
            <a:pPr indent="0" lvl="0" marL="0" rtl="0" algn="l">
              <a:spcBef>
                <a:spcPts val="1200"/>
              </a:spcBef>
              <a:spcAft>
                <a:spcPts val="1200"/>
              </a:spcAft>
              <a:buNone/>
            </a:pPr>
            <a:r>
              <a:t/>
            </a:r>
            <a:endParaRPr sz="1607"/>
          </a:p>
        </p:txBody>
      </p:sp>
      <p:pic>
        <p:nvPicPr>
          <p:cNvPr id="304" name="Google Shape;304;p16"/>
          <p:cNvPicPr preferRelativeResize="0"/>
          <p:nvPr/>
        </p:nvPicPr>
        <p:blipFill>
          <a:blip r:embed="rId4">
            <a:alphaModFix/>
          </a:blip>
          <a:stretch>
            <a:fillRect/>
          </a:stretch>
        </p:blipFill>
        <p:spPr>
          <a:xfrm>
            <a:off x="5202725" y="259650"/>
            <a:ext cx="3468150" cy="4624200"/>
          </a:xfrm>
          <a:prstGeom prst="rect">
            <a:avLst/>
          </a:prstGeom>
          <a:noFill/>
          <a:ln>
            <a:noFill/>
          </a:ln>
        </p:spPr>
      </p:pic>
      <p:pic>
        <p:nvPicPr>
          <p:cNvPr id="305" name="Google Shape;305;p16" title="FAIR_data_principles.jpg"/>
          <p:cNvPicPr preferRelativeResize="0"/>
          <p:nvPr/>
        </p:nvPicPr>
        <p:blipFill rotWithShape="1">
          <a:blip r:embed="rId5">
            <a:alphaModFix/>
          </a:blip>
          <a:srcRect b="0" l="0" r="51390" t="0"/>
          <a:stretch/>
        </p:blipFill>
        <p:spPr>
          <a:xfrm>
            <a:off x="0" y="0"/>
            <a:ext cx="1187850" cy="8292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Readable Code</a:t>
            </a:r>
            <a:endParaRPr/>
          </a:p>
        </p:txBody>
      </p:sp>
      <p:sp>
        <p:nvSpPr>
          <p:cNvPr id="311" name="Google Shape;311;p17"/>
          <p:cNvSpPr txBox="1"/>
          <p:nvPr>
            <p:ph idx="1" type="body"/>
          </p:nvPr>
        </p:nvSpPr>
        <p:spPr>
          <a:xfrm>
            <a:off x="926800" y="1378875"/>
            <a:ext cx="4493700" cy="1688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Know the</a:t>
            </a:r>
            <a:r>
              <a:rPr b="1" lang="en" sz="1800"/>
              <a:t> code conventions </a:t>
            </a:r>
            <a:r>
              <a:rPr lang="en" sz="1800"/>
              <a:t>for your language</a:t>
            </a:r>
            <a:endParaRPr sz="1800"/>
          </a:p>
          <a:p>
            <a:pPr indent="-342900" lvl="0" marL="457200" rtl="0" algn="l">
              <a:spcBef>
                <a:spcPts val="0"/>
              </a:spcBef>
              <a:spcAft>
                <a:spcPts val="0"/>
              </a:spcAft>
              <a:buSzPts val="1800"/>
              <a:buChar char="-"/>
            </a:pPr>
            <a:r>
              <a:rPr b="1" lang="en" sz="1800"/>
              <a:t>Clear comments</a:t>
            </a:r>
            <a:r>
              <a:rPr lang="en" sz="1800"/>
              <a:t> so you and others can understand what you’ve done</a:t>
            </a:r>
            <a:endParaRPr sz="1800"/>
          </a:p>
        </p:txBody>
      </p:sp>
      <p:pic>
        <p:nvPicPr>
          <p:cNvPr id="312" name="Google Shape;312;p17"/>
          <p:cNvPicPr preferRelativeResize="0"/>
          <p:nvPr/>
        </p:nvPicPr>
        <p:blipFill>
          <a:blip r:embed="rId3">
            <a:alphaModFix/>
          </a:blip>
          <a:stretch>
            <a:fillRect/>
          </a:stretch>
        </p:blipFill>
        <p:spPr>
          <a:xfrm>
            <a:off x="1589475" y="3184200"/>
            <a:ext cx="6459150" cy="1959300"/>
          </a:xfrm>
          <a:prstGeom prst="rect">
            <a:avLst/>
          </a:prstGeom>
          <a:noFill/>
          <a:ln>
            <a:noFill/>
          </a:ln>
        </p:spPr>
      </p:pic>
      <p:sp>
        <p:nvSpPr>
          <p:cNvPr id="313" name="Google Shape;313;p17"/>
          <p:cNvSpPr txBox="1"/>
          <p:nvPr/>
        </p:nvSpPr>
        <p:spPr>
          <a:xfrm>
            <a:off x="5420400" y="1360850"/>
            <a:ext cx="3723600" cy="19593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Font typeface="Nunito"/>
              <a:buChar char="-"/>
            </a:pPr>
            <a:r>
              <a:rPr b="1" lang="en" sz="1800">
                <a:solidFill>
                  <a:schemeClr val="dk2"/>
                </a:solidFill>
                <a:latin typeface="Nunito"/>
                <a:ea typeface="Nunito"/>
                <a:cs typeface="Nunito"/>
                <a:sym typeface="Nunito"/>
              </a:rPr>
              <a:t>Linting tools</a:t>
            </a:r>
            <a:r>
              <a:rPr lang="en" sz="1800">
                <a:solidFill>
                  <a:schemeClr val="dk2"/>
                </a:solidFill>
                <a:latin typeface="Nunito"/>
                <a:ea typeface="Nunito"/>
                <a:cs typeface="Nunito"/>
                <a:sym typeface="Nunito"/>
              </a:rPr>
              <a:t> can keep your code clean with minimal effort</a:t>
            </a:r>
            <a:endParaRPr b="1" sz="1800">
              <a:solidFill>
                <a:schemeClr val="dk2"/>
              </a:solidFill>
              <a:latin typeface="Nunito"/>
              <a:ea typeface="Nunito"/>
              <a:cs typeface="Nunito"/>
              <a:sym typeface="Nunito"/>
            </a:endParaRPr>
          </a:p>
        </p:txBody>
      </p:sp>
      <p:pic>
        <p:nvPicPr>
          <p:cNvPr id="314" name="Google Shape;314;p17" title="FAIR_data_principles.jpg"/>
          <p:cNvPicPr preferRelativeResize="0"/>
          <p:nvPr/>
        </p:nvPicPr>
        <p:blipFill rotWithShape="1">
          <a:blip r:embed="rId4">
            <a:alphaModFix/>
          </a:blip>
          <a:srcRect b="0" l="48035" r="0" t="0"/>
          <a:stretch/>
        </p:blipFill>
        <p:spPr>
          <a:xfrm>
            <a:off x="0" y="0"/>
            <a:ext cx="1153249" cy="7531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Reproducible Code</a:t>
            </a:r>
            <a:endParaRPr/>
          </a:p>
        </p:txBody>
      </p:sp>
      <p:sp>
        <p:nvSpPr>
          <p:cNvPr id="320" name="Google Shape;320;p18"/>
          <p:cNvSpPr txBox="1"/>
          <p:nvPr>
            <p:ph idx="1" type="body"/>
          </p:nvPr>
        </p:nvSpPr>
        <p:spPr>
          <a:xfrm>
            <a:off x="514550" y="1482550"/>
            <a:ext cx="5466000" cy="340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Avoid inaccessible/ unnecessary </a:t>
            </a:r>
            <a:r>
              <a:rPr lang="en" sz="1900"/>
              <a:t>dependencies</a:t>
            </a:r>
            <a:endParaRPr sz="1700"/>
          </a:p>
          <a:p>
            <a:pPr indent="-349250" lvl="0" marL="457200" rtl="0" algn="l">
              <a:spcBef>
                <a:spcPts val="1200"/>
              </a:spcBef>
              <a:spcAft>
                <a:spcPts val="0"/>
              </a:spcAft>
              <a:buSzPts val="1900"/>
              <a:buChar char="-"/>
            </a:pPr>
            <a:r>
              <a:rPr lang="en" sz="1900"/>
              <a:t>Virtual environments </a:t>
            </a:r>
            <a:endParaRPr sz="1900"/>
          </a:p>
          <a:p>
            <a:pPr indent="-336550" lvl="1" marL="914400" rtl="0" algn="l">
              <a:spcBef>
                <a:spcPts val="0"/>
              </a:spcBef>
              <a:spcAft>
                <a:spcPts val="0"/>
              </a:spcAft>
              <a:buSzPts val="1700"/>
              <a:buChar char="-"/>
            </a:pPr>
            <a:r>
              <a:rPr lang="en" sz="1700"/>
              <a:t>S</a:t>
            </a:r>
            <a:r>
              <a:rPr lang="en" sz="1700"/>
              <a:t>et dependencies project by project</a:t>
            </a:r>
            <a:endParaRPr sz="1700"/>
          </a:p>
          <a:p>
            <a:pPr indent="-336550" lvl="1" marL="914400" rtl="0" algn="l">
              <a:spcBef>
                <a:spcPts val="0"/>
              </a:spcBef>
              <a:spcAft>
                <a:spcPts val="0"/>
              </a:spcAft>
              <a:buSzPts val="1700"/>
              <a:buChar char="-"/>
            </a:pPr>
            <a:r>
              <a:rPr lang="en" sz="1700"/>
              <a:t>Easily share them with other users</a:t>
            </a:r>
            <a:endParaRPr sz="1700"/>
          </a:p>
          <a:p>
            <a:pPr indent="-336550" lvl="1" marL="914400" rtl="0" algn="l">
              <a:spcBef>
                <a:spcPts val="0"/>
              </a:spcBef>
              <a:spcAft>
                <a:spcPts val="0"/>
              </a:spcAft>
              <a:buSzPts val="1700"/>
              <a:buChar char="-"/>
            </a:pPr>
            <a:r>
              <a:rPr lang="en" sz="1700"/>
              <a:t>Streamline set up for new </a:t>
            </a:r>
            <a:r>
              <a:rPr lang="en" sz="1700"/>
              <a:t>contributors</a:t>
            </a:r>
            <a:endParaRPr sz="1700"/>
          </a:p>
          <a:p>
            <a:pPr indent="-349250" lvl="0" marL="457200" rtl="0" algn="l">
              <a:spcBef>
                <a:spcPts val="0"/>
              </a:spcBef>
              <a:spcAft>
                <a:spcPts val="0"/>
              </a:spcAft>
              <a:buSzPts val="1900"/>
              <a:buChar char="-"/>
            </a:pPr>
            <a:r>
              <a:rPr lang="en" sz="1900"/>
              <a:t>Containerisation</a:t>
            </a:r>
            <a:endParaRPr sz="1900"/>
          </a:p>
          <a:p>
            <a:pPr indent="-336550" lvl="1" marL="914400" rtl="0" algn="l">
              <a:spcBef>
                <a:spcPts val="0"/>
              </a:spcBef>
              <a:spcAft>
                <a:spcPts val="0"/>
              </a:spcAft>
              <a:buSzPts val="1700"/>
              <a:buChar char="-"/>
            </a:pPr>
            <a:r>
              <a:rPr lang="en" sz="1700"/>
              <a:t>M</a:t>
            </a:r>
            <a:r>
              <a:rPr lang="en" sz="1700"/>
              <a:t>achine agnostic</a:t>
            </a:r>
            <a:endParaRPr sz="1700"/>
          </a:p>
          <a:p>
            <a:pPr indent="-336550" lvl="1" marL="914400" rtl="0" algn="l">
              <a:spcBef>
                <a:spcPts val="0"/>
              </a:spcBef>
              <a:spcAft>
                <a:spcPts val="0"/>
              </a:spcAft>
              <a:buSzPts val="1700"/>
              <a:buChar char="-"/>
            </a:pPr>
            <a:r>
              <a:rPr lang="en" sz="1700"/>
              <a:t>All the dependencies included </a:t>
            </a:r>
            <a:endParaRPr sz="1700"/>
          </a:p>
          <a:p>
            <a:pPr indent="-336550" lvl="1" marL="914400" rtl="0" algn="l">
              <a:spcBef>
                <a:spcPts val="0"/>
              </a:spcBef>
              <a:spcAft>
                <a:spcPts val="0"/>
              </a:spcAft>
              <a:buSzPts val="1700"/>
              <a:buChar char="-"/>
            </a:pPr>
            <a:r>
              <a:rPr lang="en" sz="1700"/>
              <a:t>E.g. Docker, Singularity</a:t>
            </a:r>
            <a:endParaRPr sz="1700"/>
          </a:p>
        </p:txBody>
      </p:sp>
      <p:pic>
        <p:nvPicPr>
          <p:cNvPr id="321" name="Google Shape;321;p18"/>
          <p:cNvPicPr preferRelativeResize="0"/>
          <p:nvPr/>
        </p:nvPicPr>
        <p:blipFill>
          <a:blip r:embed="rId3">
            <a:alphaModFix/>
          </a:blip>
          <a:stretch>
            <a:fillRect/>
          </a:stretch>
        </p:blipFill>
        <p:spPr>
          <a:xfrm>
            <a:off x="5669150" y="1430275"/>
            <a:ext cx="3274099" cy="3240826"/>
          </a:xfrm>
          <a:prstGeom prst="rect">
            <a:avLst/>
          </a:prstGeom>
          <a:noFill/>
          <a:ln>
            <a:noFill/>
          </a:ln>
        </p:spPr>
      </p:pic>
      <p:pic>
        <p:nvPicPr>
          <p:cNvPr id="322" name="Google Shape;322;p18" title="FAIR_data_principles.jpg"/>
          <p:cNvPicPr preferRelativeResize="0"/>
          <p:nvPr/>
        </p:nvPicPr>
        <p:blipFill rotWithShape="1">
          <a:blip r:embed="rId4">
            <a:alphaModFix/>
          </a:blip>
          <a:srcRect b="0" l="48035" r="0" t="0"/>
          <a:stretch/>
        </p:blipFill>
        <p:spPr>
          <a:xfrm>
            <a:off x="0" y="0"/>
            <a:ext cx="1153249" cy="7531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Testing</a:t>
            </a:r>
            <a:endParaRPr/>
          </a:p>
        </p:txBody>
      </p:sp>
      <p:sp>
        <p:nvSpPr>
          <p:cNvPr id="328" name="Google Shape;328;p19"/>
          <p:cNvSpPr txBox="1"/>
          <p:nvPr>
            <p:ph idx="1" type="body"/>
          </p:nvPr>
        </p:nvSpPr>
        <p:spPr>
          <a:xfrm>
            <a:off x="870150" y="1197750"/>
            <a:ext cx="7897800" cy="38751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Clr>
                <a:srgbClr val="434343"/>
              </a:buClr>
              <a:buSzPts val="2100"/>
              <a:buFont typeface="Mulish"/>
              <a:buChar char="-"/>
            </a:pPr>
            <a:r>
              <a:rPr lang="en" sz="2100">
                <a:solidFill>
                  <a:srgbClr val="434343"/>
                </a:solidFill>
                <a:latin typeface="Mulish"/>
                <a:ea typeface="Mulish"/>
                <a:cs typeface="Mulish"/>
                <a:sym typeface="Mulish"/>
              </a:rPr>
              <a:t>Ensure and demonstrate that your code works</a:t>
            </a:r>
            <a:br>
              <a:rPr lang="en" sz="2100">
                <a:solidFill>
                  <a:srgbClr val="434343"/>
                </a:solidFill>
                <a:latin typeface="Mulish"/>
                <a:ea typeface="Mulish"/>
                <a:cs typeface="Mulish"/>
                <a:sym typeface="Mulish"/>
              </a:rPr>
            </a:br>
            <a:endParaRPr sz="2100">
              <a:solidFill>
                <a:srgbClr val="434343"/>
              </a:solidFill>
              <a:latin typeface="Mulish"/>
              <a:ea typeface="Mulish"/>
              <a:cs typeface="Mulish"/>
              <a:sym typeface="Mulish"/>
            </a:endParaRPr>
          </a:p>
          <a:p>
            <a:pPr indent="-361950" lvl="0" marL="457200" rtl="0" algn="l">
              <a:spcBef>
                <a:spcPts val="0"/>
              </a:spcBef>
              <a:spcAft>
                <a:spcPts val="0"/>
              </a:spcAft>
              <a:buClr>
                <a:srgbClr val="434343"/>
              </a:buClr>
              <a:buSzPts val="2100"/>
              <a:buFont typeface="Mulish"/>
              <a:buChar char="-"/>
            </a:pPr>
            <a:r>
              <a:rPr i="1" lang="en" sz="2100">
                <a:solidFill>
                  <a:srgbClr val="434343"/>
                </a:solidFill>
                <a:latin typeface="Mulish"/>
                <a:ea typeface="Mulish"/>
                <a:cs typeface="Mulish"/>
                <a:sym typeface="Mulish"/>
              </a:rPr>
              <a:t>Informal testing </a:t>
            </a:r>
            <a:r>
              <a:rPr lang="en" sz="2100">
                <a:solidFill>
                  <a:srgbClr val="434343"/>
                </a:solidFill>
                <a:latin typeface="Mulish"/>
                <a:ea typeface="Mulish"/>
                <a:cs typeface="Mulish"/>
                <a:sym typeface="Mulish"/>
              </a:rPr>
              <a:t>- from the terminal, run one function at a time and check it behaves as expected</a:t>
            </a:r>
            <a:br>
              <a:rPr lang="en" sz="2100">
                <a:solidFill>
                  <a:srgbClr val="434343"/>
                </a:solidFill>
                <a:latin typeface="Mulish"/>
                <a:ea typeface="Mulish"/>
                <a:cs typeface="Mulish"/>
                <a:sym typeface="Mulish"/>
              </a:rPr>
            </a:br>
            <a:endParaRPr sz="2100">
              <a:solidFill>
                <a:srgbClr val="434343"/>
              </a:solidFill>
              <a:latin typeface="Mulish"/>
              <a:ea typeface="Mulish"/>
              <a:cs typeface="Mulish"/>
              <a:sym typeface="Mulish"/>
            </a:endParaRPr>
          </a:p>
          <a:p>
            <a:pPr indent="-361950" lvl="0" marL="457200" rtl="0" algn="l">
              <a:spcBef>
                <a:spcPts val="0"/>
              </a:spcBef>
              <a:spcAft>
                <a:spcPts val="0"/>
              </a:spcAft>
              <a:buClr>
                <a:srgbClr val="434343"/>
              </a:buClr>
              <a:buSzPts val="2100"/>
              <a:buFont typeface="Mulish"/>
              <a:buChar char="-"/>
            </a:pPr>
            <a:r>
              <a:rPr i="1" lang="en" sz="2100">
                <a:solidFill>
                  <a:srgbClr val="434343"/>
                </a:solidFill>
                <a:latin typeface="Mulish"/>
                <a:ea typeface="Mulish"/>
                <a:cs typeface="Mulish"/>
                <a:sym typeface="Mulish"/>
              </a:rPr>
              <a:t>Formal testing </a:t>
            </a:r>
            <a:r>
              <a:rPr lang="en" sz="2100">
                <a:solidFill>
                  <a:srgbClr val="434343"/>
                </a:solidFill>
                <a:latin typeface="Mulish"/>
                <a:ea typeface="Mulish"/>
                <a:cs typeface="Mulish"/>
                <a:sym typeface="Mulish"/>
              </a:rPr>
              <a:t>- write dedicated test functions</a:t>
            </a:r>
            <a:br>
              <a:rPr lang="en" sz="2100">
                <a:solidFill>
                  <a:srgbClr val="434343"/>
                </a:solidFill>
                <a:latin typeface="Mulish"/>
                <a:ea typeface="Mulish"/>
                <a:cs typeface="Mulish"/>
                <a:sym typeface="Mulish"/>
              </a:rPr>
            </a:br>
            <a:endParaRPr sz="2100">
              <a:solidFill>
                <a:srgbClr val="434343"/>
              </a:solidFill>
              <a:latin typeface="Mulish"/>
              <a:ea typeface="Mulish"/>
              <a:cs typeface="Mulish"/>
              <a:sym typeface="Mulish"/>
            </a:endParaRPr>
          </a:p>
          <a:p>
            <a:pPr indent="0" lvl="0" marL="0" rtl="0" algn="l">
              <a:spcBef>
                <a:spcPts val="1200"/>
              </a:spcBef>
              <a:spcAft>
                <a:spcPts val="1200"/>
              </a:spcAft>
              <a:buNone/>
            </a:pPr>
            <a:r>
              <a:t/>
            </a:r>
            <a:endParaRPr/>
          </a:p>
        </p:txBody>
      </p:sp>
      <p:pic>
        <p:nvPicPr>
          <p:cNvPr descr="a green icon with a white check mark inside of it (provided by Tenor)" id="329" name="Google Shape;329;p19"/>
          <p:cNvPicPr preferRelativeResize="0"/>
          <p:nvPr/>
        </p:nvPicPr>
        <p:blipFill>
          <a:blip r:embed="rId3">
            <a:alphaModFix/>
          </a:blip>
          <a:stretch>
            <a:fillRect/>
          </a:stretch>
        </p:blipFill>
        <p:spPr>
          <a:xfrm>
            <a:off x="7245350" y="3175000"/>
            <a:ext cx="1708150" cy="1708150"/>
          </a:xfrm>
          <a:prstGeom prst="rect">
            <a:avLst/>
          </a:prstGeom>
          <a:noFill/>
          <a:ln>
            <a:noFill/>
          </a:ln>
        </p:spPr>
      </p:pic>
      <p:sp>
        <p:nvSpPr>
          <p:cNvPr id="330" name="Google Shape;330;p19"/>
          <p:cNvSpPr txBox="1"/>
          <p:nvPr/>
        </p:nvSpPr>
        <p:spPr>
          <a:xfrm>
            <a:off x="927800" y="3737600"/>
            <a:ext cx="6172200" cy="12891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rgbClr val="434343"/>
              </a:buClr>
              <a:buSzPts val="2100"/>
              <a:buFont typeface="Mulish"/>
              <a:buChar char="-"/>
            </a:pPr>
            <a:r>
              <a:rPr i="1" lang="en" sz="2100">
                <a:solidFill>
                  <a:srgbClr val="434343"/>
                </a:solidFill>
                <a:latin typeface="Mulish"/>
                <a:ea typeface="Mulish"/>
                <a:cs typeface="Mulish"/>
                <a:sym typeface="Mulish"/>
              </a:rPr>
              <a:t>Testing frameworks</a:t>
            </a:r>
            <a:r>
              <a:rPr lang="en" sz="2100">
                <a:solidFill>
                  <a:srgbClr val="434343"/>
                </a:solidFill>
                <a:latin typeface="Mulish"/>
                <a:ea typeface="Mulish"/>
                <a:cs typeface="Mulish"/>
                <a:sym typeface="Mulish"/>
              </a:rPr>
              <a:t> - find all the tests in the code base, run them and provide a summary</a:t>
            </a:r>
            <a:endParaRPr sz="2100">
              <a:solidFill>
                <a:srgbClr val="434343"/>
              </a:solidFill>
              <a:latin typeface="Mulish"/>
              <a:ea typeface="Mulish"/>
              <a:cs typeface="Mulish"/>
              <a:sym typeface="Mulish"/>
            </a:endParaRPr>
          </a:p>
          <a:p>
            <a:pPr indent="-342900" lvl="1" marL="914400" rtl="0" algn="l">
              <a:lnSpc>
                <a:spcPct val="115000"/>
              </a:lnSpc>
              <a:spcBef>
                <a:spcPts val="0"/>
              </a:spcBef>
              <a:spcAft>
                <a:spcPts val="0"/>
              </a:spcAft>
              <a:buClr>
                <a:srgbClr val="434343"/>
              </a:buClr>
              <a:buSzPts val="1800"/>
              <a:buFont typeface="Mulish"/>
              <a:buChar char="-"/>
            </a:pPr>
            <a:r>
              <a:rPr lang="en" sz="1800">
                <a:solidFill>
                  <a:srgbClr val="434343"/>
                </a:solidFill>
                <a:latin typeface="Mulish"/>
                <a:ea typeface="Mulish"/>
                <a:cs typeface="Mulish"/>
                <a:sym typeface="Mulish"/>
              </a:rPr>
              <a:t>E.g. pytest</a:t>
            </a:r>
            <a:endParaRPr sz="1000">
              <a:solidFill>
                <a:schemeClr val="dk2"/>
              </a:solidFill>
              <a:latin typeface="Nunito"/>
              <a:ea typeface="Nunito"/>
              <a:cs typeface="Nunito"/>
              <a:sym typeface="Nunito"/>
            </a:endParaRPr>
          </a:p>
        </p:txBody>
      </p:sp>
      <p:pic>
        <p:nvPicPr>
          <p:cNvPr id="331" name="Google Shape;331;p19" title="FAIR_data_principles.jpg"/>
          <p:cNvPicPr preferRelativeResize="0"/>
          <p:nvPr/>
        </p:nvPicPr>
        <p:blipFill rotWithShape="1">
          <a:blip r:embed="rId4">
            <a:alphaModFix/>
          </a:blip>
          <a:srcRect b="0" l="73905" r="0" t="0"/>
          <a:stretch/>
        </p:blipFill>
        <p:spPr>
          <a:xfrm>
            <a:off x="0" y="0"/>
            <a:ext cx="579123" cy="7531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Documentation</a:t>
            </a:r>
            <a:endParaRPr/>
          </a:p>
        </p:txBody>
      </p:sp>
      <p:sp>
        <p:nvSpPr>
          <p:cNvPr id="337" name="Google Shape;337;p20"/>
          <p:cNvSpPr txBox="1"/>
          <p:nvPr>
            <p:ph idx="1" type="body"/>
          </p:nvPr>
        </p:nvSpPr>
        <p:spPr>
          <a:xfrm>
            <a:off x="1095600" y="1303175"/>
            <a:ext cx="3865800" cy="17955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Have a README</a:t>
            </a:r>
            <a:r>
              <a:rPr lang="en" sz="1700"/>
              <a:t>, including:</a:t>
            </a:r>
            <a:endParaRPr sz="1700"/>
          </a:p>
          <a:p>
            <a:pPr indent="-336550" lvl="1" marL="914400" rtl="0" algn="l">
              <a:spcBef>
                <a:spcPts val="0"/>
              </a:spcBef>
              <a:spcAft>
                <a:spcPts val="0"/>
              </a:spcAft>
              <a:buSzPts val="1700"/>
              <a:buChar char="-"/>
            </a:pPr>
            <a:r>
              <a:rPr lang="en" sz="1700"/>
              <a:t>What it does</a:t>
            </a:r>
            <a:endParaRPr sz="1700"/>
          </a:p>
          <a:p>
            <a:pPr indent="-330200" lvl="1" marL="914400" rtl="0" algn="l">
              <a:spcBef>
                <a:spcPts val="0"/>
              </a:spcBef>
              <a:spcAft>
                <a:spcPts val="0"/>
              </a:spcAft>
              <a:buSzPts val="1600"/>
              <a:buChar char="-"/>
            </a:pPr>
            <a:r>
              <a:rPr lang="en" sz="1600"/>
              <a:t>How to install</a:t>
            </a:r>
            <a:endParaRPr sz="1600"/>
          </a:p>
          <a:p>
            <a:pPr indent="-330200" lvl="1" marL="914400" rtl="0" algn="l">
              <a:spcBef>
                <a:spcPts val="0"/>
              </a:spcBef>
              <a:spcAft>
                <a:spcPts val="0"/>
              </a:spcAft>
              <a:buSzPts val="1600"/>
              <a:buChar char="-"/>
            </a:pPr>
            <a:r>
              <a:rPr lang="en" sz="1600"/>
              <a:t>How to use</a:t>
            </a:r>
            <a:endParaRPr sz="1600"/>
          </a:p>
          <a:p>
            <a:pPr indent="-330200" lvl="1" marL="914400" rtl="0" algn="l">
              <a:spcBef>
                <a:spcPts val="0"/>
              </a:spcBef>
              <a:spcAft>
                <a:spcPts val="0"/>
              </a:spcAft>
              <a:buSzPts val="1600"/>
              <a:buChar char="-"/>
            </a:pPr>
            <a:r>
              <a:rPr lang="en" sz="1600"/>
              <a:t>Dependencies</a:t>
            </a:r>
            <a:endParaRPr sz="1600"/>
          </a:p>
        </p:txBody>
      </p:sp>
      <p:pic>
        <p:nvPicPr>
          <p:cNvPr id="338" name="Google Shape;338;p20"/>
          <p:cNvPicPr preferRelativeResize="0"/>
          <p:nvPr/>
        </p:nvPicPr>
        <p:blipFill>
          <a:blip r:embed="rId3">
            <a:alphaModFix/>
          </a:blip>
          <a:stretch>
            <a:fillRect/>
          </a:stretch>
        </p:blipFill>
        <p:spPr>
          <a:xfrm>
            <a:off x="2061600" y="3053050"/>
            <a:ext cx="4824101" cy="2090450"/>
          </a:xfrm>
          <a:prstGeom prst="rect">
            <a:avLst/>
          </a:prstGeom>
          <a:noFill/>
          <a:ln>
            <a:noFill/>
          </a:ln>
        </p:spPr>
      </p:pic>
      <p:sp>
        <p:nvSpPr>
          <p:cNvPr id="339" name="Google Shape;339;p20"/>
          <p:cNvSpPr txBox="1"/>
          <p:nvPr>
            <p:ph idx="2" type="body"/>
          </p:nvPr>
        </p:nvSpPr>
        <p:spPr>
          <a:xfrm>
            <a:off x="4887225" y="1303175"/>
            <a:ext cx="4015800" cy="17499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Documentation Frameworks help with quality</a:t>
            </a:r>
            <a:endParaRPr sz="1600"/>
          </a:p>
          <a:p>
            <a:pPr indent="-330200" lvl="0" marL="457200" rtl="0" algn="l">
              <a:spcBef>
                <a:spcPts val="0"/>
              </a:spcBef>
              <a:spcAft>
                <a:spcPts val="0"/>
              </a:spcAft>
              <a:buSzPts val="1600"/>
              <a:buChar char="-"/>
            </a:pPr>
            <a:r>
              <a:rPr lang="en" sz="1600"/>
              <a:t>Auto documentation can save a lot of time!</a:t>
            </a:r>
            <a:endParaRPr sz="1600"/>
          </a:p>
          <a:p>
            <a:pPr indent="-330200" lvl="0" marL="457200" rtl="0" algn="l">
              <a:spcBef>
                <a:spcPts val="0"/>
              </a:spcBef>
              <a:spcAft>
                <a:spcPts val="0"/>
              </a:spcAft>
              <a:buSzPts val="1600"/>
              <a:buChar char="-"/>
            </a:pPr>
            <a:r>
              <a:rPr lang="en" sz="1600"/>
              <a:t>Add a citation file and license</a:t>
            </a:r>
            <a:endParaRPr sz="1600"/>
          </a:p>
        </p:txBody>
      </p:sp>
      <p:pic>
        <p:nvPicPr>
          <p:cNvPr id="340" name="Google Shape;340;p20" title="FAIR_data_principles.jpg"/>
          <p:cNvPicPr preferRelativeResize="0"/>
          <p:nvPr/>
        </p:nvPicPr>
        <p:blipFill rotWithShape="1">
          <a:blip r:embed="rId4">
            <a:alphaModFix/>
          </a:blip>
          <a:srcRect b="0" l="0" r="78762" t="0"/>
          <a:stretch/>
        </p:blipFill>
        <p:spPr>
          <a:xfrm>
            <a:off x="0" y="0"/>
            <a:ext cx="472827" cy="755526"/>
          </a:xfrm>
          <a:prstGeom prst="rect">
            <a:avLst/>
          </a:prstGeom>
          <a:noFill/>
          <a:ln>
            <a:noFill/>
          </a:ln>
        </p:spPr>
      </p:pic>
      <p:pic>
        <p:nvPicPr>
          <p:cNvPr id="341" name="Google Shape;341;p20" title="FAIR_data_principles.jpg"/>
          <p:cNvPicPr preferRelativeResize="0"/>
          <p:nvPr/>
        </p:nvPicPr>
        <p:blipFill rotWithShape="1">
          <a:blip r:embed="rId4">
            <a:alphaModFix/>
          </a:blip>
          <a:srcRect b="0" l="74836" r="0" t="0"/>
          <a:stretch/>
        </p:blipFill>
        <p:spPr>
          <a:xfrm>
            <a:off x="608200" y="0"/>
            <a:ext cx="560225" cy="7555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5" name="Shape 345"/>
        <p:cNvGrpSpPr/>
        <p:nvPr/>
      </p:nvGrpSpPr>
      <p:grpSpPr>
        <a:xfrm>
          <a:off x="0" y="0"/>
          <a:ext cx="0" cy="0"/>
          <a:chOff x="0" y="0"/>
          <a:chExt cx="0" cy="0"/>
        </a:xfrm>
      </p:grpSpPr>
      <p:sp>
        <p:nvSpPr>
          <p:cNvPr id="346" name="Google Shape;346;p2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Citations and Licensing</a:t>
            </a:r>
            <a:endParaRPr/>
          </a:p>
        </p:txBody>
      </p:sp>
      <p:sp>
        <p:nvSpPr>
          <p:cNvPr id="347" name="Google Shape;347;p21"/>
          <p:cNvSpPr txBox="1"/>
          <p:nvPr>
            <p:ph idx="1" type="body"/>
          </p:nvPr>
        </p:nvSpPr>
        <p:spPr>
          <a:xfrm>
            <a:off x="795750" y="1536700"/>
            <a:ext cx="4832100" cy="3456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Mulish"/>
              <a:buChar char="-"/>
            </a:pPr>
            <a:r>
              <a:rPr lang="en" sz="1800">
                <a:solidFill>
                  <a:srgbClr val="434343"/>
                </a:solidFill>
                <a:latin typeface="Mulish"/>
                <a:ea typeface="Mulish"/>
                <a:cs typeface="Mulish"/>
                <a:sym typeface="Mulish"/>
              </a:rPr>
              <a:t>Tell people how to cite your code for journal articles with a citation file.</a:t>
            </a:r>
            <a:br>
              <a:rPr lang="en" sz="1800">
                <a:solidFill>
                  <a:srgbClr val="434343"/>
                </a:solidFill>
                <a:latin typeface="Mulish"/>
                <a:ea typeface="Mulish"/>
                <a:cs typeface="Mulish"/>
                <a:sym typeface="Mulish"/>
              </a:rPr>
            </a:br>
            <a:endParaRPr sz="1800">
              <a:solidFill>
                <a:srgbClr val="434343"/>
              </a:solidFill>
              <a:latin typeface="Mulish"/>
              <a:ea typeface="Mulish"/>
              <a:cs typeface="Mulish"/>
              <a:sym typeface="Mulish"/>
            </a:endParaRPr>
          </a:p>
          <a:p>
            <a:pPr indent="-342900" lvl="0" marL="457200" marR="0" rtl="0" algn="l">
              <a:lnSpc>
                <a:spcPct val="115000"/>
              </a:lnSpc>
              <a:spcBef>
                <a:spcPts val="0"/>
              </a:spcBef>
              <a:spcAft>
                <a:spcPts val="0"/>
              </a:spcAft>
              <a:buClr>
                <a:srgbClr val="434343"/>
              </a:buClr>
              <a:buSzPts val="1800"/>
              <a:buFont typeface="Mulish"/>
              <a:buChar char="-"/>
            </a:pPr>
            <a:r>
              <a:rPr lang="en" sz="1800">
                <a:solidFill>
                  <a:srgbClr val="434343"/>
                </a:solidFill>
                <a:latin typeface="Mulish"/>
                <a:ea typeface="Mulish"/>
                <a:cs typeface="Mulish"/>
                <a:sym typeface="Mulish"/>
              </a:rPr>
              <a:t>By default, code isn’t open source, you need a licence! </a:t>
            </a:r>
            <a:br>
              <a:rPr lang="en" sz="1800">
                <a:solidFill>
                  <a:srgbClr val="434343"/>
                </a:solidFill>
                <a:latin typeface="Mulish"/>
                <a:ea typeface="Mulish"/>
                <a:cs typeface="Mulish"/>
                <a:sym typeface="Mulish"/>
              </a:rPr>
            </a:br>
            <a:endParaRPr sz="1800">
              <a:solidFill>
                <a:srgbClr val="434343"/>
              </a:solidFill>
              <a:latin typeface="Mulish"/>
              <a:ea typeface="Mulish"/>
              <a:cs typeface="Mulish"/>
              <a:sym typeface="Mulish"/>
            </a:endParaRPr>
          </a:p>
          <a:p>
            <a:pPr indent="-342900" lvl="0" marL="457200" marR="0" rtl="0" algn="l">
              <a:lnSpc>
                <a:spcPct val="115000"/>
              </a:lnSpc>
              <a:spcBef>
                <a:spcPts val="0"/>
              </a:spcBef>
              <a:spcAft>
                <a:spcPts val="0"/>
              </a:spcAft>
              <a:buClr>
                <a:srgbClr val="434343"/>
              </a:buClr>
              <a:buSzPts val="1800"/>
              <a:buFont typeface="Mulish"/>
              <a:buChar char="-"/>
            </a:pPr>
            <a:r>
              <a:rPr lang="en" sz="1800">
                <a:solidFill>
                  <a:srgbClr val="434343"/>
                </a:solidFill>
                <a:latin typeface="Mulish"/>
                <a:ea typeface="Mulish"/>
                <a:cs typeface="Mulish"/>
                <a:sym typeface="Mulish"/>
              </a:rPr>
              <a:t>Add a licence file to your code to make it clear what your re-use policy is.</a:t>
            </a:r>
            <a:endParaRPr sz="1800">
              <a:solidFill>
                <a:srgbClr val="434343"/>
              </a:solidFill>
              <a:latin typeface="Mulish"/>
              <a:ea typeface="Mulish"/>
              <a:cs typeface="Mulish"/>
              <a:sym typeface="Mulish"/>
            </a:endParaRPr>
          </a:p>
        </p:txBody>
      </p:sp>
      <p:pic>
        <p:nvPicPr>
          <p:cNvPr id="348" name="Google Shape;348;p21"/>
          <p:cNvPicPr preferRelativeResize="0"/>
          <p:nvPr/>
        </p:nvPicPr>
        <p:blipFill>
          <a:blip r:embed="rId3">
            <a:alphaModFix/>
          </a:blip>
          <a:stretch>
            <a:fillRect/>
          </a:stretch>
        </p:blipFill>
        <p:spPr>
          <a:xfrm>
            <a:off x="5627850" y="1710575"/>
            <a:ext cx="3516149" cy="1668250"/>
          </a:xfrm>
          <a:prstGeom prst="rect">
            <a:avLst/>
          </a:prstGeom>
          <a:noFill/>
          <a:ln>
            <a:noFill/>
          </a:ln>
        </p:spPr>
      </p:pic>
      <p:pic>
        <p:nvPicPr>
          <p:cNvPr id="349" name="Google Shape;349;p21" title="FAIR_data_principles.jpg"/>
          <p:cNvPicPr preferRelativeResize="0"/>
          <p:nvPr/>
        </p:nvPicPr>
        <p:blipFill rotWithShape="1">
          <a:blip r:embed="rId4">
            <a:alphaModFix/>
          </a:blip>
          <a:srcRect b="0" l="0" r="51825" t="0"/>
          <a:stretch/>
        </p:blipFill>
        <p:spPr>
          <a:xfrm>
            <a:off x="0" y="0"/>
            <a:ext cx="1072527" cy="755526"/>
          </a:xfrm>
          <a:prstGeom prst="rect">
            <a:avLst/>
          </a:prstGeom>
          <a:noFill/>
          <a:ln>
            <a:noFill/>
          </a:ln>
        </p:spPr>
      </p:pic>
      <p:pic>
        <p:nvPicPr>
          <p:cNvPr id="350" name="Google Shape;350;p21" title="FAIR_data_principles.jpg"/>
          <p:cNvPicPr preferRelativeResize="0"/>
          <p:nvPr/>
        </p:nvPicPr>
        <p:blipFill rotWithShape="1">
          <a:blip r:embed="rId4">
            <a:alphaModFix/>
          </a:blip>
          <a:srcRect b="0" l="73963" r="0" t="0"/>
          <a:stretch/>
        </p:blipFill>
        <p:spPr>
          <a:xfrm>
            <a:off x="1072525" y="0"/>
            <a:ext cx="579676" cy="7555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4AB21FCF568B48A74C84907327B67F" ma:contentTypeVersion="8" ma:contentTypeDescription="Create a new document." ma:contentTypeScope="" ma:versionID="765cce4b802d4bb8cd1d90e1a78bca79">
  <xsd:schema xmlns:xsd="http://www.w3.org/2001/XMLSchema" xmlns:xs="http://www.w3.org/2001/XMLSchema" xmlns:p="http://schemas.microsoft.com/office/2006/metadata/properties" xmlns:ns2="897b745d-9c22-434d-a1df-ca4fef096e74" targetNamespace="http://schemas.microsoft.com/office/2006/metadata/properties" ma:root="true" ma:fieldsID="3bc77f096072e23d2a88080fb3b482a5" ns2:_="">
    <xsd:import namespace="897b745d-9c22-434d-a1df-ca4fef096e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7b745d-9c22-434d-a1df-ca4fef096e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a7a97d3-a1e8-4e72-aadf-490c0711cbe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97b745d-9c22-434d-a1df-ca4fef096e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3523C19-BD00-4607-81E0-F25D7961AFEF}"/>
</file>

<file path=customXml/itemProps2.xml><?xml version="1.0" encoding="utf-8"?>
<ds:datastoreItem xmlns:ds="http://schemas.openxmlformats.org/officeDocument/2006/customXml" ds:itemID="{51080D87-4B99-4961-A579-2A4A25291ABB}"/>
</file>

<file path=customXml/itemProps3.xml><?xml version="1.0" encoding="utf-8"?>
<ds:datastoreItem xmlns:ds="http://schemas.openxmlformats.org/officeDocument/2006/customXml" ds:itemID="{4EA5D77A-0636-4624-AA71-B0C3296EC339}"/>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0x010100C74AB21FCF568B48A74C84907327B67F</vt:lpwstr>
  </property>
</Properties>
</file>