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3" r:id="rId7"/>
    <p:sldId id="262" r:id="rId8"/>
    <p:sldId id="264" r:id="rId9"/>
    <p:sldId id="267" r:id="rId10"/>
    <p:sldId id="268" r:id="rId11"/>
    <p:sldId id="271"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3" autoAdjust="0"/>
  </p:normalViewPr>
  <p:slideViewPr>
    <p:cSldViewPr snapToGrid="0">
      <p:cViewPr varScale="1">
        <p:scale>
          <a:sx n="84" d="100"/>
          <a:sy n="84" d="100"/>
        </p:scale>
        <p:origin x="6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4/17/2025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4/17/2025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4/17/2025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4/17/2025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4/17/2025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4/17/2025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scholar.google.co.uk/citations?view_op=view_citation&amp;hl=en&amp;user=o3uD3yoAAAAJ&amp;pagesize=80&amp;sortby=pubdate&amp;citation_for_view=o3uD3yoAAAAJ:XvxMoLDsR5gC"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sciencedirect.com/topics/nursing-and-health-professions/systematic-review" TargetMode="External"/><Relationship Id="rId2" Type="http://schemas.openxmlformats.org/officeDocument/2006/relationships/hyperlink" Target="https://www.sciencedirect.com/topics/nursing-and-health-professions/effect-size" TargetMode="Externa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925" y="1828800"/>
            <a:ext cx="11300604" cy="1145660"/>
          </a:xfrm>
        </p:spPr>
        <p:txBody>
          <a:bodyPr/>
          <a:lstStyle/>
          <a:p>
            <a:r>
              <a:rPr lang="en-GB" sz="5400" dirty="0" smtClean="0"/>
              <a:t>Generating Trustworthy Evidence</a:t>
            </a:r>
            <a:br>
              <a:rPr lang="en-GB" sz="5400" dirty="0" smtClean="0"/>
            </a:br>
            <a:r>
              <a:rPr lang="en-GB" sz="4400" dirty="0" smtClean="0">
                <a:solidFill>
                  <a:schemeClr val="bg2">
                    <a:lumMod val="60000"/>
                    <a:lumOff val="40000"/>
                  </a:schemeClr>
                </a:solidFill>
              </a:rPr>
              <a:t>A Painful Story</a:t>
            </a:r>
            <a:endParaRPr lang="en-GB" sz="5400" dirty="0"/>
          </a:p>
        </p:txBody>
      </p:sp>
      <p:sp>
        <p:nvSpPr>
          <p:cNvPr id="3" name="Subtitle 2"/>
          <p:cNvSpPr>
            <a:spLocks noGrp="1"/>
          </p:cNvSpPr>
          <p:nvPr>
            <p:ph type="subTitle" idx="1"/>
          </p:nvPr>
        </p:nvSpPr>
        <p:spPr>
          <a:xfrm>
            <a:off x="266695" y="3638693"/>
            <a:ext cx="8825658" cy="861420"/>
          </a:xfrm>
        </p:spPr>
        <p:txBody>
          <a:bodyPr>
            <a:normAutofit fontScale="70000" lnSpcReduction="20000"/>
          </a:bodyPr>
          <a:lstStyle/>
          <a:p>
            <a:r>
              <a:rPr lang="en-GB" dirty="0" smtClean="0"/>
              <a:t>Gavin Stewart</a:t>
            </a:r>
          </a:p>
          <a:p>
            <a:endParaRPr lang="en-GB" dirty="0"/>
          </a:p>
          <a:p>
            <a:r>
              <a:rPr lang="en-GB" dirty="0" smtClean="0"/>
              <a:t>Gavin.stewart@Newcastle.ac.uk</a:t>
            </a:r>
            <a:endParaRPr lang="en-GB" dirty="0"/>
          </a:p>
        </p:txBody>
      </p:sp>
      <p:pic>
        <p:nvPicPr>
          <p:cNvPr id="1028" name="Picture 4" descr="Entrust-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2353" y="5577710"/>
            <a:ext cx="3099648" cy="12802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524" y="5570724"/>
            <a:ext cx="3840870" cy="12802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defi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96" y="5570724"/>
            <a:ext cx="1095554" cy="12872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chrane's 'logo review' gets an update | Cochrane Commun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928" y="5570724"/>
            <a:ext cx="1282263" cy="128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906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 t="15747" r="2575"/>
          <a:stretch/>
        </p:blipFill>
        <p:spPr>
          <a:xfrm>
            <a:off x="0" y="1188720"/>
            <a:ext cx="11878056" cy="5510530"/>
          </a:xfrm>
          <a:prstGeom prst="rect">
            <a:avLst/>
          </a:prstGeom>
        </p:spPr>
      </p:pic>
    </p:spTree>
    <p:extLst>
      <p:ext uri="{BB962C8B-B14F-4D97-AF65-F5344CB8AC3E}">
        <p14:creationId xmlns:p14="http://schemas.microsoft.com/office/powerpoint/2010/main" val="3037974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814"/>
            <a:ext cx="9404723" cy="1400530"/>
          </a:xfrm>
        </p:spPr>
        <p:txBody>
          <a:bodyPr/>
          <a:lstStyle/>
          <a:p>
            <a:r>
              <a:rPr lang="en-GB" dirty="0" smtClean="0"/>
              <a:t>For institutions</a:t>
            </a:r>
            <a:endParaRPr lang="en-GB" dirty="0"/>
          </a:p>
        </p:txBody>
      </p:sp>
      <p:pic>
        <p:nvPicPr>
          <p:cNvPr id="3" name="Picture 2"/>
          <p:cNvPicPr>
            <a:picLocks noChangeAspect="1"/>
          </p:cNvPicPr>
          <p:nvPr/>
        </p:nvPicPr>
        <p:blipFill rotWithShape="1">
          <a:blip r:embed="rId2"/>
          <a:srcRect l="39442" t="19674" r="20812" b="9392"/>
          <a:stretch/>
        </p:blipFill>
        <p:spPr>
          <a:xfrm>
            <a:off x="5029208" y="0"/>
            <a:ext cx="7162792" cy="6858000"/>
          </a:xfrm>
          <a:prstGeom prst="rect">
            <a:avLst/>
          </a:prstGeom>
        </p:spPr>
      </p:pic>
    </p:spTree>
    <p:extLst>
      <p:ext uri="{BB962C8B-B14F-4D97-AF65-F5344CB8AC3E}">
        <p14:creationId xmlns:p14="http://schemas.microsoft.com/office/powerpoint/2010/main" val="607118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167448" y="1650582"/>
            <a:ext cx="11850624" cy="4195481"/>
          </a:xfrm>
        </p:spPr>
        <p:txBody>
          <a:bodyPr>
            <a:normAutofit/>
          </a:bodyPr>
          <a:lstStyle/>
          <a:p>
            <a:r>
              <a:rPr lang="en-GB" dirty="0" smtClean="0"/>
              <a:t>“What </a:t>
            </a:r>
            <a:r>
              <a:rPr lang="en-GB" dirty="0"/>
              <a:t>have we learned? That open science practices, including publishing data, cannot come too soon; that we need better tools to detect problematic data within and across studies; that while error and fraud are acknowledged as widespread, some editors appear disinclined to believe that their journals are affected; that </a:t>
            </a:r>
            <a:r>
              <a:rPr lang="en-GB" dirty="0" err="1"/>
              <a:t>whistleblowers</a:t>
            </a:r>
            <a:r>
              <a:rPr lang="en-GB" dirty="0"/>
              <a:t> may still need to pursue concerns that are editors’ </a:t>
            </a:r>
            <a:r>
              <a:rPr lang="en-GB" dirty="0" smtClean="0"/>
              <a:t>responsibilities. </a:t>
            </a:r>
            <a:r>
              <a:rPr lang="en-GB" dirty="0"/>
              <a:t>We know data can be flawed, futile, or fabricated, with documented examples in pain </a:t>
            </a:r>
            <a:r>
              <a:rPr lang="en-GB" dirty="0" smtClean="0"/>
              <a:t>research. </a:t>
            </a:r>
            <a:r>
              <a:rPr lang="en-GB" dirty="0"/>
              <a:t>Left unaddressed by those tasked with tackling them, such data go on to influence evidence reviews and guidelines, and increase the risk of harm to patients. </a:t>
            </a:r>
            <a:endParaRPr lang="en-GB" dirty="0" smtClean="0"/>
          </a:p>
          <a:p>
            <a:r>
              <a:rPr lang="en-GB" dirty="0" smtClean="0"/>
              <a:t>We </a:t>
            </a:r>
            <a:r>
              <a:rPr lang="en-GB" dirty="0"/>
              <a:t>no longer worry about being too sceptical – we worry that we are not sceptical enough</a:t>
            </a:r>
            <a:r>
              <a:rPr lang="en-GB" dirty="0" smtClean="0"/>
              <a:t>.”</a:t>
            </a:r>
            <a:endParaRPr lang="en-GB" dirty="0"/>
          </a:p>
        </p:txBody>
      </p:sp>
      <p:sp>
        <p:nvSpPr>
          <p:cNvPr id="5" name="TextBox 4"/>
          <p:cNvSpPr txBox="1"/>
          <p:nvPr/>
        </p:nvSpPr>
        <p:spPr>
          <a:xfrm>
            <a:off x="167448" y="6005320"/>
            <a:ext cx="12027792" cy="1107996"/>
          </a:xfrm>
          <a:prstGeom prst="rect">
            <a:avLst/>
          </a:prstGeom>
          <a:noFill/>
        </p:spPr>
        <p:txBody>
          <a:bodyPr wrap="square" rtlCol="0">
            <a:spAutoFit/>
          </a:bodyPr>
          <a:lstStyle/>
          <a:p>
            <a:r>
              <a:rPr lang="en-GB" sz="1600" dirty="0"/>
              <a:t>Effective quality control in the medical literature: investigation and retraction vs inaction ACC Williams, L Hearn, </a:t>
            </a:r>
            <a:r>
              <a:rPr lang="en-GB" sz="1600" dirty="0" smtClean="0"/>
              <a:t>RA Moore</a:t>
            </a:r>
            <a:r>
              <a:rPr lang="en-GB" sz="1600" dirty="0"/>
              <a:t>, G Stewart, E Fisher. </a:t>
            </a:r>
            <a:endParaRPr lang="en-GB" sz="1600" dirty="0" smtClean="0"/>
          </a:p>
          <a:p>
            <a:r>
              <a:rPr lang="en-GB" sz="1600" dirty="0" smtClean="0"/>
              <a:t>Journal </a:t>
            </a:r>
            <a:r>
              <a:rPr lang="en-GB" sz="1600" dirty="0"/>
              <a:t>of Clinical Epidemiology, 2023</a:t>
            </a:r>
          </a:p>
          <a:p>
            <a:endParaRPr lang="en-GB" dirty="0"/>
          </a:p>
        </p:txBody>
      </p:sp>
    </p:spTree>
    <p:extLst>
      <p:ext uri="{BB962C8B-B14F-4D97-AF65-F5344CB8AC3E}">
        <p14:creationId xmlns:p14="http://schemas.microsoft.com/office/powerpoint/2010/main" val="96284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look at the evidence…</a:t>
            </a:r>
            <a:endParaRPr lang="en-GB" dirty="0"/>
          </a:p>
        </p:txBody>
      </p:sp>
      <p:sp>
        <p:nvSpPr>
          <p:cNvPr id="3" name="Content Placeholder 2"/>
          <p:cNvSpPr>
            <a:spLocks noGrp="1"/>
          </p:cNvSpPr>
          <p:nvPr>
            <p:ph sz="half" idx="1"/>
          </p:nvPr>
        </p:nvSpPr>
        <p:spPr>
          <a:xfrm>
            <a:off x="646111" y="1456579"/>
            <a:ext cx="6332658" cy="4195763"/>
          </a:xfrm>
        </p:spPr>
        <p:txBody>
          <a:bodyPr/>
          <a:lstStyle/>
          <a:p>
            <a:r>
              <a:rPr lang="en-GB" dirty="0" smtClean="0"/>
              <a:t>Implausible effect sizes in a systematic review</a:t>
            </a:r>
          </a:p>
          <a:p>
            <a:endParaRPr lang="en-GB" dirty="0"/>
          </a:p>
          <a:p>
            <a:r>
              <a:rPr lang="en-GB" dirty="0" smtClean="0"/>
              <a:t>Three studies from a group with the same lead author reported far greater effect sizes than all the others</a:t>
            </a:r>
          </a:p>
          <a:p>
            <a:r>
              <a:rPr lang="en-GB" dirty="0" smtClean="0"/>
              <a:t>Risk of bias assessment and exploration of heterogeneity did not explain inconsistency</a:t>
            </a:r>
          </a:p>
          <a:p>
            <a:r>
              <a:rPr lang="en-GB" dirty="0" smtClean="0"/>
              <a:t>Correspondence with the authors did not explain why their outcomes were so much </a:t>
            </a:r>
            <a:r>
              <a:rPr lang="en-GB" dirty="0" smtClean="0"/>
              <a:t>better</a:t>
            </a:r>
          </a:p>
          <a:p>
            <a:r>
              <a:rPr lang="en-GB" dirty="0" smtClean="0"/>
              <a:t>For </a:t>
            </a:r>
            <a:r>
              <a:rPr lang="en-GB" dirty="0" smtClean="0"/>
              <a:t>this reason Williams et al. excluded them from their analysis</a:t>
            </a:r>
            <a:endParaRPr lang="en-GB" dirty="0"/>
          </a:p>
        </p:txBody>
      </p:sp>
      <p:sp>
        <p:nvSpPr>
          <p:cNvPr id="5" name="TextBox 4"/>
          <p:cNvSpPr txBox="1"/>
          <p:nvPr/>
        </p:nvSpPr>
        <p:spPr>
          <a:xfrm>
            <a:off x="96896" y="5664261"/>
            <a:ext cx="10050643" cy="1292662"/>
          </a:xfrm>
          <a:prstGeom prst="rect">
            <a:avLst/>
          </a:prstGeom>
          <a:noFill/>
        </p:spPr>
        <p:txBody>
          <a:bodyPr wrap="square" rtlCol="0">
            <a:spAutoFit/>
          </a:bodyPr>
          <a:lstStyle/>
          <a:p>
            <a:r>
              <a:rPr lang="en-GB" sz="1200" dirty="0"/>
              <a:t>Williams AC de C, Fisher E, Hearn L, </a:t>
            </a:r>
            <a:r>
              <a:rPr lang="en-GB" sz="1200" dirty="0" err="1"/>
              <a:t>Eccleston</a:t>
            </a:r>
            <a:r>
              <a:rPr lang="en-GB" sz="1200" dirty="0"/>
              <a:t> C. Psychological therapies for the management of chronic pain (excluding headache) in adults. Cochrane Database of Systematic Reviews 2020, Issue 8. Art. No.: CD007407. DOI: 10.1002/14651858.CD007407.pub4. Accessed 17 April 2025</a:t>
            </a:r>
            <a:r>
              <a:rPr lang="en-GB" sz="1200" dirty="0" smtClean="0"/>
              <a:t>.</a:t>
            </a:r>
          </a:p>
          <a:p>
            <a:endParaRPr lang="en-GB" sz="1200" dirty="0"/>
          </a:p>
          <a:p>
            <a:r>
              <a:rPr lang="en-GB" sz="1200" dirty="0" smtClean="0"/>
              <a:t> J </a:t>
            </a:r>
            <a:r>
              <a:rPr lang="en-GB" sz="1200" dirty="0" err="1"/>
              <a:t>Gurevitch</a:t>
            </a:r>
            <a:r>
              <a:rPr lang="en-GB" sz="1200" dirty="0"/>
              <a:t>, J </a:t>
            </a:r>
            <a:r>
              <a:rPr lang="en-GB" sz="1200" dirty="0" err="1"/>
              <a:t>Koricheva</a:t>
            </a:r>
            <a:r>
              <a:rPr lang="en-GB" sz="1200" dirty="0"/>
              <a:t>, S Nakagawa, G </a:t>
            </a:r>
            <a:r>
              <a:rPr lang="en-GB" sz="1200" dirty="0" smtClean="0"/>
              <a:t>Stewart. Meta-analysis </a:t>
            </a:r>
            <a:r>
              <a:rPr lang="en-GB" sz="1200" dirty="0"/>
              <a:t>and the science of research </a:t>
            </a:r>
            <a:r>
              <a:rPr lang="en-GB" sz="1200" dirty="0" smtClean="0"/>
              <a:t>synthesis. Nature </a:t>
            </a:r>
            <a:r>
              <a:rPr lang="en-GB" sz="1200" dirty="0"/>
              <a:t>555 (7695), 175-182</a:t>
            </a:r>
          </a:p>
          <a:p>
            <a:endParaRPr lang="en-GB" dirty="0"/>
          </a:p>
        </p:txBody>
      </p:sp>
      <p:pic>
        <p:nvPicPr>
          <p:cNvPr id="8" name="Content Placeholder 7"/>
          <p:cNvPicPr>
            <a:picLocks noGrp="1" noChangeAspect="1"/>
          </p:cNvPicPr>
          <p:nvPr>
            <p:ph sz="half" idx="2"/>
          </p:nvPr>
        </p:nvPicPr>
        <p:blipFill rotWithShape="1">
          <a:blip r:embed="rId2"/>
          <a:srcRect l="14423" t="9840" r="10220" b="3098"/>
          <a:stretch/>
        </p:blipFill>
        <p:spPr>
          <a:xfrm>
            <a:off x="6793123" y="1456579"/>
            <a:ext cx="5330688" cy="3303917"/>
          </a:xfrm>
          <a:prstGeom prst="rect">
            <a:avLst/>
          </a:prstGeom>
        </p:spPr>
      </p:pic>
    </p:spTree>
    <p:extLst>
      <p:ext uri="{BB962C8B-B14F-4D97-AF65-F5344CB8AC3E}">
        <p14:creationId xmlns:p14="http://schemas.microsoft.com/office/powerpoint/2010/main" val="170001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92" y="82228"/>
            <a:ext cx="10378447" cy="1400530"/>
          </a:xfrm>
        </p:spPr>
        <p:txBody>
          <a:bodyPr/>
          <a:lstStyle/>
          <a:p>
            <a:r>
              <a:rPr lang="en-GB" sz="3200" dirty="0"/>
              <a:t>Investigating the veracity of a sample of divergent published trial data in spinal pain</a:t>
            </a:r>
            <a:r>
              <a:rPr lang="en-GB" dirty="0"/>
              <a:t/>
            </a:r>
            <a:br>
              <a:rPr lang="en-GB" dirty="0"/>
            </a:br>
            <a:endParaRPr lang="en-GB" dirty="0"/>
          </a:p>
        </p:txBody>
      </p:sp>
      <p:sp>
        <p:nvSpPr>
          <p:cNvPr id="3" name="Content Placeholder 2"/>
          <p:cNvSpPr>
            <a:spLocks noGrp="1"/>
          </p:cNvSpPr>
          <p:nvPr>
            <p:ph sz="half" idx="1"/>
          </p:nvPr>
        </p:nvSpPr>
        <p:spPr>
          <a:xfrm>
            <a:off x="0" y="1316346"/>
            <a:ext cx="7272939" cy="4788646"/>
          </a:xfrm>
        </p:spPr>
        <p:txBody>
          <a:bodyPr/>
          <a:lstStyle/>
          <a:p>
            <a:r>
              <a:rPr lang="en-GB" dirty="0" smtClean="0"/>
              <a:t>Write a protocol</a:t>
            </a:r>
          </a:p>
          <a:p>
            <a:r>
              <a:rPr lang="en-GB" dirty="0" smtClean="0"/>
              <a:t>Retrieve all the </a:t>
            </a:r>
            <a:r>
              <a:rPr lang="en-GB" dirty="0" err="1" smtClean="0"/>
              <a:t>backpain</a:t>
            </a:r>
            <a:r>
              <a:rPr lang="en-GB" dirty="0" smtClean="0"/>
              <a:t> studies by the group</a:t>
            </a:r>
          </a:p>
          <a:p>
            <a:r>
              <a:rPr lang="en-GB" dirty="0"/>
              <a:t>Eight trials reported results divergent from the evidence </a:t>
            </a:r>
            <a:r>
              <a:rPr lang="en-GB" dirty="0" smtClean="0"/>
              <a:t>base</a:t>
            </a:r>
          </a:p>
          <a:p>
            <a:r>
              <a:rPr lang="en-GB" dirty="0" smtClean="0"/>
              <a:t>Assessment</a:t>
            </a:r>
            <a:r>
              <a:rPr lang="en-GB" dirty="0"/>
              <a:t> of risk of bias and </a:t>
            </a:r>
            <a:r>
              <a:rPr lang="en-GB" dirty="0" smtClean="0"/>
              <a:t>participant characteristics</a:t>
            </a:r>
            <a:r>
              <a:rPr lang="en-GB" dirty="0"/>
              <a:t> </a:t>
            </a:r>
            <a:r>
              <a:rPr lang="en-GB" dirty="0" smtClean="0"/>
              <a:t>        identified</a:t>
            </a:r>
            <a:r>
              <a:rPr lang="en-GB" dirty="0"/>
              <a:t> no substantial </a:t>
            </a:r>
            <a:r>
              <a:rPr lang="en-GB" dirty="0" smtClean="0"/>
              <a:t>concerns</a:t>
            </a:r>
            <a:endParaRPr lang="en-GB" dirty="0" smtClean="0"/>
          </a:p>
          <a:p>
            <a:r>
              <a:rPr lang="en-GB" dirty="0" smtClean="0"/>
              <a:t>Responses</a:t>
            </a:r>
            <a:r>
              <a:rPr lang="en-GB" dirty="0"/>
              <a:t> from the lead author did not </a:t>
            </a:r>
            <a:r>
              <a:rPr lang="en-GB" dirty="0" smtClean="0"/>
              <a:t>satisfactorily             </a:t>
            </a:r>
            <a:r>
              <a:rPr lang="en-GB" dirty="0"/>
              <a:t> explain this </a:t>
            </a:r>
            <a:r>
              <a:rPr lang="en-GB" dirty="0" smtClean="0"/>
              <a:t>divergence</a:t>
            </a:r>
            <a:r>
              <a:rPr lang="en-GB" dirty="0"/>
              <a:t> </a:t>
            </a:r>
            <a:endParaRPr lang="en-GB" dirty="0" smtClean="0"/>
          </a:p>
          <a:p>
            <a:r>
              <a:rPr lang="en-GB" dirty="0" smtClean="0"/>
              <a:t>Trustworthiness</a:t>
            </a:r>
            <a:r>
              <a:rPr lang="en-GB" dirty="0"/>
              <a:t> screening identified </a:t>
            </a:r>
            <a:r>
              <a:rPr lang="en-GB" dirty="0" smtClean="0"/>
              <a:t>concerns about:</a:t>
            </a:r>
            <a:r>
              <a:rPr lang="en-GB" dirty="0"/>
              <a:t> </a:t>
            </a:r>
            <a:endParaRPr lang="en-GB" dirty="0" smtClean="0"/>
          </a:p>
          <a:p>
            <a:r>
              <a:rPr lang="en-GB" dirty="0"/>
              <a:t>R</a:t>
            </a:r>
            <a:r>
              <a:rPr lang="en-GB" dirty="0" smtClean="0"/>
              <a:t>esearch</a:t>
            </a:r>
            <a:r>
              <a:rPr lang="en-GB" dirty="0"/>
              <a:t> </a:t>
            </a:r>
            <a:r>
              <a:rPr lang="en-GB" dirty="0" smtClean="0"/>
              <a:t>governance</a:t>
            </a:r>
          </a:p>
          <a:p>
            <a:r>
              <a:rPr lang="en-GB" dirty="0" smtClean="0"/>
              <a:t>Data</a:t>
            </a:r>
            <a:r>
              <a:rPr lang="en-GB" dirty="0"/>
              <a:t> plausibility at </a:t>
            </a:r>
            <a:r>
              <a:rPr lang="en-GB" dirty="0" smtClean="0"/>
              <a:t>baseline</a:t>
            </a:r>
            <a:r>
              <a:rPr lang="en-GB" dirty="0"/>
              <a:t> </a:t>
            </a:r>
            <a:endParaRPr lang="en-GB" dirty="0" smtClean="0"/>
          </a:p>
          <a:p>
            <a:r>
              <a:rPr lang="en-GB" dirty="0"/>
              <a:t>A</a:t>
            </a:r>
            <a:r>
              <a:rPr lang="en-GB" dirty="0" smtClean="0"/>
              <a:t>pparent</a:t>
            </a:r>
            <a:r>
              <a:rPr lang="en-GB" dirty="0"/>
              <a:t> data </a:t>
            </a:r>
            <a:r>
              <a:rPr lang="en-GB" dirty="0" smtClean="0"/>
              <a:t>duplication</a:t>
            </a:r>
            <a:endParaRPr lang="en-GB" dirty="0"/>
          </a:p>
        </p:txBody>
      </p:sp>
      <p:pic>
        <p:nvPicPr>
          <p:cNvPr id="6" name="Content Placeholder 5"/>
          <p:cNvPicPr>
            <a:picLocks noGrp="1" noChangeAspect="1"/>
          </p:cNvPicPr>
          <p:nvPr>
            <p:ph sz="half" idx="2"/>
          </p:nvPr>
        </p:nvPicPr>
        <p:blipFill rotWithShape="1">
          <a:blip r:embed="rId2"/>
          <a:srcRect l="23843" t="32074" r="11985" b="12688"/>
          <a:stretch/>
        </p:blipFill>
        <p:spPr>
          <a:xfrm>
            <a:off x="7685507" y="782493"/>
            <a:ext cx="4408727" cy="2035834"/>
          </a:xfrm>
          <a:prstGeom prst="rect">
            <a:avLst/>
          </a:prstGeom>
        </p:spPr>
      </p:pic>
      <p:sp>
        <p:nvSpPr>
          <p:cNvPr id="5" name="TextBox 4"/>
          <p:cNvSpPr txBox="1"/>
          <p:nvPr/>
        </p:nvSpPr>
        <p:spPr>
          <a:xfrm>
            <a:off x="94892" y="6396335"/>
            <a:ext cx="11999342" cy="461665"/>
          </a:xfrm>
          <a:prstGeom prst="rect">
            <a:avLst/>
          </a:prstGeom>
          <a:noFill/>
        </p:spPr>
        <p:txBody>
          <a:bodyPr wrap="square" rtlCol="0">
            <a:spAutoFit/>
          </a:bodyPr>
          <a:lstStyle/>
          <a:p>
            <a:r>
              <a:rPr lang="en-GB" sz="1200" dirty="0"/>
              <a:t>O'Connell, </a:t>
            </a:r>
            <a:r>
              <a:rPr lang="en-GB" sz="1200" dirty="0" smtClean="0"/>
              <a:t>Neil,*; </a:t>
            </a:r>
            <a:r>
              <a:rPr lang="en-GB" sz="1200" dirty="0"/>
              <a:t>Moore</a:t>
            </a:r>
            <a:r>
              <a:rPr lang="en-GB" sz="1200" dirty="0" smtClean="0"/>
              <a:t>, Andrew; </a:t>
            </a:r>
            <a:r>
              <a:rPr lang="en-GB" sz="1200" dirty="0"/>
              <a:t>Stewart, </a:t>
            </a:r>
            <a:r>
              <a:rPr lang="en-GB" sz="1200" dirty="0" smtClean="0"/>
              <a:t>Gavin; </a:t>
            </a:r>
            <a:r>
              <a:rPr lang="en-GB" sz="1200" dirty="0"/>
              <a:t>Fisher, </a:t>
            </a:r>
            <a:r>
              <a:rPr lang="en-GB" sz="1200" dirty="0" smtClean="0"/>
              <a:t>Emma; </a:t>
            </a:r>
            <a:r>
              <a:rPr lang="en-GB" sz="1200" dirty="0"/>
              <a:t>Hearn, </a:t>
            </a:r>
            <a:r>
              <a:rPr lang="en-GB" sz="1200" dirty="0" smtClean="0"/>
              <a:t>Leslie; </a:t>
            </a:r>
            <a:r>
              <a:rPr lang="en-GB" sz="1200" dirty="0" err="1"/>
              <a:t>Eccleston</a:t>
            </a:r>
            <a:r>
              <a:rPr lang="en-GB" sz="1200" dirty="0"/>
              <a:t>, </a:t>
            </a:r>
            <a:r>
              <a:rPr lang="en-GB" sz="1200" dirty="0" smtClean="0"/>
              <a:t>Christopher; </a:t>
            </a:r>
            <a:r>
              <a:rPr lang="en-GB" sz="1200" dirty="0"/>
              <a:t>Williams, </a:t>
            </a:r>
            <a:r>
              <a:rPr lang="en-GB" sz="1200" dirty="0" smtClean="0"/>
              <a:t>Amanda. </a:t>
            </a:r>
            <a:r>
              <a:rPr lang="en-GB" sz="1200" dirty="0"/>
              <a:t>Investigating the veracity of a sample of divergent published trial data in spinal pain. PAIN 164(1):p 72-83, January 2023. | DOI: 10.1097/j.pain.0000000000002659 </a:t>
            </a:r>
          </a:p>
        </p:txBody>
      </p:sp>
      <p:pic>
        <p:nvPicPr>
          <p:cNvPr id="7" name="Picture 6"/>
          <p:cNvPicPr>
            <a:picLocks noChangeAspect="1"/>
          </p:cNvPicPr>
          <p:nvPr/>
        </p:nvPicPr>
        <p:blipFill rotWithShape="1">
          <a:blip r:embed="rId3"/>
          <a:srcRect l="23858" t="18320" r="10458" b="6169"/>
          <a:stretch/>
        </p:blipFill>
        <p:spPr>
          <a:xfrm>
            <a:off x="6512943" y="2954395"/>
            <a:ext cx="5581291" cy="3441940"/>
          </a:xfrm>
          <a:prstGeom prst="rect">
            <a:avLst/>
          </a:prstGeom>
        </p:spPr>
      </p:pic>
    </p:spTree>
    <p:extLst>
      <p:ext uri="{BB962C8B-B14F-4D97-AF65-F5344CB8AC3E}">
        <p14:creationId xmlns:p14="http://schemas.microsoft.com/office/powerpoint/2010/main" val="1157479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0412082" cy="1095555"/>
          </a:xfrm>
        </p:spPr>
        <p:txBody>
          <a:bodyPr/>
          <a:lstStyle/>
          <a:p>
            <a:r>
              <a:rPr lang="en-GB" sz="2400" dirty="0" smtClean="0"/>
              <a:t>Untrustworthy </a:t>
            </a:r>
            <a:r>
              <a:rPr lang="en-GB" sz="2400" dirty="0"/>
              <a:t>trials should be challenged if no satisfactory response is forthcoming: a response to </a:t>
            </a:r>
            <a:r>
              <a:rPr lang="en-GB" sz="2400" dirty="0" err="1"/>
              <a:t>Monticone</a:t>
            </a:r>
            <a:endParaRPr lang="en-GB" sz="2400" dirty="0">
              <a:solidFill>
                <a:schemeClr val="tx1"/>
              </a:solidFill>
            </a:endParaRPr>
          </a:p>
        </p:txBody>
      </p:sp>
      <p:sp>
        <p:nvSpPr>
          <p:cNvPr id="3" name="Content Placeholder 2"/>
          <p:cNvSpPr>
            <a:spLocks noGrp="1"/>
          </p:cNvSpPr>
          <p:nvPr>
            <p:ph sz="half" idx="1"/>
          </p:nvPr>
        </p:nvSpPr>
        <p:spPr>
          <a:xfrm>
            <a:off x="77638" y="1095555"/>
            <a:ext cx="6202391" cy="4994694"/>
          </a:xfrm>
        </p:spPr>
        <p:txBody>
          <a:bodyPr>
            <a:normAutofit/>
          </a:bodyPr>
          <a:lstStyle/>
          <a:p>
            <a:pPr marL="0" indent="0">
              <a:buNone/>
            </a:pPr>
            <a:r>
              <a:rPr lang="en-GB" dirty="0"/>
              <a:t>“We acknowledge Dr </a:t>
            </a:r>
            <a:r>
              <a:rPr lang="en-GB" dirty="0" err="1"/>
              <a:t>Monticone’s</a:t>
            </a:r>
            <a:r>
              <a:rPr lang="en-GB" dirty="0"/>
              <a:t> letter in response to our paper </a:t>
            </a:r>
            <a:r>
              <a:rPr lang="en-GB" dirty="0" smtClean="0"/>
              <a:t>which </a:t>
            </a:r>
            <a:r>
              <a:rPr lang="en-GB" dirty="0"/>
              <a:t>investigated the trustworthiness of a group of studies published by his group. Contrary to Dr </a:t>
            </a:r>
            <a:r>
              <a:rPr lang="en-GB" dirty="0" err="1"/>
              <a:t>Monticone’s</a:t>
            </a:r>
            <a:r>
              <a:rPr lang="en-GB" dirty="0"/>
              <a:t> suggestion, we made no accusation of data fabrication or misconduct. Rather, we raise valid concerns regarding the trustworthiness of this group of trials that we judge to be important, in particular because their inclusion in reviews and clinical guidance risks over-confidence and error. What caused these trial reports to be submitted and accepted for publication is beyond the scope of our </a:t>
            </a:r>
            <a:r>
              <a:rPr lang="en-GB" dirty="0" smtClean="0"/>
              <a:t>investigation”</a:t>
            </a:r>
            <a:endParaRPr lang="en-GB" dirty="0"/>
          </a:p>
        </p:txBody>
      </p:sp>
      <p:pic>
        <p:nvPicPr>
          <p:cNvPr id="6" name="Content Placeholder 5"/>
          <p:cNvPicPr>
            <a:picLocks noGrp="1" noChangeAspect="1"/>
          </p:cNvPicPr>
          <p:nvPr>
            <p:ph sz="half" idx="2"/>
          </p:nvPr>
        </p:nvPicPr>
        <p:blipFill rotWithShape="1">
          <a:blip r:embed="rId2"/>
          <a:srcRect l="1816" t="27015" r="40298" b="14702"/>
          <a:stretch/>
        </p:blipFill>
        <p:spPr>
          <a:xfrm>
            <a:off x="6490522" y="2829463"/>
            <a:ext cx="5701478" cy="3079631"/>
          </a:xfrm>
          <a:prstGeom prst="rect">
            <a:avLst/>
          </a:prstGeom>
        </p:spPr>
      </p:pic>
      <p:sp>
        <p:nvSpPr>
          <p:cNvPr id="5" name="TextBox 4"/>
          <p:cNvSpPr txBox="1"/>
          <p:nvPr/>
        </p:nvSpPr>
        <p:spPr>
          <a:xfrm>
            <a:off x="0" y="6304002"/>
            <a:ext cx="12111486" cy="523220"/>
          </a:xfrm>
          <a:prstGeom prst="rect">
            <a:avLst/>
          </a:prstGeom>
          <a:noFill/>
        </p:spPr>
        <p:txBody>
          <a:bodyPr wrap="square" rtlCol="0">
            <a:spAutoFit/>
          </a:bodyPr>
          <a:lstStyle/>
          <a:p>
            <a:r>
              <a:rPr lang="en-GB" sz="1400" dirty="0">
                <a:hlinkClick r:id="rId3"/>
              </a:rPr>
              <a:t>Reply to </a:t>
            </a:r>
            <a:r>
              <a:rPr lang="en-GB" sz="1400" dirty="0" err="1">
                <a:hlinkClick r:id="rId3"/>
              </a:rPr>
              <a:t>Monticone</a:t>
            </a:r>
            <a:r>
              <a:rPr lang="en-GB" sz="1400" dirty="0" err="1"/>
              <a:t>NE</a:t>
            </a:r>
            <a:r>
              <a:rPr lang="en-GB" sz="1400" dirty="0"/>
              <a:t> O'Connell, RA Moore, G Stewart, E Fisher, L Hearn, C </a:t>
            </a:r>
            <a:r>
              <a:rPr lang="en-GB" sz="1400" dirty="0" err="1"/>
              <a:t>Eccleston</a:t>
            </a:r>
            <a:r>
              <a:rPr lang="en-GB" sz="1400" dirty="0"/>
              <a:t>, ...</a:t>
            </a:r>
            <a:br>
              <a:rPr lang="en-GB" sz="1400" dirty="0"/>
            </a:br>
            <a:r>
              <a:rPr lang="en-GB" sz="1400" dirty="0"/>
              <a:t>Pain 164 (4), e239-e241</a:t>
            </a:r>
          </a:p>
        </p:txBody>
      </p:sp>
    </p:spTree>
    <p:extLst>
      <p:ext uri="{BB962C8B-B14F-4D97-AF65-F5344CB8AC3E}">
        <p14:creationId xmlns:p14="http://schemas.microsoft.com/office/powerpoint/2010/main" val="3512561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440" y="57909"/>
            <a:ext cx="7337420" cy="849489"/>
          </a:xfrm>
        </p:spPr>
        <p:txBody>
          <a:bodyPr/>
          <a:lstStyle/>
          <a:p>
            <a:r>
              <a:rPr lang="en-GB" dirty="0" smtClean="0"/>
              <a:t>What did editors do?</a:t>
            </a:r>
            <a:endParaRPr lang="en-GB" dirty="0"/>
          </a:p>
        </p:txBody>
      </p:sp>
      <p:sp>
        <p:nvSpPr>
          <p:cNvPr id="3" name="Content Placeholder 2"/>
          <p:cNvSpPr>
            <a:spLocks noGrp="1"/>
          </p:cNvSpPr>
          <p:nvPr>
            <p:ph sz="half" idx="1"/>
          </p:nvPr>
        </p:nvSpPr>
        <p:spPr>
          <a:xfrm>
            <a:off x="0" y="907398"/>
            <a:ext cx="5532120" cy="2476919"/>
          </a:xfrm>
        </p:spPr>
        <p:txBody>
          <a:bodyPr>
            <a:normAutofit fontScale="85000" lnSpcReduction="20000"/>
          </a:bodyPr>
          <a:lstStyle/>
          <a:p>
            <a:pPr marL="0" indent="0">
              <a:buNone/>
            </a:pPr>
            <a:r>
              <a:rPr lang="en-GB" dirty="0"/>
              <a:t>Three editors acted consistently with COPE </a:t>
            </a:r>
            <a:r>
              <a:rPr lang="en-GB" dirty="0" smtClean="0"/>
              <a:t>guidelines. </a:t>
            </a:r>
            <a:r>
              <a:rPr lang="en-GB" dirty="0"/>
              <a:t>Two immediately initiated investigations, informed us of progress, and ultimately retracted the trials (one each). The third journal editor, with two published trials (one of major concern), also investigated, resulting in retraction by the authors of the problematic trial for errors in data collection; this journal added a link to our trustworthiness paper to the trial of less concern and published an editorial on ways to improve research </a:t>
            </a:r>
            <a:r>
              <a:rPr lang="en-GB" dirty="0" smtClean="0"/>
              <a:t>integrity.</a:t>
            </a:r>
            <a:endParaRPr lang="en-GB" dirty="0"/>
          </a:p>
        </p:txBody>
      </p:sp>
      <p:sp>
        <p:nvSpPr>
          <p:cNvPr id="4" name="Content Placeholder 3"/>
          <p:cNvSpPr>
            <a:spLocks noGrp="1"/>
          </p:cNvSpPr>
          <p:nvPr>
            <p:ph sz="half" idx="2"/>
          </p:nvPr>
        </p:nvSpPr>
        <p:spPr>
          <a:xfrm>
            <a:off x="5532120" y="1675494"/>
            <a:ext cx="6570740" cy="4313826"/>
          </a:xfrm>
        </p:spPr>
        <p:txBody>
          <a:bodyPr>
            <a:normAutofit fontScale="85000" lnSpcReduction="20000"/>
          </a:bodyPr>
          <a:lstStyle/>
          <a:p>
            <a:pPr marL="0" indent="0">
              <a:buNone/>
            </a:pPr>
            <a:r>
              <a:rPr lang="en-GB" dirty="0"/>
              <a:t>The other three editors seemed reluctant to act. </a:t>
            </a:r>
            <a:endParaRPr lang="en-GB" dirty="0" smtClean="0"/>
          </a:p>
          <a:p>
            <a:pPr marL="0" indent="0">
              <a:buNone/>
            </a:pPr>
            <a:r>
              <a:rPr lang="en-GB" dirty="0" smtClean="0"/>
              <a:t>The </a:t>
            </a:r>
            <a:r>
              <a:rPr lang="en-GB" dirty="0"/>
              <a:t>editor of the journal with four trials contacted the first author, receiving notice of his long-term sickness. Since this author had subsequently responded to other editors, we recommended further approaches, but heard nothing more. </a:t>
            </a:r>
            <a:endParaRPr lang="en-GB" dirty="0" smtClean="0"/>
          </a:p>
          <a:p>
            <a:pPr marL="0" indent="0">
              <a:buNone/>
            </a:pPr>
            <a:r>
              <a:rPr lang="en-GB" dirty="0" smtClean="0"/>
              <a:t>Another </a:t>
            </a:r>
            <a:r>
              <a:rPr lang="en-GB" dirty="0"/>
              <a:t>editor advised us to address our concerns to the first author and his employer. Having previously been unsuccessful in this, we reminded him of the duties of editors outlined by COPE, and updated him on other editors’ initiatives. Following this, he wrote to the first author, receiving some data from the trial concerned, with complaints about our “unjustifiable attack”. These data, forwarded to us, confirmed our concerns of implausibility. </a:t>
            </a:r>
            <a:endParaRPr lang="en-GB" dirty="0" smtClean="0"/>
          </a:p>
          <a:p>
            <a:pPr marL="0" indent="0">
              <a:buNone/>
            </a:pPr>
            <a:r>
              <a:rPr lang="en-GB" dirty="0" smtClean="0"/>
              <a:t>The </a:t>
            </a:r>
            <a:r>
              <a:rPr lang="en-GB" dirty="0"/>
              <a:t>sixth editor was reassured by his journal’s “fair review process by three experts”, so that “the results are likely to be useful to other researchers in the field”, and professed to being ”against academic intimidation”. We responded that unreliable results, which we already knew were included in multiple systematic reviews and clinical </a:t>
            </a:r>
            <a:r>
              <a:rPr lang="en-GB" dirty="0" smtClean="0"/>
              <a:t>guidelines, </a:t>
            </a:r>
            <a:r>
              <a:rPr lang="en-GB" dirty="0"/>
              <a:t>were misleading rather than useful, while peer review of single papers would not identify duplicated data across trials</a:t>
            </a:r>
          </a:p>
        </p:txBody>
      </p:sp>
      <p:sp>
        <p:nvSpPr>
          <p:cNvPr id="5" name="TextBox 4"/>
          <p:cNvSpPr txBox="1"/>
          <p:nvPr/>
        </p:nvSpPr>
        <p:spPr>
          <a:xfrm>
            <a:off x="6351284" y="6191858"/>
            <a:ext cx="5751576" cy="923330"/>
          </a:xfrm>
          <a:prstGeom prst="rect">
            <a:avLst/>
          </a:prstGeom>
          <a:noFill/>
        </p:spPr>
        <p:txBody>
          <a:bodyPr wrap="square" rtlCol="0">
            <a:spAutoFit/>
          </a:bodyPr>
          <a:lstStyle/>
          <a:p>
            <a:r>
              <a:rPr lang="en-GB" sz="1200" dirty="0"/>
              <a:t>Effective quality control in the medical literature: investigation and retraction vs </a:t>
            </a:r>
            <a:r>
              <a:rPr lang="en-GB" sz="1200" dirty="0" smtClean="0"/>
              <a:t>inaction ACC </a:t>
            </a:r>
            <a:r>
              <a:rPr lang="en-GB" sz="1200" dirty="0"/>
              <a:t>Williams, L Hearn, RA Moore, G Stewart, E </a:t>
            </a:r>
            <a:r>
              <a:rPr lang="en-GB" sz="1200" dirty="0" smtClean="0"/>
              <a:t>Fisher. </a:t>
            </a:r>
          </a:p>
          <a:p>
            <a:r>
              <a:rPr lang="en-GB" sz="1200" dirty="0" smtClean="0"/>
              <a:t>Journal </a:t>
            </a:r>
            <a:r>
              <a:rPr lang="en-GB" sz="1200" dirty="0"/>
              <a:t>of Clinical Epidemiology, 2023</a:t>
            </a:r>
          </a:p>
          <a:p>
            <a:endParaRPr lang="en-GB" dirty="0"/>
          </a:p>
        </p:txBody>
      </p:sp>
      <p:pic>
        <p:nvPicPr>
          <p:cNvPr id="6" name="Picture 5"/>
          <p:cNvPicPr>
            <a:picLocks noChangeAspect="1"/>
          </p:cNvPicPr>
          <p:nvPr/>
        </p:nvPicPr>
        <p:blipFill rotWithShape="1">
          <a:blip r:embed="rId2"/>
          <a:srcRect l="40951" t="30707" r="15024" b="6800"/>
          <a:stretch/>
        </p:blipFill>
        <p:spPr>
          <a:xfrm>
            <a:off x="82296" y="2643135"/>
            <a:ext cx="5367528" cy="4087368"/>
          </a:xfrm>
          <a:prstGeom prst="rect">
            <a:avLst/>
          </a:prstGeom>
        </p:spPr>
      </p:pic>
    </p:spTree>
    <p:extLst>
      <p:ext uri="{BB962C8B-B14F-4D97-AF65-F5344CB8AC3E}">
        <p14:creationId xmlns:p14="http://schemas.microsoft.com/office/powerpoint/2010/main" val="213200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24118"/>
            <a:ext cx="9404723" cy="982890"/>
          </a:xfrm>
        </p:spPr>
        <p:txBody>
          <a:bodyPr/>
          <a:lstStyle/>
          <a:p>
            <a:r>
              <a:rPr lang="en-GB" dirty="0" smtClean="0"/>
              <a:t>Just a few questionable studies….</a:t>
            </a:r>
            <a:endParaRPr lang="en-GB" dirty="0"/>
          </a:p>
        </p:txBody>
      </p:sp>
      <p:sp>
        <p:nvSpPr>
          <p:cNvPr id="3" name="Content Placeholder 2"/>
          <p:cNvSpPr>
            <a:spLocks noGrp="1"/>
          </p:cNvSpPr>
          <p:nvPr>
            <p:ph sz="half" idx="1"/>
          </p:nvPr>
        </p:nvSpPr>
        <p:spPr>
          <a:xfrm>
            <a:off x="83292" y="1207009"/>
            <a:ext cx="5416359" cy="5049330"/>
          </a:xfrm>
        </p:spPr>
        <p:txBody>
          <a:bodyPr>
            <a:normAutofit/>
          </a:bodyPr>
          <a:lstStyle/>
          <a:p>
            <a:pPr marL="0" indent="0">
              <a:buNone/>
            </a:pPr>
            <a:r>
              <a:rPr lang="en-GB" dirty="0"/>
              <a:t> Across meta-analyses (55 comparisons), the removal of index trials reduced </a:t>
            </a:r>
            <a:r>
              <a:rPr lang="en-GB" dirty="0">
                <a:hlinkClick r:id="rId2" tooltip="Learn more about effect sizes from ScienceDirect's AI-generated Topic Pages"/>
              </a:rPr>
              <a:t>effect sizes</a:t>
            </a:r>
            <a:r>
              <a:rPr lang="en-GB" dirty="0"/>
              <a:t> by a median of 58% (Inter </a:t>
            </a:r>
            <a:r>
              <a:rPr lang="en-GB" dirty="0" err="1"/>
              <a:t>Quartlie</a:t>
            </a:r>
            <a:r>
              <a:rPr lang="en-GB" dirty="0"/>
              <a:t> Range (IQR) 40–74). </a:t>
            </a:r>
            <a:endParaRPr lang="en-GB" dirty="0" smtClean="0"/>
          </a:p>
          <a:p>
            <a:pPr marL="0" indent="0">
              <a:buNone/>
            </a:pPr>
            <a:r>
              <a:rPr lang="en-GB" dirty="0" smtClean="0"/>
              <a:t>85</a:t>
            </a:r>
            <a:r>
              <a:rPr lang="en-GB" dirty="0"/>
              <a:t>% of comparisons were classified as highly, 3% as moderately, and 11% as minimally impacted. </a:t>
            </a:r>
            <a:endParaRPr lang="en-GB" dirty="0" smtClean="0"/>
          </a:p>
          <a:p>
            <a:pPr marL="0" indent="0">
              <a:buNone/>
            </a:pPr>
            <a:r>
              <a:rPr lang="en-GB" dirty="0" smtClean="0"/>
              <a:t>Nine </a:t>
            </a:r>
            <a:r>
              <a:rPr lang="en-GB" dirty="0"/>
              <a:t>out of 10 reviews conducting narrative synthesis drew positive conclusions regarding the intervention tested. </a:t>
            </a:r>
            <a:endParaRPr lang="en-GB" dirty="0" smtClean="0"/>
          </a:p>
          <a:p>
            <a:pPr marL="0" indent="0">
              <a:buNone/>
            </a:pPr>
            <a:r>
              <a:rPr lang="en-GB" dirty="0" smtClean="0"/>
              <a:t>Nine </a:t>
            </a:r>
            <a:r>
              <a:rPr lang="en-GB" dirty="0"/>
              <a:t>out of 10 CPGs made positive recommendations for the intervention(s) evaluated. This cohort of trials, with concerns regarding trustworthiness, has substantially impacted the results of </a:t>
            </a:r>
            <a:r>
              <a:rPr lang="en-GB" dirty="0">
                <a:hlinkClick r:id="rId3" tooltip="Learn more about systematic reviews from ScienceDirect's AI-generated Topic Pages"/>
              </a:rPr>
              <a:t>systematic reviews</a:t>
            </a:r>
            <a:r>
              <a:rPr lang="en-GB" dirty="0"/>
              <a:t> and guideline recommendations.</a:t>
            </a:r>
            <a:endParaRPr lang="en-GB" dirty="0"/>
          </a:p>
        </p:txBody>
      </p:sp>
      <p:sp>
        <p:nvSpPr>
          <p:cNvPr id="5" name="TextBox 4"/>
          <p:cNvSpPr txBox="1"/>
          <p:nvPr/>
        </p:nvSpPr>
        <p:spPr>
          <a:xfrm>
            <a:off x="83292" y="6182091"/>
            <a:ext cx="11739900" cy="923330"/>
          </a:xfrm>
          <a:prstGeom prst="rect">
            <a:avLst/>
          </a:prstGeom>
          <a:noFill/>
        </p:spPr>
        <p:txBody>
          <a:bodyPr wrap="square" rtlCol="0">
            <a:spAutoFit/>
          </a:bodyPr>
          <a:lstStyle/>
          <a:p>
            <a:r>
              <a:rPr lang="en-GB" sz="1200" dirty="0"/>
              <a:t>Trials we cannot trust: investigating their impact on systematic reviews and clinical guidelines in Spinal </a:t>
            </a:r>
            <a:r>
              <a:rPr lang="en-GB" sz="1200" dirty="0" err="1"/>
              <a:t>PainN</a:t>
            </a:r>
            <a:r>
              <a:rPr lang="en-GB" sz="1200" dirty="0"/>
              <a:t> O’Connell, RA Moore, G Stewart, E Fisher, L Hearn, C </a:t>
            </a:r>
            <a:r>
              <a:rPr lang="en-GB" sz="1200" dirty="0" err="1"/>
              <a:t>Eccleston</a:t>
            </a:r>
            <a:r>
              <a:rPr lang="en-GB" sz="1200" dirty="0"/>
              <a:t>, ...</a:t>
            </a:r>
          </a:p>
          <a:p>
            <a:r>
              <a:rPr lang="en-GB" sz="1200" dirty="0"/>
              <a:t>The journal of pain 24 (12), 2103-2130</a:t>
            </a:r>
          </a:p>
          <a:p>
            <a:endParaRPr lang="en-GB" dirty="0"/>
          </a:p>
        </p:txBody>
      </p:sp>
      <p:pic>
        <p:nvPicPr>
          <p:cNvPr id="1026" name="Picture 2" descr="https://ars.els-cdn.com/content/image/1-s2.0-S1526590023004674-gr3_lrg.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526399" y="1207008"/>
            <a:ext cx="6665601" cy="366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26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Retraction watch….</a:t>
            </a:r>
            <a:endParaRPr lang="en-GB" dirty="0"/>
          </a:p>
        </p:txBody>
      </p:sp>
      <p:sp>
        <p:nvSpPr>
          <p:cNvPr id="3" name="Content Placeholder 2"/>
          <p:cNvSpPr>
            <a:spLocks noGrp="1"/>
          </p:cNvSpPr>
          <p:nvPr>
            <p:ph sz="half" idx="1"/>
          </p:nvPr>
        </p:nvSpPr>
        <p:spPr>
          <a:xfrm>
            <a:off x="79184" y="1225297"/>
            <a:ext cx="5733288" cy="4811586"/>
          </a:xfrm>
        </p:spPr>
        <p:txBody>
          <a:bodyPr>
            <a:noAutofit/>
          </a:bodyPr>
          <a:lstStyle/>
          <a:p>
            <a:r>
              <a:rPr lang="en-GB" dirty="0"/>
              <a:t>Retraction is a mechanism for correcting the scientific record and alerts readers when a study contains unreliable or flawed data. </a:t>
            </a:r>
            <a:endParaRPr lang="en-GB" dirty="0" smtClean="0"/>
          </a:p>
          <a:p>
            <a:r>
              <a:rPr lang="en-GB" dirty="0" smtClean="0"/>
              <a:t>We </a:t>
            </a:r>
            <a:r>
              <a:rPr lang="en-GB" dirty="0"/>
              <a:t>included 389 pain </a:t>
            </a:r>
            <a:r>
              <a:rPr lang="en-GB" dirty="0" smtClean="0"/>
              <a:t>articles </a:t>
            </a:r>
            <a:r>
              <a:rPr lang="en-GB" dirty="0"/>
              <a:t>retracted between 1996 and 2022. </a:t>
            </a:r>
            <a:endParaRPr lang="en-GB" dirty="0" smtClean="0"/>
          </a:p>
          <a:p>
            <a:r>
              <a:rPr lang="en-GB" dirty="0" smtClean="0"/>
              <a:t>There </a:t>
            </a:r>
            <a:r>
              <a:rPr lang="en-GB" dirty="0"/>
              <a:t>was a significant upward trend in the number of retracted pain articles over time. </a:t>
            </a:r>
            <a:endParaRPr lang="en-GB" dirty="0" smtClean="0"/>
          </a:p>
          <a:p>
            <a:r>
              <a:rPr lang="en-GB" dirty="0" smtClean="0"/>
              <a:t>Sixty-six </a:t>
            </a:r>
            <a:r>
              <a:rPr lang="en-GB" dirty="0"/>
              <a:t>percent of articles were retracted for reasons relating to misconduct</a:t>
            </a:r>
            <a:r>
              <a:rPr lang="en-GB" dirty="0" smtClean="0"/>
              <a:t>.</a:t>
            </a:r>
          </a:p>
          <a:p>
            <a:r>
              <a:rPr lang="en-GB" dirty="0" smtClean="0"/>
              <a:t> </a:t>
            </a:r>
            <a:r>
              <a:rPr lang="en-GB" dirty="0"/>
              <a:t>The median (interquartile range) time from article publication to retraction was 2 (0.7 to 4.3) years. </a:t>
            </a:r>
            <a:endParaRPr lang="en-GB" dirty="0" smtClean="0"/>
          </a:p>
          <a:p>
            <a:r>
              <a:rPr lang="en-GB" dirty="0"/>
              <a:t>D</a:t>
            </a:r>
            <a:r>
              <a:rPr lang="en-GB" dirty="0" smtClean="0"/>
              <a:t>ata </a:t>
            </a:r>
            <a:r>
              <a:rPr lang="en-GB" dirty="0"/>
              <a:t>problems, comprising data falsification, duplication, and plagiarism, resulting in the longest interval (3 (1.2 to 5.2) years). </a:t>
            </a:r>
            <a:endParaRPr lang="en-GB" dirty="0"/>
          </a:p>
        </p:txBody>
      </p:sp>
      <p:sp>
        <p:nvSpPr>
          <p:cNvPr id="4" name="Content Placeholder 3"/>
          <p:cNvSpPr>
            <a:spLocks noGrp="1"/>
          </p:cNvSpPr>
          <p:nvPr>
            <p:ph sz="half" idx="2"/>
          </p:nvPr>
        </p:nvSpPr>
        <p:spPr>
          <a:xfrm>
            <a:off x="5905468" y="1327724"/>
            <a:ext cx="5972588" cy="4826188"/>
          </a:xfrm>
        </p:spPr>
        <p:txBody>
          <a:bodyPr>
            <a:normAutofit fontScale="92500" lnSpcReduction="10000"/>
          </a:bodyPr>
          <a:lstStyle/>
          <a:p>
            <a:r>
              <a:rPr lang="en-GB" dirty="0"/>
              <a:t>We found that retracted pain articles were most commonly published in Q1 impact factor journals, however this may have been affected by the addition of early access citations into 2021 impact factor calculations. </a:t>
            </a:r>
            <a:endParaRPr lang="en-GB" dirty="0" smtClean="0"/>
          </a:p>
          <a:p>
            <a:r>
              <a:rPr lang="en-GB" dirty="0" smtClean="0"/>
              <a:t>Retractions </a:t>
            </a:r>
            <a:r>
              <a:rPr lang="en-GB" dirty="0"/>
              <a:t>occur most frequently in high impact journals, especially when misconduct is </a:t>
            </a:r>
            <a:r>
              <a:rPr lang="en-GB" dirty="0" smtClean="0"/>
              <a:t>involved. This </a:t>
            </a:r>
            <a:r>
              <a:rPr lang="en-GB" dirty="0"/>
              <a:t>may be a result of the reward for publishing in such journals, or simply because of the resources and expertise they dedicate to ensuring integrity of published </a:t>
            </a:r>
            <a:r>
              <a:rPr lang="en-GB" dirty="0" smtClean="0"/>
              <a:t>data. </a:t>
            </a:r>
          </a:p>
          <a:p>
            <a:r>
              <a:rPr lang="en-GB" dirty="0" smtClean="0"/>
              <a:t>While </a:t>
            </a:r>
            <a:r>
              <a:rPr lang="en-GB" dirty="0"/>
              <a:t>journal editors and publishers are encouraged to follow COPE </a:t>
            </a:r>
            <a:r>
              <a:rPr lang="en-GB" dirty="0" smtClean="0"/>
              <a:t>and ICMJE </a:t>
            </a:r>
            <a:r>
              <a:rPr lang="en-GB" dirty="0"/>
              <a:t>guidelines for retractions, there is currently no legal obligation for them to ensure the veracity or reliability of the data they </a:t>
            </a:r>
            <a:r>
              <a:rPr lang="en-GB" dirty="0" smtClean="0"/>
              <a:t>publish.</a:t>
            </a:r>
          </a:p>
          <a:p>
            <a:r>
              <a:rPr lang="en-GB" dirty="0" smtClean="0"/>
              <a:t> </a:t>
            </a:r>
            <a:r>
              <a:rPr lang="en-GB" dirty="0"/>
              <a:t>The magnitude of this task may be too great for editors or peer reviewers to address alone.</a:t>
            </a:r>
            <a:endParaRPr lang="en-GB" dirty="0"/>
          </a:p>
        </p:txBody>
      </p:sp>
      <p:sp>
        <p:nvSpPr>
          <p:cNvPr id="5" name="TextBox 4"/>
          <p:cNvSpPr txBox="1"/>
          <p:nvPr/>
        </p:nvSpPr>
        <p:spPr>
          <a:xfrm>
            <a:off x="79184" y="6372420"/>
            <a:ext cx="11652568" cy="738664"/>
          </a:xfrm>
          <a:prstGeom prst="rect">
            <a:avLst/>
          </a:prstGeom>
          <a:noFill/>
        </p:spPr>
        <p:txBody>
          <a:bodyPr wrap="square" rtlCol="0">
            <a:spAutoFit/>
          </a:bodyPr>
          <a:lstStyle/>
          <a:p>
            <a:r>
              <a:rPr lang="en-GB" sz="1200" dirty="0"/>
              <a:t>Characteristics of retracted publications related to pain research: a systematic </a:t>
            </a:r>
            <a:r>
              <a:rPr lang="en-GB" sz="1200" dirty="0" smtClean="0"/>
              <a:t>review. MC </a:t>
            </a:r>
            <a:r>
              <a:rPr lang="en-GB" sz="1200" dirty="0"/>
              <a:t>Ferraro, RA Moore, AC de C Williams, E Fisher, G Stewart, ...</a:t>
            </a:r>
          </a:p>
          <a:p>
            <a:r>
              <a:rPr lang="en-GB" sz="1200" dirty="0" smtClean="0"/>
              <a:t>Pain 164 (11), 2397-2404</a:t>
            </a:r>
          </a:p>
          <a:p>
            <a:endParaRPr lang="en-GB" dirty="0"/>
          </a:p>
        </p:txBody>
      </p:sp>
    </p:spTree>
    <p:extLst>
      <p:ext uri="{BB962C8B-B14F-4D97-AF65-F5344CB8AC3E}">
        <p14:creationId xmlns:p14="http://schemas.microsoft.com/office/powerpoint/2010/main" val="1593828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040" y="5612128"/>
            <a:ext cx="11920792" cy="1384995"/>
          </a:xfrm>
          <a:prstGeom prst="rect">
            <a:avLst/>
          </a:prstGeom>
          <a:noFill/>
        </p:spPr>
        <p:txBody>
          <a:bodyPr wrap="square" rtlCol="0">
            <a:spAutoFit/>
          </a:bodyPr>
          <a:lstStyle/>
          <a:p>
            <a:r>
              <a:rPr lang="en-GB" sz="1400" dirty="0"/>
              <a:t>Enhancing the trustworthiness of </a:t>
            </a:r>
            <a:r>
              <a:rPr lang="en-GB" sz="1400" dirty="0" smtClean="0"/>
              <a:t>pain research: A call to </a:t>
            </a:r>
            <a:r>
              <a:rPr lang="en-GB" sz="1400" dirty="0" err="1" smtClean="0"/>
              <a:t>action.TEPE</a:t>
            </a:r>
            <a:r>
              <a:rPr lang="en-GB" sz="1400" dirty="0" smtClean="0"/>
              <a:t> Network</a:t>
            </a:r>
            <a:r>
              <a:rPr lang="en-GB" sz="1400" dirty="0"/>
              <a:t>, NE O’Connell, J Belton, G </a:t>
            </a:r>
            <a:r>
              <a:rPr lang="en-GB" sz="1400" dirty="0" err="1"/>
              <a:t>Crombez</a:t>
            </a:r>
            <a:r>
              <a:rPr lang="en-GB" sz="1400" dirty="0"/>
              <a:t>, C </a:t>
            </a:r>
            <a:r>
              <a:rPr lang="en-GB" sz="1400" dirty="0" err="1"/>
              <a:t>Eccleston</a:t>
            </a:r>
            <a:r>
              <a:rPr lang="en-GB" sz="1400" dirty="0"/>
              <a:t>, E Fisher, Michael C Ferraro, Anna Hood, Francis Keefe, Roger Knaggs, Emma Norris, Tonya M Palermo, </a:t>
            </a:r>
            <a:r>
              <a:rPr lang="en-GB" sz="1400" dirty="0" err="1"/>
              <a:t>Gisèle</a:t>
            </a:r>
            <a:r>
              <a:rPr lang="en-GB" sz="1400" dirty="0"/>
              <a:t> Pickering, Esther </a:t>
            </a:r>
            <a:r>
              <a:rPr lang="en-GB" sz="1400" dirty="0" err="1"/>
              <a:t>Pogatzki</a:t>
            </a:r>
            <a:r>
              <a:rPr lang="en-GB" sz="1400" dirty="0"/>
              <a:t>-Zahn, Andrew SC Rice, Georgia Richards, Daniel </a:t>
            </a:r>
            <a:r>
              <a:rPr lang="en-GB" sz="1400" dirty="0" err="1"/>
              <a:t>Segelcke</a:t>
            </a:r>
            <a:r>
              <a:rPr lang="en-GB" sz="1400" dirty="0"/>
              <a:t>, Keith M Smart, Nadia </a:t>
            </a:r>
            <a:r>
              <a:rPr lang="en-GB" sz="1400" dirty="0" err="1"/>
              <a:t>Soliman</a:t>
            </a:r>
            <a:r>
              <a:rPr lang="en-GB" sz="1400" dirty="0"/>
              <a:t>, Gavin Stewart, Thomas </a:t>
            </a:r>
            <a:r>
              <a:rPr lang="en-GB" sz="1400" dirty="0" err="1"/>
              <a:t>Tölle</a:t>
            </a:r>
            <a:r>
              <a:rPr lang="en-GB" sz="1400" dirty="0"/>
              <a:t>, Dennis Turk, Jan </a:t>
            </a:r>
            <a:r>
              <a:rPr lang="en-GB" sz="1400" dirty="0" err="1"/>
              <a:t>Vollert</a:t>
            </a:r>
            <a:r>
              <a:rPr lang="en-GB" sz="1400" dirty="0"/>
              <a:t>, Elaine Wainwright, Jack Wilkinson, Amanda C de C Williams</a:t>
            </a:r>
          </a:p>
          <a:p>
            <a:r>
              <a:rPr lang="en-GB" sz="1400" dirty="0"/>
              <a:t>The Journal of Pain 28, 104736</a:t>
            </a:r>
          </a:p>
          <a:p>
            <a:endParaRPr lang="en-GB" sz="1400" dirty="0"/>
          </a:p>
        </p:txBody>
      </p:sp>
      <p:pic>
        <p:nvPicPr>
          <p:cNvPr id="6" name="Picture 5"/>
          <p:cNvPicPr>
            <a:picLocks noChangeAspect="1"/>
          </p:cNvPicPr>
          <p:nvPr/>
        </p:nvPicPr>
        <p:blipFill rotWithShape="1">
          <a:blip r:embed="rId2"/>
          <a:srcRect l="28275" t="17984" r="17125" b="3725"/>
          <a:stretch/>
        </p:blipFill>
        <p:spPr>
          <a:xfrm>
            <a:off x="2702020" y="310896"/>
            <a:ext cx="6656832" cy="5120640"/>
          </a:xfrm>
          <a:prstGeom prst="rect">
            <a:avLst/>
          </a:prstGeom>
        </p:spPr>
      </p:pic>
      <p:sp>
        <p:nvSpPr>
          <p:cNvPr id="2" name="TextBox 1"/>
          <p:cNvSpPr txBox="1"/>
          <p:nvPr/>
        </p:nvSpPr>
        <p:spPr>
          <a:xfrm>
            <a:off x="9951720" y="2871216"/>
            <a:ext cx="2240280" cy="369332"/>
          </a:xfrm>
          <a:prstGeom prst="rect">
            <a:avLst/>
          </a:prstGeom>
          <a:noFill/>
        </p:spPr>
        <p:txBody>
          <a:bodyPr wrap="square" rtlCol="0">
            <a:spAutoFit/>
          </a:bodyPr>
          <a:lstStyle/>
          <a:p>
            <a:r>
              <a:rPr lang="en-GB" dirty="0" smtClean="0"/>
              <a:t>ENTRUST-PE.ORG</a:t>
            </a:r>
            <a:endParaRPr lang="en-GB" dirty="0"/>
          </a:p>
        </p:txBody>
      </p:sp>
    </p:spTree>
    <p:extLst>
      <p:ext uri="{BB962C8B-B14F-4D97-AF65-F5344CB8AC3E}">
        <p14:creationId xmlns:p14="http://schemas.microsoft.com/office/powerpoint/2010/main" val="1640874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1553" r="775"/>
          <a:stretch/>
        </p:blipFill>
        <p:spPr>
          <a:xfrm>
            <a:off x="0" y="914400"/>
            <a:ext cx="12097512" cy="5784850"/>
          </a:xfrm>
          <a:prstGeom prst="rect">
            <a:avLst/>
          </a:prstGeom>
        </p:spPr>
      </p:pic>
    </p:spTree>
    <p:extLst>
      <p:ext uri="{BB962C8B-B14F-4D97-AF65-F5344CB8AC3E}">
        <p14:creationId xmlns:p14="http://schemas.microsoft.com/office/powerpoint/2010/main" val="1224735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4AB21FCF568B48A74C84907327B67F" ma:contentTypeVersion="8" ma:contentTypeDescription="Create a new document." ma:contentTypeScope="" ma:versionID="765cce4b802d4bb8cd1d90e1a78bca79">
  <xsd:schema xmlns:xsd="http://www.w3.org/2001/XMLSchema" xmlns:xs="http://www.w3.org/2001/XMLSchema" xmlns:p="http://schemas.microsoft.com/office/2006/metadata/properties" xmlns:ns2="897b745d-9c22-434d-a1df-ca4fef096e74" targetNamespace="http://schemas.microsoft.com/office/2006/metadata/properties" ma:root="true" ma:fieldsID="3bc77f096072e23d2a88080fb3b482a5" ns2:_="">
    <xsd:import namespace="897b745d-9c22-434d-a1df-ca4fef096e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7b745d-9c22-434d-a1df-ca4fef096e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a7a97d3-a1e8-4e72-aadf-490c0711cbe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7b745d-9c22-434d-a1df-ca4fef096e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E8FFD3D-838B-4AAE-988A-10C4915DAE27}"/>
</file>

<file path=customXml/itemProps2.xml><?xml version="1.0" encoding="utf-8"?>
<ds:datastoreItem xmlns:ds="http://schemas.openxmlformats.org/officeDocument/2006/customXml" ds:itemID="{D3D135EA-263A-4D73-AED9-4D1C50E92B4D}"/>
</file>

<file path=customXml/itemProps3.xml><?xml version="1.0" encoding="utf-8"?>
<ds:datastoreItem xmlns:ds="http://schemas.openxmlformats.org/officeDocument/2006/customXml" ds:itemID="{C935B94B-9636-432B-BA32-FA528F38D0E2}"/>
</file>

<file path=docProps/app.xml><?xml version="1.0" encoding="utf-8"?>
<Properties xmlns="http://schemas.openxmlformats.org/officeDocument/2006/extended-properties" xmlns:vt="http://schemas.openxmlformats.org/officeDocument/2006/docPropsVTypes">
  <Template>Ion</Template>
  <TotalTime>234</TotalTime>
  <Words>1321</Words>
  <Application>Microsoft Office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vt:lpstr>
      <vt:lpstr>Generating Trustworthy Evidence A Painful Story</vt:lpstr>
      <vt:lpstr>First look at the evidence…</vt:lpstr>
      <vt:lpstr>Investigating the veracity of a sample of divergent published trial data in spinal pain </vt:lpstr>
      <vt:lpstr>Untrustworthy trials should be challenged if no satisfactory response is forthcoming: a response to Monticone</vt:lpstr>
      <vt:lpstr>What did editors do?</vt:lpstr>
      <vt:lpstr>Just a few questionable studies….</vt:lpstr>
      <vt:lpstr>Retraction watch….</vt:lpstr>
      <vt:lpstr>PowerPoint Presentation</vt:lpstr>
      <vt:lpstr>PowerPoint Presentation</vt:lpstr>
      <vt:lpstr>PowerPoint Presentation</vt:lpstr>
      <vt:lpstr>For institutions</vt:lpstr>
      <vt:lpstr>Conclusions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Generating Trustworthy Evidence A Painful Story</dc:title>
  <dc:creator>gavin stewart</dc:creator>
  <cp:lastModifiedBy>gavin stewart</cp:lastModifiedBy>
  <cp:revision>20</cp:revision>
  <dcterms:created xsi:type="dcterms:W3CDTF">2025-04-17T09:55:01Z</dcterms:created>
  <dcterms:modified xsi:type="dcterms:W3CDTF">2025-04-17T15:23:18Z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0x010100C74AB21FCF568B48A74C84907327B67F</vt:lpwstr>
  </property>
</Properties>
</file>