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5143500" type="screen16x9"/>
  <p:notesSz cx="6858000" cy="9144000"/>
  <p:embeddedFontLs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Raleway" pitchFamily="2" charset="77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/>
    <p:restoredTop sz="94593"/>
  </p:normalViewPr>
  <p:slideViewPr>
    <p:cSldViewPr snapToGrid="0">
      <p:cViewPr varScale="1">
        <p:scale>
          <a:sx n="150" d="100"/>
          <a:sy n="150" d="100"/>
        </p:scale>
        <p:origin x="496" y="1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07569a4b01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07569a4b01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7569a4b01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07569a4b01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7569a4b01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07569a4b01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7569a4b01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07569a4b01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7569a4b01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07569a4b01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>
          <a:extLst>
            <a:ext uri="{FF2B5EF4-FFF2-40B4-BE49-F238E27FC236}">
              <a16:creationId xmlns:a16="http://schemas.microsoft.com/office/drawing/2014/main" id="{BC30F740-FE17-CD75-A1A1-1AC7C3E81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07569a4b01_0_297:notes">
            <a:extLst>
              <a:ext uri="{FF2B5EF4-FFF2-40B4-BE49-F238E27FC236}">
                <a16:creationId xmlns:a16="http://schemas.microsoft.com/office/drawing/2014/main" id="{260B2DF9-640B-B946-EA4B-FED0BC7EF6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07569a4b01_0_297:notes">
            <a:extLst>
              <a:ext uri="{FF2B5EF4-FFF2-40B4-BE49-F238E27FC236}">
                <a16:creationId xmlns:a16="http://schemas.microsoft.com/office/drawing/2014/main" id="{7CD27A87-6AE2-9B23-1E08-A3F8AF02EA2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7953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07569a4b01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07569a4b01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7569a4b01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07569a4b01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7569a4b01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07569a4b01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07569a4b01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07569a4b01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7569a4b0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7569a4b01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7569a4b01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07569a4b01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7569a4b01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07569a4b01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7569a4b01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07569a4b01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07569a4b01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07569a4b01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311708" y="15827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Multi100: Estimating the Analytical Robustness of the Social and </a:t>
            </a:r>
            <a:r>
              <a:rPr lang="en" dirty="0" err="1"/>
              <a:t>Behavioural</a:t>
            </a:r>
            <a:r>
              <a:rPr lang="en" dirty="0"/>
              <a:t> Sciences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311700" y="3900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Harry Clelland, Eotvos Lorand University (ELTE)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1575" y="4097625"/>
            <a:ext cx="3409950" cy="81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5770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Conclusions</a:t>
            </a:r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577050" y="2078875"/>
            <a:ext cx="5385900" cy="26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 of 100 re-</a:t>
            </a:r>
            <a:r>
              <a:rPr lang="en" dirty="0" err="1"/>
              <a:t>analysed</a:t>
            </a:r>
            <a:r>
              <a:rPr lang="en" dirty="0"/>
              <a:t> papers, 34% were robust to independent re-analysis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That is, in 34 out of 100 papers all re-analysts arrived at the same conclusion as the original study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Across all re-analyses (504), 73.6% arrived at the same conclusion as the original study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Interestingly, 82% of re-analyses for experimental data reached the same conclusion, whereas 69% for observational data reached the same conclusion</a:t>
            </a:r>
            <a:endParaRPr dirty="0"/>
          </a:p>
        </p:txBody>
      </p:sp>
      <p:pic>
        <p:nvPicPr>
          <p:cNvPr id="148" name="Google Shape;14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2400" y="540025"/>
            <a:ext cx="2317149" cy="4603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7750" y="1459812"/>
            <a:ext cx="3493299" cy="25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Can it be explained by expertise?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body" idx="1"/>
          </p:nvPr>
        </p:nvSpPr>
        <p:spPr>
          <a:xfrm>
            <a:off x="729450" y="1850275"/>
            <a:ext cx="9672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Effect Size</a:t>
            </a:r>
            <a:endParaRPr/>
          </a:p>
        </p:txBody>
      </p:sp>
      <p:pic>
        <p:nvPicPr>
          <p:cNvPr id="156" name="Google Shape;15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2273000"/>
            <a:ext cx="2864000" cy="2648651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4572000" y="1853850"/>
            <a:ext cx="10737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Conclusion</a:t>
            </a:r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232175"/>
            <a:ext cx="2809241" cy="268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to Consider</a:t>
            </a:r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6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 dirty="0"/>
              <a:t>100 papers is a small sample of the published empirical work in the social and </a:t>
            </a:r>
            <a:r>
              <a:rPr lang="en" dirty="0" err="1"/>
              <a:t>behavioural</a:t>
            </a:r>
            <a:r>
              <a:rPr lang="en" dirty="0"/>
              <a:t> sciences</a:t>
            </a:r>
            <a:endParaRPr dirty="0"/>
          </a:p>
          <a:p>
            <a:pPr lvl="1"/>
            <a:r>
              <a:rPr lang="en" dirty="0"/>
              <a:t>We could only select those where data was available and the finding was reproducible - sampling bias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 dirty="0"/>
              <a:t>Does 5 re-analyses per study capture the full variability of analyses? </a:t>
            </a:r>
            <a:endParaRPr dirty="0"/>
          </a:p>
          <a:p>
            <a:pPr marL="342900" lvl="0" indent="-342900" algn="l" rtl="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</a:pPr>
            <a:endParaRPr dirty="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AutoNum type="arabicPeriod"/>
            </a:pPr>
            <a:r>
              <a:rPr lang="en" dirty="0"/>
              <a:t>Some of the discrepancies between original and re-analysis could be explained by weaknesses in the approach of the re-analysts</a:t>
            </a:r>
            <a:endParaRPr dirty="0"/>
          </a:p>
          <a:p>
            <a:pPr lvl="1"/>
            <a:r>
              <a:rPr lang="en" dirty="0"/>
              <a:t>Our peer review process can only partially protect us against this criticism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Lessons About Analytical Variability</a:t>
            </a:r>
            <a:endParaRPr dirty="0"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1"/>
          </p:nvPr>
        </p:nvSpPr>
        <p:spPr>
          <a:xfrm>
            <a:off x="729450" y="2216415"/>
            <a:ext cx="7688700" cy="24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manuscript is under ”Revise and Resubmit” at Nature - 490 co-authors from 62 countries</a:t>
            </a:r>
            <a:endParaRPr dirty="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➢"/>
            </a:pPr>
            <a:r>
              <a:rPr lang="en" dirty="0"/>
              <a:t>Our results support the view that the results published in the social and </a:t>
            </a:r>
            <a:r>
              <a:rPr lang="en" dirty="0" err="1"/>
              <a:t>behavioural</a:t>
            </a:r>
            <a:r>
              <a:rPr lang="en" dirty="0"/>
              <a:t> sciences are contingent on the analytical decisions of researchers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➢"/>
            </a:pPr>
            <a:r>
              <a:rPr lang="en" dirty="0"/>
              <a:t>If an analyst reports a single result from a single analytical path, they have not exhausted all of the possible answers that the dataset can provide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➢"/>
            </a:pPr>
            <a:r>
              <a:rPr lang="en" dirty="0"/>
              <a:t>The limitations of "single-shot" analyses are probably a science-wide issue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title"/>
          </p:nvPr>
        </p:nvSpPr>
        <p:spPr>
          <a:xfrm>
            <a:off x="729449" y="1318650"/>
            <a:ext cx="5380793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 we address the uncertainty created by analytical variability?</a:t>
            </a:r>
            <a:endParaRPr dirty="0"/>
          </a:p>
        </p:txBody>
      </p:sp>
      <p:sp>
        <p:nvSpPr>
          <p:cNvPr id="176" name="Google Shape;176;p2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5035200" cy="111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Two solutions: (1) multi-analyst approach, (2) multiverse approach</a:t>
            </a:r>
            <a:endParaRPr dirty="0"/>
          </a:p>
        </p:txBody>
      </p:sp>
      <p:pic>
        <p:nvPicPr>
          <p:cNvPr id="177" name="Google Shape;17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9583" y="674695"/>
            <a:ext cx="2261100" cy="226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6"/>
          <p:cNvSpPr txBox="1"/>
          <p:nvPr/>
        </p:nvSpPr>
        <p:spPr>
          <a:xfrm>
            <a:off x="756025" y="2834250"/>
            <a:ext cx="7336800" cy="2062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AutoNum type="arabicParenBoth"/>
            </a:pPr>
            <a:r>
              <a:rPr lang="en" sz="13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Multi-analyst</a:t>
            </a:r>
            <a:endParaRPr sz="1300" b="1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93C47D"/>
                </a:solidFill>
                <a:latin typeface="Lato"/>
                <a:ea typeface="Lato"/>
                <a:cs typeface="Lato"/>
                <a:sym typeface="Lato"/>
              </a:rPr>
              <a:t>Strength:</a:t>
            </a:r>
            <a:r>
              <a:rPr lang="en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Multiple different (independent) analysts, variability captured in the diversity of analysts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Limitation:</a:t>
            </a:r>
            <a:r>
              <a:rPr lang="en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Resource intensive, does not exhaust all plausible analytical pathways</a:t>
            </a: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pPr marL="14605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</a:pPr>
            <a:r>
              <a:rPr lang="en" sz="1300" b="1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(2)   Multiverse</a:t>
            </a:r>
            <a:endParaRPr sz="1300" b="1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  <a:p>
            <a:r>
              <a:rPr lang="en-GB" sz="1300" dirty="0">
                <a:solidFill>
                  <a:srgbClr val="E06666"/>
                </a:solidFill>
                <a:latin typeface="Lato"/>
                <a:ea typeface="Lato"/>
                <a:cs typeface="Lato"/>
                <a:sym typeface="Lato"/>
              </a:rPr>
              <a:t>Limitation:</a:t>
            </a:r>
            <a:r>
              <a:rPr lang="en-GB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Fewer independent analysts, lots of analytical information to handle</a:t>
            </a:r>
            <a:endParaRPr lang="en" sz="1300" dirty="0">
              <a:solidFill>
                <a:srgbClr val="93C47D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rgbClr val="93C47D"/>
                </a:solidFill>
                <a:latin typeface="Lato"/>
                <a:ea typeface="Lato"/>
                <a:cs typeface="Lato"/>
                <a:sym typeface="Lato"/>
              </a:rPr>
              <a:t>Strength: </a:t>
            </a:r>
            <a:r>
              <a:rPr lang="en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Efficient and exhaustive - 1000’s of analytic combinations vs. a handful of single analyses</a:t>
            </a:r>
          </a:p>
          <a:p>
            <a:r>
              <a:rPr lang="en-GB" sz="1300" dirty="0">
                <a:solidFill>
                  <a:srgbClr val="93C47D"/>
                </a:solidFill>
                <a:latin typeface="Lato"/>
                <a:ea typeface="Lato"/>
                <a:cs typeface="Lato"/>
                <a:sym typeface="Lato"/>
              </a:rPr>
              <a:t>Strength: </a:t>
            </a:r>
            <a:r>
              <a:rPr lang="en-GB" sz="1300" dirty="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Allows you to plot the multiverse of effect sizes (i.e., visualise the flexibility)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>
          <a:extLst>
            <a:ext uri="{FF2B5EF4-FFF2-40B4-BE49-F238E27FC236}">
              <a16:creationId xmlns:a16="http://schemas.microsoft.com/office/drawing/2014/main" id="{3D38FBBC-C765-949E-96BA-62117A892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>
            <a:extLst>
              <a:ext uri="{FF2B5EF4-FFF2-40B4-BE49-F238E27FC236}">
                <a16:creationId xmlns:a16="http://schemas.microsoft.com/office/drawing/2014/main" id="{5A71EADF-8A06-7F67-7A17-226B7F93EF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I’ve Learned About Open Research (recently…)</a:t>
            </a:r>
            <a:endParaRPr dirty="0"/>
          </a:p>
        </p:txBody>
      </p:sp>
      <p:sp>
        <p:nvSpPr>
          <p:cNvPr id="170" name="Google Shape;170;p25">
            <a:extLst>
              <a:ext uri="{FF2B5EF4-FFF2-40B4-BE49-F238E27FC236}">
                <a16:creationId xmlns:a16="http://schemas.microsoft.com/office/drawing/2014/main" id="{7A49E2A9-5C66-D167-A6D6-27C773A2D3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9450" y="2216415"/>
            <a:ext cx="7688700" cy="246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➢"/>
            </a:pPr>
            <a:r>
              <a:rPr lang="en-GB" dirty="0"/>
              <a:t>Big Team Science projects are an exercise in conscientiousness, but they’re worth it!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➢"/>
            </a:pPr>
            <a:r>
              <a:rPr lang="en-GB" dirty="0"/>
              <a:t>The conversation is shifting from encouraging engagement to recognising non-engagement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1150" algn="l" rtl="0">
              <a:spcBef>
                <a:spcPts val="1200"/>
              </a:spcBef>
              <a:spcAft>
                <a:spcPts val="0"/>
              </a:spcAft>
              <a:buSzPts val="1300"/>
              <a:buChar char="➢"/>
            </a:pPr>
            <a:r>
              <a:rPr lang="en" dirty="0"/>
              <a:t>As of 2025, you will still get credit for things that you likely consider to be ‘the standard’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947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1312950" y="1518325"/>
            <a:ext cx="13392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333750" y="3866207"/>
            <a:ext cx="32976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Reach out to me: </a:t>
            </a:r>
            <a:r>
              <a:rPr lang="en" b="1"/>
              <a:t>harry.clelland@ppk.elte.hu</a:t>
            </a:r>
            <a:endParaRPr b="1"/>
          </a:p>
        </p:txBody>
      </p:sp>
      <p:sp>
        <p:nvSpPr>
          <p:cNvPr id="185" name="Google Shape;185;p27"/>
          <p:cNvSpPr/>
          <p:nvPr/>
        </p:nvSpPr>
        <p:spPr>
          <a:xfrm>
            <a:off x="771650" y="1133350"/>
            <a:ext cx="892200" cy="18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6" name="Google Shape;18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5668" y="2287406"/>
            <a:ext cx="1433764" cy="143099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/>
          <p:nvPr/>
        </p:nvSpPr>
        <p:spPr>
          <a:xfrm>
            <a:off x="3911800" y="1340900"/>
            <a:ext cx="79500" cy="33240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4794750" y="1500475"/>
            <a:ext cx="3452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Real Masterminds</a:t>
            </a:r>
            <a:br>
              <a:rPr lang="en" dirty="0"/>
            </a:br>
            <a:endParaRPr dirty="0"/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1550" y="2327950"/>
            <a:ext cx="1339103" cy="1349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0" name="Google Shape;19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3525" y="2327950"/>
            <a:ext cx="1349900" cy="1349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31500" y="2327950"/>
            <a:ext cx="1227174" cy="13499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2" name="Google Shape;192;p27"/>
          <p:cNvSpPr txBox="1">
            <a:spLocks noGrp="1"/>
          </p:cNvSpPr>
          <p:nvPr>
            <p:ph type="body" idx="1"/>
          </p:nvPr>
        </p:nvSpPr>
        <p:spPr>
          <a:xfrm>
            <a:off x="4531438" y="3857725"/>
            <a:ext cx="12273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Balazs Aczel</a:t>
            </a:r>
            <a:endParaRPr b="1"/>
          </a:p>
        </p:txBody>
      </p:sp>
      <p:sp>
        <p:nvSpPr>
          <p:cNvPr id="193" name="Google Shape;193;p27"/>
          <p:cNvSpPr txBox="1">
            <a:spLocks noGrp="1"/>
          </p:cNvSpPr>
          <p:nvPr>
            <p:ph type="body" idx="1"/>
          </p:nvPr>
        </p:nvSpPr>
        <p:spPr>
          <a:xfrm>
            <a:off x="5851450" y="3857725"/>
            <a:ext cx="13392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Barnabas Szaszi</a:t>
            </a:r>
            <a:endParaRPr b="1"/>
          </a:p>
        </p:txBody>
      </p:sp>
      <p:sp>
        <p:nvSpPr>
          <p:cNvPr id="194" name="Google Shape;194;p27"/>
          <p:cNvSpPr txBox="1">
            <a:spLocks noGrp="1"/>
          </p:cNvSpPr>
          <p:nvPr>
            <p:ph type="body" idx="1"/>
          </p:nvPr>
        </p:nvSpPr>
        <p:spPr>
          <a:xfrm>
            <a:off x="7283350" y="3857725"/>
            <a:ext cx="13392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Marton Kovacs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Analytical Variability: Defining the problem…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71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the last decade we (social scientists) have been trying to make our findings more robust and replicable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Recommended practices to achieve this include pre-registration, registered reports, reproducibility checks etc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One critical aspect of robustness is the extent to which results depend on the analytical choices of researchers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 a typical research pipeline, conclusions are drawn based on a single analytical path, often conducted by a single analyst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peer review process is designed to ensure that a given analysis meets the statistical (field-specific) standards, however…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peer review process does not look at alternative (equally justifiable) analytical pipelines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4075" y="697250"/>
            <a:ext cx="1280400" cy="128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727650" y="4148550"/>
            <a:ext cx="7688700" cy="7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There are many ‘researcher degrees of freedom’ due to the abundance of options a researcher has when deciding how to operationalise their variables, process their data, select the test(s), choose frequentist or bayesian inference etc. This is </a:t>
            </a:r>
            <a:r>
              <a:rPr lang="en" u="sng"/>
              <a:t>analytical variability</a:t>
            </a:r>
            <a:r>
              <a:rPr lang="en"/>
              <a:t> which  can lead to qualitatively differing conclusions…</a:t>
            </a:r>
            <a:endParaRPr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425" y="823325"/>
            <a:ext cx="6799925" cy="320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we know how robust published findings are in the social and behavioural sciences?</a:t>
            </a:r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577050" y="3107425"/>
            <a:ext cx="5717700" cy="1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These existing studies could be biased towards the ‘worst case scenario’ (i.e.,  areas with little consensus), which would be great news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However, if the issue persists across the disciplines, adjustments need to be made to how we do science to accommodate the additional uncertainty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Either way, we need to know the extent of the problem (if any)!</a:t>
            </a:r>
            <a:endParaRPr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4925" y="2900575"/>
            <a:ext cx="1753225" cy="175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/>
          <p:nvPr/>
        </p:nvSpPr>
        <p:spPr>
          <a:xfrm>
            <a:off x="774300" y="2169838"/>
            <a:ext cx="7599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Multi-analyst projects (where different researchers independently analyse the same dataset) have already pointed to a variability in effect sizes caused by analytical variability which is </a:t>
            </a:r>
            <a:r>
              <a:rPr lang="en" sz="1300" u="sng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greater than</a:t>
            </a:r>
            <a:r>
              <a:rPr lang="en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variability in effect sizes caused by sampling error…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l="612" t="718" r="50360" b="52911"/>
          <a:stretch/>
        </p:blipFill>
        <p:spPr>
          <a:xfrm>
            <a:off x="3496800" y="858575"/>
            <a:ext cx="5009523" cy="396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650" y="2038350"/>
            <a:ext cx="1936925" cy="19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 rotWithShape="1">
          <a:blip r:embed="rId3">
            <a:alphaModFix/>
          </a:blip>
          <a:srcRect l="51047" t="886" r="661" b="54320"/>
          <a:stretch/>
        </p:blipFill>
        <p:spPr>
          <a:xfrm>
            <a:off x="1995437" y="837025"/>
            <a:ext cx="5153125" cy="399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8"/>
          <p:cNvSpPr/>
          <p:nvPr/>
        </p:nvSpPr>
        <p:spPr>
          <a:xfrm>
            <a:off x="771650" y="1133350"/>
            <a:ext cx="892200" cy="18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771650" y="1133350"/>
            <a:ext cx="892200" cy="180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 rotWithShape="1">
          <a:blip r:embed="rId3">
            <a:alphaModFix/>
          </a:blip>
          <a:srcRect l="620" t="48679" r="925" b="713"/>
          <a:stretch/>
        </p:blipFill>
        <p:spPr>
          <a:xfrm>
            <a:off x="178451" y="836325"/>
            <a:ext cx="8787098" cy="377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questions we asked…</a:t>
            </a:r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Do different analysts…</a:t>
            </a:r>
            <a:endParaRPr sz="150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Arrive at the same </a:t>
            </a:r>
            <a:r>
              <a:rPr lang="en" sz="1500" u="sng"/>
              <a:t>result</a:t>
            </a:r>
            <a:r>
              <a:rPr lang="en" sz="1500"/>
              <a:t> (effect size) as the original study?</a:t>
            </a:r>
            <a:endParaRPr sz="150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Arrive at the same </a:t>
            </a:r>
            <a:r>
              <a:rPr lang="en" sz="1500" u="sng"/>
              <a:t>conclusion</a:t>
            </a:r>
            <a:r>
              <a:rPr lang="en" sz="1500"/>
              <a:t> as the original study?</a:t>
            </a: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 b="1"/>
              <a:t>Primary Aim:</a:t>
            </a:r>
            <a:r>
              <a:rPr lang="en" sz="1500"/>
              <a:t> Estimate the analytical robustness of the social and behavioural sciences</a:t>
            </a:r>
            <a:endParaRPr sz="1500"/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Robust research should be minimally sensitive to analytical decisions of researchers</a:t>
            </a:r>
            <a:endParaRPr sz="1500"/>
          </a:p>
        </p:txBody>
      </p:sp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6375" y="1110225"/>
            <a:ext cx="1881775" cy="18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5770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lvl="0" indent="-377190" algn="l" rtl="0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dirty="0"/>
              <a:t>Result/Effect Size</a:t>
            </a:r>
            <a:endParaRPr dirty="0"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577050" y="2078875"/>
            <a:ext cx="3045600" cy="26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Out of the 93 studies that we could calculate an effect size for…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All re-analyses had the same effect size (+/- 0.05) in only 4 cases (4.3%)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dirty="0"/>
              <a:t>Out of 417 re-analyses, 31.4% found the same effect size as the original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/>
              <a:t>With a 4x wider tolerance region (+/- 0.20), the number increases only to 55.6% (232 out of 417)</a:t>
            </a:r>
            <a:endParaRPr dirty="0"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1300" y="596525"/>
            <a:ext cx="5097352" cy="4429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4AB21FCF568B48A74C84907327B67F" ma:contentTypeVersion="8" ma:contentTypeDescription="Create a new document." ma:contentTypeScope="" ma:versionID="765cce4b802d4bb8cd1d90e1a78bca79">
  <xsd:schema xmlns:xsd="http://www.w3.org/2001/XMLSchema" xmlns:xs="http://www.w3.org/2001/XMLSchema" xmlns:p="http://schemas.microsoft.com/office/2006/metadata/properties" xmlns:ns2="897b745d-9c22-434d-a1df-ca4fef096e74" targetNamespace="http://schemas.microsoft.com/office/2006/metadata/properties" ma:root="true" ma:fieldsID="3bc77f096072e23d2a88080fb3b482a5" ns2:_="">
    <xsd:import namespace="897b745d-9c22-434d-a1df-ca4fef096e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7b745d-9c22-434d-a1df-ca4fef096e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8a7a97d3-a1e8-4e72-aadf-490c0711cb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97b745d-9c22-434d-a1df-ca4fef096e7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A39E22-0961-4506-89DB-9BAA98013214}"/>
</file>

<file path=customXml/itemProps2.xml><?xml version="1.0" encoding="utf-8"?>
<ds:datastoreItem xmlns:ds="http://schemas.openxmlformats.org/officeDocument/2006/customXml" ds:itemID="{D3A04412-08F1-4E78-8499-AD2203B83705}"/>
</file>

<file path=customXml/itemProps3.xml><?xml version="1.0" encoding="utf-8"?>
<ds:datastoreItem xmlns:ds="http://schemas.openxmlformats.org/officeDocument/2006/customXml" ds:itemID="{3EBC0C07-4930-48F3-A1AC-ACBCC77EE51E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883</Words>
  <Application>Microsoft Macintosh PowerPoint</Application>
  <PresentationFormat>On-screen Show (16:9)</PresentationFormat>
  <Paragraphs>72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Lato</vt:lpstr>
      <vt:lpstr>Raleway</vt:lpstr>
      <vt:lpstr>Arial</vt:lpstr>
      <vt:lpstr>Streamline</vt:lpstr>
      <vt:lpstr>Multi100: Estimating the Analytical Robustness of the Social and Behavioural Sciences</vt:lpstr>
      <vt:lpstr>Analytical Variability: Defining the problem…</vt:lpstr>
      <vt:lpstr>PowerPoint Presentation</vt:lpstr>
      <vt:lpstr>Do we know how robust published findings are in the social and behavioural sciences?</vt:lpstr>
      <vt:lpstr>PowerPoint Presentation</vt:lpstr>
      <vt:lpstr>PowerPoint Presentation</vt:lpstr>
      <vt:lpstr>PowerPoint Presentation</vt:lpstr>
      <vt:lpstr>Two questions we asked…</vt:lpstr>
      <vt:lpstr>Result/Effect Size</vt:lpstr>
      <vt:lpstr>2. Conclusions</vt:lpstr>
      <vt:lpstr>Can it be explained by expertise?</vt:lpstr>
      <vt:lpstr>Limitations to Consider</vt:lpstr>
      <vt:lpstr>Lessons About Analytical Variability</vt:lpstr>
      <vt:lpstr>How do we address the uncertainty created by analytical variability?</vt:lpstr>
      <vt:lpstr>What I’ve Learned About Open Research (recently…)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Clelland Harry</cp:lastModifiedBy>
  <cp:revision>15</cp:revision>
  <dcterms:modified xsi:type="dcterms:W3CDTF">2025-06-12T12:58:16Z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0x010100C74AB21FCF568B48A74C84907327B67F</vt:lpwstr>
  </property>
</Properties>
</file>