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60" r:id="rId4"/>
    <p:sldId id="257" r:id="rId5"/>
    <p:sldId id="267" r:id="rId6"/>
    <p:sldId id="268" r:id="rId7"/>
    <p:sldId id="269" r:id="rId8"/>
    <p:sldId id="270" r:id="rId9"/>
    <p:sldId id="271" r:id="rId10"/>
    <p:sldId id="272" r:id="rId11"/>
    <p:sldId id="274" r:id="rId12"/>
    <p:sldId id="275" r:id="rId13"/>
    <p:sldId id="276" r:id="rId14"/>
    <p:sldId id="277" r:id="rId15"/>
    <p:sldId id="278" r:id="rId16"/>
    <p:sldId id="281" r:id="rId17"/>
    <p:sldId id="279" r:id="rId18"/>
    <p:sldId id="280" r:id="rId19"/>
    <p:sldId id="261" r:id="rId20"/>
    <p:sldId id="282"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AED"/>
    <a:srgbClr val="E8AD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65406" autoAdjust="0"/>
  </p:normalViewPr>
  <p:slideViewPr>
    <p:cSldViewPr snapToGrid="0">
      <p:cViewPr varScale="1">
        <p:scale>
          <a:sx n="42" d="100"/>
          <a:sy n="42" d="100"/>
        </p:scale>
        <p:origin x="156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2E646B-FF67-4DC1-9EA1-FC5D456BCBEC}" type="datetimeFigureOut">
              <a:rPr lang="en-GB" smtClean="0"/>
              <a:t>11/06/2025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9930E-9336-448F-848E-3DF011A31279}" type="slidenum">
              <a:rPr lang="en-GB" smtClean="0"/>
              <a:t>‹#›</a:t>
            </a:fld>
            <a:endParaRPr lang="en-GB"/>
          </a:p>
        </p:txBody>
      </p:sp>
    </p:spTree>
    <p:extLst>
      <p:ext uri="{BB962C8B-B14F-4D97-AF65-F5344CB8AC3E}">
        <p14:creationId xmlns:p14="http://schemas.microsoft.com/office/powerpoint/2010/main" val="149024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I’m James Grimshaw, I work in the </a:t>
            </a:r>
            <a:r>
              <a:rPr lang="en-GB" dirty="0" err="1"/>
              <a:t>BioImaging</a:t>
            </a:r>
            <a:r>
              <a:rPr lang="en-GB" dirty="0"/>
              <a:t> unit working primarily with Image analysis but this role also involves maintenance of microscopes. </a:t>
            </a:r>
          </a:p>
          <a:p>
            <a:pPr marL="171450" indent="-171450">
              <a:buFont typeface="Arial" panose="020B0604020202020204" pitchFamily="34" charset="0"/>
              <a:buChar char="•"/>
            </a:pPr>
            <a:r>
              <a:rPr lang="en-GB" dirty="0"/>
              <a:t>Working in academic setting you learn pretty quickly to bodge things together, particularly when many spares and repairs for scientific instruments can cost far more than they are worth. </a:t>
            </a:r>
          </a:p>
          <a:p>
            <a:pPr marL="171450" indent="-171450">
              <a:buFont typeface="Arial" panose="020B0604020202020204" pitchFamily="34" charset="0"/>
              <a:buChar char="•"/>
            </a:pPr>
            <a:r>
              <a:rPr lang="en-GB" dirty="0"/>
              <a:t>This got me interested in 3D printing replacement and spare parts to keep my microscopes running, along with figuring out how to share them so other people can use them as well. </a:t>
            </a:r>
          </a:p>
          <a:p>
            <a:pPr marL="171450" indent="-171450">
              <a:buFont typeface="Arial" panose="020B0604020202020204" pitchFamily="34" charset="0"/>
              <a:buChar char="•"/>
            </a:pPr>
            <a:r>
              <a:rPr lang="en-GB" dirty="0"/>
              <a:t>I was then given the opportunity to do the Open Hardware Makers course funded by the UKRN train the trainers scheme, and I will be passing on the information that I learned from that course</a:t>
            </a:r>
          </a:p>
        </p:txBody>
      </p:sp>
      <p:sp>
        <p:nvSpPr>
          <p:cNvPr id="4" name="Slide Number Placeholder 3"/>
          <p:cNvSpPr>
            <a:spLocks noGrp="1"/>
          </p:cNvSpPr>
          <p:nvPr>
            <p:ph type="sldNum" sz="quarter" idx="5"/>
          </p:nvPr>
        </p:nvSpPr>
        <p:spPr/>
        <p:txBody>
          <a:bodyPr/>
          <a:lstStyle/>
          <a:p>
            <a:fld id="{6B29930E-9336-448F-848E-3DF011A31279}" type="slidenum">
              <a:rPr lang="en-GB" smtClean="0"/>
              <a:t>2</a:t>
            </a:fld>
            <a:endParaRPr lang="en-GB"/>
          </a:p>
        </p:txBody>
      </p:sp>
    </p:spTree>
    <p:extLst>
      <p:ext uri="{BB962C8B-B14F-4D97-AF65-F5344CB8AC3E}">
        <p14:creationId xmlns:p14="http://schemas.microsoft.com/office/powerpoint/2010/main" val="979174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6B29930E-9336-448F-848E-3DF011A31279}" type="slidenum">
              <a:rPr lang="en-GB" smtClean="0"/>
              <a:t>11</a:t>
            </a:fld>
            <a:endParaRPr lang="en-GB"/>
          </a:p>
        </p:txBody>
      </p:sp>
    </p:spTree>
    <p:extLst>
      <p:ext uri="{BB962C8B-B14F-4D97-AF65-F5344CB8AC3E}">
        <p14:creationId xmlns:p14="http://schemas.microsoft.com/office/powerpoint/2010/main" val="2984326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6B29930E-9336-448F-848E-3DF011A31279}" type="slidenum">
              <a:rPr lang="en-GB" smtClean="0"/>
              <a:t>12</a:t>
            </a:fld>
            <a:endParaRPr lang="en-GB"/>
          </a:p>
        </p:txBody>
      </p:sp>
    </p:spTree>
    <p:extLst>
      <p:ext uri="{BB962C8B-B14F-4D97-AF65-F5344CB8AC3E}">
        <p14:creationId xmlns:p14="http://schemas.microsoft.com/office/powerpoint/2010/main" val="2143343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6B29930E-9336-448F-848E-3DF011A31279}" type="slidenum">
              <a:rPr lang="en-GB" smtClean="0"/>
              <a:t>13</a:t>
            </a:fld>
            <a:endParaRPr lang="en-GB"/>
          </a:p>
        </p:txBody>
      </p:sp>
    </p:spTree>
    <p:extLst>
      <p:ext uri="{BB962C8B-B14F-4D97-AF65-F5344CB8AC3E}">
        <p14:creationId xmlns:p14="http://schemas.microsoft.com/office/powerpoint/2010/main" val="1270696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6B29930E-9336-448F-848E-3DF011A31279}" type="slidenum">
              <a:rPr lang="en-GB" smtClean="0"/>
              <a:t>14</a:t>
            </a:fld>
            <a:endParaRPr lang="en-GB"/>
          </a:p>
        </p:txBody>
      </p:sp>
    </p:spTree>
    <p:extLst>
      <p:ext uri="{BB962C8B-B14F-4D97-AF65-F5344CB8AC3E}">
        <p14:creationId xmlns:p14="http://schemas.microsoft.com/office/powerpoint/2010/main" val="2414385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6B29930E-9336-448F-848E-3DF011A31279}" type="slidenum">
              <a:rPr lang="en-GB" smtClean="0"/>
              <a:t>15</a:t>
            </a:fld>
            <a:endParaRPr lang="en-GB"/>
          </a:p>
        </p:txBody>
      </p:sp>
    </p:spTree>
    <p:extLst>
      <p:ext uri="{BB962C8B-B14F-4D97-AF65-F5344CB8AC3E}">
        <p14:creationId xmlns:p14="http://schemas.microsoft.com/office/powerpoint/2010/main" val="2794039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6B29930E-9336-448F-848E-3DF011A31279}" type="slidenum">
              <a:rPr lang="en-GB" smtClean="0"/>
              <a:t>16</a:t>
            </a:fld>
            <a:endParaRPr lang="en-GB"/>
          </a:p>
        </p:txBody>
      </p:sp>
    </p:spTree>
    <p:extLst>
      <p:ext uri="{BB962C8B-B14F-4D97-AF65-F5344CB8AC3E}">
        <p14:creationId xmlns:p14="http://schemas.microsoft.com/office/powerpoint/2010/main" val="4066408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6B29930E-9336-448F-848E-3DF011A31279}" type="slidenum">
              <a:rPr lang="en-GB" smtClean="0"/>
              <a:t>17</a:t>
            </a:fld>
            <a:endParaRPr lang="en-GB"/>
          </a:p>
        </p:txBody>
      </p:sp>
    </p:spTree>
    <p:extLst>
      <p:ext uri="{BB962C8B-B14F-4D97-AF65-F5344CB8AC3E}">
        <p14:creationId xmlns:p14="http://schemas.microsoft.com/office/powerpoint/2010/main" val="2980642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Often don’t need a governance model right away but can be important as the project begins to grow</a:t>
            </a:r>
          </a:p>
        </p:txBody>
      </p:sp>
      <p:sp>
        <p:nvSpPr>
          <p:cNvPr id="4" name="Slide Number Placeholder 3"/>
          <p:cNvSpPr>
            <a:spLocks noGrp="1"/>
          </p:cNvSpPr>
          <p:nvPr>
            <p:ph type="sldNum" sz="quarter" idx="5"/>
          </p:nvPr>
        </p:nvSpPr>
        <p:spPr/>
        <p:txBody>
          <a:bodyPr/>
          <a:lstStyle/>
          <a:p>
            <a:fld id="{6B29930E-9336-448F-848E-3DF011A31279}" type="slidenum">
              <a:rPr lang="en-GB" smtClean="0"/>
              <a:t>18</a:t>
            </a:fld>
            <a:endParaRPr lang="en-GB"/>
          </a:p>
        </p:txBody>
      </p:sp>
    </p:spTree>
    <p:extLst>
      <p:ext uri="{BB962C8B-B14F-4D97-AF65-F5344CB8AC3E}">
        <p14:creationId xmlns:p14="http://schemas.microsoft.com/office/powerpoint/2010/main" val="4149201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 an example, I’m going to be talking about a project I have been working on. This is a photogrammetry rig that we have been designing in collaboration with the Hancock museum. </a:t>
            </a:r>
          </a:p>
          <a:p>
            <a:pPr marL="171450" indent="-171450">
              <a:buFont typeface="Arial" panose="020B0604020202020204" pitchFamily="34" charset="0"/>
              <a:buChar char="•"/>
            </a:pPr>
            <a:r>
              <a:rPr lang="en-GB" dirty="0"/>
              <a:t>It is used to take a number of pictures of an object placed upon the spinning table from a number of different angles. </a:t>
            </a:r>
          </a:p>
          <a:p>
            <a:pPr marL="171450" indent="-171450">
              <a:buFont typeface="Arial" panose="020B0604020202020204" pitchFamily="34" charset="0"/>
              <a:buChar char="•"/>
            </a:pPr>
            <a:r>
              <a:rPr lang="en-GB" dirty="0"/>
              <a:t>These images are then used to reconstruct a 3D model of the object</a:t>
            </a:r>
          </a:p>
          <a:p>
            <a:pPr marL="171450" indent="-171450">
              <a:buFont typeface="Arial" panose="020B0604020202020204" pitchFamily="34" charset="0"/>
              <a:buChar char="•"/>
            </a:pPr>
            <a:r>
              <a:rPr lang="en-GB" dirty="0"/>
              <a:t>The camera will go on the end of the arm to allow imaging of the top and sides of the object, and then the turntable can rotate to get all the different angles.</a:t>
            </a:r>
          </a:p>
          <a:p>
            <a:pPr marL="171450" indent="-171450">
              <a:buFont typeface="Arial" panose="020B0604020202020204" pitchFamily="34" charset="0"/>
              <a:buChar char="•"/>
            </a:pPr>
            <a:r>
              <a:rPr lang="en-GB" dirty="0"/>
              <a:t>We have designed it so that it can be printed on a relatively small 3D printer, with the long arm being able to be printed as smaller pieces that are slotted together.</a:t>
            </a:r>
          </a:p>
          <a:p>
            <a:pPr marL="171450" indent="-171450">
              <a:buFont typeface="Arial" panose="020B0604020202020204" pitchFamily="34" charset="0"/>
              <a:buChar char="•"/>
            </a:pPr>
            <a:r>
              <a:rPr lang="en-GB" dirty="0"/>
              <a:t>This can be used by the Hancock and hopefully other museums and researchers, in order to make 3D models of artefacts in their collection for both display virtually, and allowing them to be 3D printed to allow for the public to have a more interactive understanding of the objects in question.</a:t>
            </a:r>
          </a:p>
        </p:txBody>
      </p:sp>
      <p:sp>
        <p:nvSpPr>
          <p:cNvPr id="4" name="Slide Number Placeholder 3"/>
          <p:cNvSpPr>
            <a:spLocks noGrp="1"/>
          </p:cNvSpPr>
          <p:nvPr>
            <p:ph type="sldNum" sz="quarter" idx="5"/>
          </p:nvPr>
        </p:nvSpPr>
        <p:spPr/>
        <p:txBody>
          <a:bodyPr/>
          <a:lstStyle/>
          <a:p>
            <a:fld id="{6B29930E-9336-448F-848E-3DF011A31279}" type="slidenum">
              <a:rPr lang="en-GB" smtClean="0"/>
              <a:t>19</a:t>
            </a:fld>
            <a:endParaRPr lang="en-GB"/>
          </a:p>
        </p:txBody>
      </p:sp>
    </p:spTree>
    <p:extLst>
      <p:ext uri="{BB962C8B-B14F-4D97-AF65-F5344CB8AC3E}">
        <p14:creationId xmlns:p14="http://schemas.microsoft.com/office/powerpoint/2010/main" val="1009163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6B29930E-9336-448F-848E-3DF011A31279}" type="slidenum">
              <a:rPr lang="en-GB" smtClean="0"/>
              <a:t>21</a:t>
            </a:fld>
            <a:endParaRPr lang="en-GB"/>
          </a:p>
        </p:txBody>
      </p:sp>
    </p:spTree>
    <p:extLst>
      <p:ext uri="{BB962C8B-B14F-4D97-AF65-F5344CB8AC3E}">
        <p14:creationId xmlns:p14="http://schemas.microsoft.com/office/powerpoint/2010/main" val="217160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open source hardware association came up with this definition based upon open source software principles, however there are additional components to consider with open hardware. </a:t>
            </a:r>
          </a:p>
        </p:txBody>
      </p:sp>
      <p:sp>
        <p:nvSpPr>
          <p:cNvPr id="4" name="Slide Number Placeholder 3"/>
          <p:cNvSpPr>
            <a:spLocks noGrp="1"/>
          </p:cNvSpPr>
          <p:nvPr>
            <p:ph type="sldNum" sz="quarter" idx="5"/>
          </p:nvPr>
        </p:nvSpPr>
        <p:spPr/>
        <p:txBody>
          <a:bodyPr/>
          <a:lstStyle/>
          <a:p>
            <a:fld id="{6B29930E-9336-448F-848E-3DF011A31279}" type="slidenum">
              <a:rPr lang="en-GB" smtClean="0"/>
              <a:t>3</a:t>
            </a:fld>
            <a:endParaRPr lang="en-GB"/>
          </a:p>
        </p:txBody>
      </p:sp>
    </p:spTree>
    <p:extLst>
      <p:ext uri="{BB962C8B-B14F-4D97-AF65-F5344CB8AC3E}">
        <p14:creationId xmlns:p14="http://schemas.microsoft.com/office/powerpoint/2010/main" val="71949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More minds on a single task: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benefit from different approaches and ways of thinking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Diverse perspectives produce a better, richer product.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Contributors may also catch errors that you’ve missed.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Gets you closer to your users and their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Integrate your target audience into the development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Future users can be involved in decision-making about project design, direction, and features, as well as contributing project work.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Give your project maximum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your final product will launch to a built-in audience which are often passionate about the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others can build on your work, adapt your process or a part of your project for a novel 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6B29930E-9336-448F-848E-3DF011A31279}" type="slidenum">
              <a:rPr lang="en-GB" smtClean="0"/>
              <a:t>4</a:t>
            </a:fld>
            <a:endParaRPr lang="en-GB"/>
          </a:p>
        </p:txBody>
      </p:sp>
    </p:spTree>
    <p:extLst>
      <p:ext uri="{BB962C8B-B14F-4D97-AF65-F5344CB8AC3E}">
        <p14:creationId xmlns:p14="http://schemas.microsoft.com/office/powerpoint/2010/main" val="3213284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However, if you are forking a project it is important to understand what licences it is covered under, what use cases you creating derivative works based off it are allowed and what proper attribution is required</a:t>
            </a:r>
          </a:p>
        </p:txBody>
      </p:sp>
      <p:sp>
        <p:nvSpPr>
          <p:cNvPr id="4" name="Slide Number Placeholder 3"/>
          <p:cNvSpPr>
            <a:spLocks noGrp="1"/>
          </p:cNvSpPr>
          <p:nvPr>
            <p:ph type="sldNum" sz="quarter" idx="5"/>
          </p:nvPr>
        </p:nvSpPr>
        <p:spPr/>
        <p:txBody>
          <a:bodyPr/>
          <a:lstStyle/>
          <a:p>
            <a:fld id="{6B29930E-9336-448F-848E-3DF011A31279}" type="slidenum">
              <a:rPr lang="en-GB" smtClean="0"/>
              <a:t>5</a:t>
            </a:fld>
            <a:endParaRPr lang="en-GB"/>
          </a:p>
        </p:txBody>
      </p:sp>
    </p:spTree>
    <p:extLst>
      <p:ext uri="{BB962C8B-B14F-4D97-AF65-F5344CB8AC3E}">
        <p14:creationId xmlns:p14="http://schemas.microsoft.com/office/powerpoint/2010/main" val="229967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6B29930E-9336-448F-848E-3DF011A31279}" type="slidenum">
              <a:rPr lang="en-GB" smtClean="0"/>
              <a:t>6</a:t>
            </a:fld>
            <a:endParaRPr lang="en-GB"/>
          </a:p>
        </p:txBody>
      </p:sp>
    </p:spTree>
    <p:extLst>
      <p:ext uri="{BB962C8B-B14F-4D97-AF65-F5344CB8AC3E}">
        <p14:creationId xmlns:p14="http://schemas.microsoft.com/office/powerpoint/2010/main" val="4039518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6B29930E-9336-448F-848E-3DF011A31279}" type="slidenum">
              <a:rPr lang="en-GB" smtClean="0"/>
              <a:t>7</a:t>
            </a:fld>
            <a:endParaRPr lang="en-GB"/>
          </a:p>
        </p:txBody>
      </p:sp>
    </p:spTree>
    <p:extLst>
      <p:ext uri="{BB962C8B-B14F-4D97-AF65-F5344CB8AC3E}">
        <p14:creationId xmlns:p14="http://schemas.microsoft.com/office/powerpoint/2010/main" val="2924189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More examples can be found on choosealicense.com and creativecommons.org</a:t>
            </a:r>
          </a:p>
        </p:txBody>
      </p:sp>
      <p:sp>
        <p:nvSpPr>
          <p:cNvPr id="4" name="Slide Number Placeholder 3"/>
          <p:cNvSpPr>
            <a:spLocks noGrp="1"/>
          </p:cNvSpPr>
          <p:nvPr>
            <p:ph type="sldNum" sz="quarter" idx="5"/>
          </p:nvPr>
        </p:nvSpPr>
        <p:spPr/>
        <p:txBody>
          <a:bodyPr/>
          <a:lstStyle/>
          <a:p>
            <a:fld id="{6B29930E-9336-448F-848E-3DF011A31279}" type="slidenum">
              <a:rPr lang="en-GB" smtClean="0"/>
              <a:t>8</a:t>
            </a:fld>
            <a:endParaRPr lang="en-GB"/>
          </a:p>
        </p:txBody>
      </p:sp>
    </p:spTree>
    <p:extLst>
      <p:ext uri="{BB962C8B-B14F-4D97-AF65-F5344CB8AC3E}">
        <p14:creationId xmlns:p14="http://schemas.microsoft.com/office/powerpoint/2010/main" val="255695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To work on a project with many contributor’s, version control systems are a necessity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 am sure many of you attended the workshop for git earlier so I will be brief 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Very important if you want to manage a community of contributors</a:t>
            </a:r>
          </a:p>
          <a:p>
            <a:endParaRPr lang="en-GB" b="1" dirty="0"/>
          </a:p>
        </p:txBody>
      </p:sp>
      <p:sp>
        <p:nvSpPr>
          <p:cNvPr id="4" name="Slide Number Placeholder 3"/>
          <p:cNvSpPr>
            <a:spLocks noGrp="1"/>
          </p:cNvSpPr>
          <p:nvPr>
            <p:ph type="sldNum" sz="quarter" idx="5"/>
          </p:nvPr>
        </p:nvSpPr>
        <p:spPr/>
        <p:txBody>
          <a:bodyPr/>
          <a:lstStyle/>
          <a:p>
            <a:fld id="{6B29930E-9336-448F-848E-3DF011A31279}" type="slidenum">
              <a:rPr lang="en-GB" smtClean="0"/>
              <a:t>9</a:t>
            </a:fld>
            <a:endParaRPr lang="en-GB"/>
          </a:p>
        </p:txBody>
      </p:sp>
    </p:spTree>
    <p:extLst>
      <p:ext uri="{BB962C8B-B14F-4D97-AF65-F5344CB8AC3E}">
        <p14:creationId xmlns:p14="http://schemas.microsoft.com/office/powerpoint/2010/main" val="3409930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Git is just the software you have locally, </a:t>
            </a:r>
            <a:r>
              <a:rPr lang="en-GB" dirty="0" err="1"/>
              <a:t>github</a:t>
            </a:r>
            <a:r>
              <a:rPr lang="en-GB" dirty="0"/>
              <a:t> and other platforms are where you host them remotely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They have different benefits and features, although </a:t>
            </a:r>
            <a:r>
              <a:rPr lang="en-GB" dirty="0" err="1"/>
              <a:t>github</a:t>
            </a:r>
            <a:r>
              <a:rPr lang="en-GB" dirty="0"/>
              <a:t> is the most commonly used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It is also possible to host your own repositories remotely. This gives more control over your data but the responsibility is fully on you to maintain it</a:t>
            </a:r>
          </a:p>
          <a:p>
            <a:endParaRPr lang="en-GB" b="1" dirty="0"/>
          </a:p>
        </p:txBody>
      </p:sp>
      <p:sp>
        <p:nvSpPr>
          <p:cNvPr id="4" name="Slide Number Placeholder 3"/>
          <p:cNvSpPr>
            <a:spLocks noGrp="1"/>
          </p:cNvSpPr>
          <p:nvPr>
            <p:ph type="sldNum" sz="quarter" idx="5"/>
          </p:nvPr>
        </p:nvSpPr>
        <p:spPr/>
        <p:txBody>
          <a:bodyPr/>
          <a:lstStyle/>
          <a:p>
            <a:fld id="{6B29930E-9336-448F-848E-3DF011A31279}" type="slidenum">
              <a:rPr lang="en-GB" smtClean="0"/>
              <a:t>10</a:t>
            </a:fld>
            <a:endParaRPr lang="en-GB"/>
          </a:p>
        </p:txBody>
      </p:sp>
    </p:spTree>
    <p:extLst>
      <p:ext uri="{BB962C8B-B14F-4D97-AF65-F5344CB8AC3E}">
        <p14:creationId xmlns:p14="http://schemas.microsoft.com/office/powerpoint/2010/main" val="3394037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B7DCFD-789F-09A2-AA87-CC82725E9C9B}"/>
              </a:ext>
            </a:extLst>
          </p:cNvPr>
          <p:cNvSpPr/>
          <p:nvPr userDrawn="1"/>
        </p:nvSpPr>
        <p:spPr>
          <a:xfrm>
            <a:off x="0" y="0"/>
            <a:ext cx="12192000" cy="3641727"/>
          </a:xfrm>
          <a:prstGeom prst="rect">
            <a:avLst/>
          </a:prstGeom>
          <a:solidFill>
            <a:srgbClr val="E8AD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C71B645-956B-A60E-7C1F-F7AF72BAD9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A144C29-DA55-A3B2-AEB4-C3076DCF34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8CE1D8-228C-B4F9-1947-DAD7E6CDDF5E}"/>
              </a:ext>
            </a:extLst>
          </p:cNvPr>
          <p:cNvSpPr>
            <a:spLocks noGrp="1"/>
          </p:cNvSpPr>
          <p:nvPr>
            <p:ph type="dt" sz="half" idx="10"/>
          </p:nvPr>
        </p:nvSpPr>
        <p:spPr/>
        <p:txBody>
          <a:bodyPr/>
          <a:lstStyle/>
          <a:p>
            <a:fld id="{C127D486-EF8A-4A75-A984-DACB2CB99F64}" type="datetimeFigureOut">
              <a:rPr lang="en-GB" smtClean="0"/>
              <a:t>11/06/2025</a:t>
            </a:fld>
            <a:endParaRPr lang="en-GB"/>
          </a:p>
        </p:txBody>
      </p:sp>
      <p:sp>
        <p:nvSpPr>
          <p:cNvPr id="5" name="Footer Placeholder 4">
            <a:extLst>
              <a:ext uri="{FF2B5EF4-FFF2-40B4-BE49-F238E27FC236}">
                <a16:creationId xmlns:a16="http://schemas.microsoft.com/office/drawing/2014/main" id="{9C40429D-95E2-A358-5586-2704F75D2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2902FC-178A-9B00-4FE0-E68FBC8359BE}"/>
              </a:ext>
            </a:extLst>
          </p:cNvPr>
          <p:cNvSpPr>
            <a:spLocks noGrp="1"/>
          </p:cNvSpPr>
          <p:nvPr>
            <p:ph type="sldNum" sz="quarter" idx="12"/>
          </p:nvPr>
        </p:nvSpPr>
        <p:spPr/>
        <p:txBody>
          <a:bodyPr/>
          <a:lstStyle/>
          <a:p>
            <a:fld id="{CB2CD116-5214-4F07-B614-69F43B6DD76C}" type="slidenum">
              <a:rPr lang="en-GB" smtClean="0"/>
              <a:t>‹#›</a:t>
            </a:fld>
            <a:endParaRPr lang="en-GB"/>
          </a:p>
        </p:txBody>
      </p:sp>
    </p:spTree>
    <p:extLst>
      <p:ext uri="{BB962C8B-B14F-4D97-AF65-F5344CB8AC3E}">
        <p14:creationId xmlns:p14="http://schemas.microsoft.com/office/powerpoint/2010/main" val="307725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2D108-2F1F-5F3D-791D-964521751E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B9C351-4785-6530-7BF8-C20C63D852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BAC405-E338-EF45-8020-5383300A4502}"/>
              </a:ext>
            </a:extLst>
          </p:cNvPr>
          <p:cNvSpPr>
            <a:spLocks noGrp="1"/>
          </p:cNvSpPr>
          <p:nvPr>
            <p:ph type="dt" sz="half" idx="10"/>
          </p:nvPr>
        </p:nvSpPr>
        <p:spPr/>
        <p:txBody>
          <a:bodyPr/>
          <a:lstStyle/>
          <a:p>
            <a:fld id="{C127D486-EF8A-4A75-A984-DACB2CB99F64}" type="datetimeFigureOut">
              <a:rPr lang="en-GB" smtClean="0"/>
              <a:t>11/06/2025</a:t>
            </a:fld>
            <a:endParaRPr lang="en-GB"/>
          </a:p>
        </p:txBody>
      </p:sp>
      <p:sp>
        <p:nvSpPr>
          <p:cNvPr id="5" name="Footer Placeholder 4">
            <a:extLst>
              <a:ext uri="{FF2B5EF4-FFF2-40B4-BE49-F238E27FC236}">
                <a16:creationId xmlns:a16="http://schemas.microsoft.com/office/drawing/2014/main" id="{F876F51A-C63A-7227-0F4D-053F67361D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3639E7-7A37-C653-E17A-C16FD17AFDE9}"/>
              </a:ext>
            </a:extLst>
          </p:cNvPr>
          <p:cNvSpPr>
            <a:spLocks noGrp="1"/>
          </p:cNvSpPr>
          <p:nvPr>
            <p:ph type="sldNum" sz="quarter" idx="12"/>
          </p:nvPr>
        </p:nvSpPr>
        <p:spPr/>
        <p:txBody>
          <a:bodyPr/>
          <a:lstStyle/>
          <a:p>
            <a:fld id="{CB2CD116-5214-4F07-B614-69F43B6DD76C}" type="slidenum">
              <a:rPr lang="en-GB" smtClean="0"/>
              <a:t>‹#›</a:t>
            </a:fld>
            <a:endParaRPr lang="en-GB"/>
          </a:p>
        </p:txBody>
      </p:sp>
    </p:spTree>
    <p:extLst>
      <p:ext uri="{BB962C8B-B14F-4D97-AF65-F5344CB8AC3E}">
        <p14:creationId xmlns:p14="http://schemas.microsoft.com/office/powerpoint/2010/main" val="390593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0D045B-0AFE-1A0C-6586-A32ADC43769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168397-5CC3-F631-C1C0-299D1383DE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56078D-062B-4DF2-1907-78984C09E0F5}"/>
              </a:ext>
            </a:extLst>
          </p:cNvPr>
          <p:cNvSpPr>
            <a:spLocks noGrp="1"/>
          </p:cNvSpPr>
          <p:nvPr>
            <p:ph type="dt" sz="half" idx="10"/>
          </p:nvPr>
        </p:nvSpPr>
        <p:spPr/>
        <p:txBody>
          <a:bodyPr/>
          <a:lstStyle/>
          <a:p>
            <a:fld id="{C127D486-EF8A-4A75-A984-DACB2CB99F64}" type="datetimeFigureOut">
              <a:rPr lang="en-GB" smtClean="0"/>
              <a:t>11/06/2025</a:t>
            </a:fld>
            <a:endParaRPr lang="en-GB"/>
          </a:p>
        </p:txBody>
      </p:sp>
      <p:sp>
        <p:nvSpPr>
          <p:cNvPr id="5" name="Footer Placeholder 4">
            <a:extLst>
              <a:ext uri="{FF2B5EF4-FFF2-40B4-BE49-F238E27FC236}">
                <a16:creationId xmlns:a16="http://schemas.microsoft.com/office/drawing/2014/main" id="{86CA59B9-AD08-0BE1-39B8-63ADEF9631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60FBE-F2A0-2BAA-0B0D-E73422062EA4}"/>
              </a:ext>
            </a:extLst>
          </p:cNvPr>
          <p:cNvSpPr>
            <a:spLocks noGrp="1"/>
          </p:cNvSpPr>
          <p:nvPr>
            <p:ph type="sldNum" sz="quarter" idx="12"/>
          </p:nvPr>
        </p:nvSpPr>
        <p:spPr/>
        <p:txBody>
          <a:bodyPr/>
          <a:lstStyle/>
          <a:p>
            <a:fld id="{CB2CD116-5214-4F07-B614-69F43B6DD76C}" type="slidenum">
              <a:rPr lang="en-GB" smtClean="0"/>
              <a:t>‹#›</a:t>
            </a:fld>
            <a:endParaRPr lang="en-GB"/>
          </a:p>
        </p:txBody>
      </p:sp>
    </p:spTree>
    <p:extLst>
      <p:ext uri="{BB962C8B-B14F-4D97-AF65-F5344CB8AC3E}">
        <p14:creationId xmlns:p14="http://schemas.microsoft.com/office/powerpoint/2010/main" val="109290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05E568-D56F-171C-803A-E038EDCED019}"/>
              </a:ext>
            </a:extLst>
          </p:cNvPr>
          <p:cNvSpPr/>
          <p:nvPr userDrawn="1"/>
        </p:nvSpPr>
        <p:spPr>
          <a:xfrm>
            <a:off x="0" y="1"/>
            <a:ext cx="12192000" cy="1325563"/>
          </a:xfrm>
          <a:prstGeom prst="rect">
            <a:avLst/>
          </a:prstGeom>
          <a:solidFill>
            <a:srgbClr val="E8AD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19711C6-A021-4D31-FF36-5ACE37365C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5397BA-4E62-9674-BD58-2012C6D6BF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486389-BFE4-A3E8-8BF9-38456DC3E293}"/>
              </a:ext>
            </a:extLst>
          </p:cNvPr>
          <p:cNvSpPr>
            <a:spLocks noGrp="1"/>
          </p:cNvSpPr>
          <p:nvPr>
            <p:ph type="dt" sz="half" idx="10"/>
          </p:nvPr>
        </p:nvSpPr>
        <p:spPr/>
        <p:txBody>
          <a:bodyPr/>
          <a:lstStyle/>
          <a:p>
            <a:fld id="{C127D486-EF8A-4A75-A984-DACB2CB99F64}" type="datetimeFigureOut">
              <a:rPr lang="en-GB" smtClean="0"/>
              <a:t>11/06/2025</a:t>
            </a:fld>
            <a:endParaRPr lang="en-GB"/>
          </a:p>
        </p:txBody>
      </p:sp>
      <p:sp>
        <p:nvSpPr>
          <p:cNvPr id="5" name="Footer Placeholder 4">
            <a:extLst>
              <a:ext uri="{FF2B5EF4-FFF2-40B4-BE49-F238E27FC236}">
                <a16:creationId xmlns:a16="http://schemas.microsoft.com/office/drawing/2014/main" id="{F074268B-317C-985D-DF0F-9D4C45569E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C081E6-7F04-6DAC-2AD1-BB5CF5E5D92E}"/>
              </a:ext>
            </a:extLst>
          </p:cNvPr>
          <p:cNvSpPr>
            <a:spLocks noGrp="1"/>
          </p:cNvSpPr>
          <p:nvPr>
            <p:ph type="sldNum" sz="quarter" idx="12"/>
          </p:nvPr>
        </p:nvSpPr>
        <p:spPr/>
        <p:txBody>
          <a:bodyPr/>
          <a:lstStyle/>
          <a:p>
            <a:fld id="{CB2CD116-5214-4F07-B614-69F43B6DD76C}" type="slidenum">
              <a:rPr lang="en-GB" smtClean="0"/>
              <a:t>‹#›</a:t>
            </a:fld>
            <a:endParaRPr lang="en-GB"/>
          </a:p>
        </p:txBody>
      </p:sp>
    </p:spTree>
    <p:extLst>
      <p:ext uri="{BB962C8B-B14F-4D97-AF65-F5344CB8AC3E}">
        <p14:creationId xmlns:p14="http://schemas.microsoft.com/office/powerpoint/2010/main" val="251378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FFF9-21E2-D6F4-8970-0A4CBB9ADA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80501E-38D6-5ED9-36F0-B55F18864C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2D7B13-CCC1-4962-491D-AFD223D64059}"/>
              </a:ext>
            </a:extLst>
          </p:cNvPr>
          <p:cNvSpPr>
            <a:spLocks noGrp="1"/>
          </p:cNvSpPr>
          <p:nvPr>
            <p:ph type="dt" sz="half" idx="10"/>
          </p:nvPr>
        </p:nvSpPr>
        <p:spPr/>
        <p:txBody>
          <a:bodyPr/>
          <a:lstStyle/>
          <a:p>
            <a:fld id="{C127D486-EF8A-4A75-A984-DACB2CB99F64}" type="datetimeFigureOut">
              <a:rPr lang="en-GB" smtClean="0"/>
              <a:t>11/06/2025</a:t>
            </a:fld>
            <a:endParaRPr lang="en-GB"/>
          </a:p>
        </p:txBody>
      </p:sp>
      <p:sp>
        <p:nvSpPr>
          <p:cNvPr id="5" name="Footer Placeholder 4">
            <a:extLst>
              <a:ext uri="{FF2B5EF4-FFF2-40B4-BE49-F238E27FC236}">
                <a16:creationId xmlns:a16="http://schemas.microsoft.com/office/drawing/2014/main" id="{62B39F84-F2BB-4DB5-4F84-A3A297623C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0D3C98-76D6-FA56-F031-57B8AEAAFBBC}"/>
              </a:ext>
            </a:extLst>
          </p:cNvPr>
          <p:cNvSpPr>
            <a:spLocks noGrp="1"/>
          </p:cNvSpPr>
          <p:nvPr>
            <p:ph type="sldNum" sz="quarter" idx="12"/>
          </p:nvPr>
        </p:nvSpPr>
        <p:spPr/>
        <p:txBody>
          <a:bodyPr/>
          <a:lstStyle/>
          <a:p>
            <a:fld id="{CB2CD116-5214-4F07-B614-69F43B6DD76C}" type="slidenum">
              <a:rPr lang="en-GB" smtClean="0"/>
              <a:t>‹#›</a:t>
            </a:fld>
            <a:endParaRPr lang="en-GB"/>
          </a:p>
        </p:txBody>
      </p:sp>
    </p:spTree>
    <p:extLst>
      <p:ext uri="{BB962C8B-B14F-4D97-AF65-F5344CB8AC3E}">
        <p14:creationId xmlns:p14="http://schemas.microsoft.com/office/powerpoint/2010/main" val="52897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DAF9-8DCB-E8A3-1C6A-AEADD3DE68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4E6DCF-6461-87EC-0145-B3620A3C50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A08BE7B-7178-9AE2-FF76-ED450FEE34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4EAD523-326C-0999-C13E-74EE281CC576}"/>
              </a:ext>
            </a:extLst>
          </p:cNvPr>
          <p:cNvSpPr>
            <a:spLocks noGrp="1"/>
          </p:cNvSpPr>
          <p:nvPr>
            <p:ph type="dt" sz="half" idx="10"/>
          </p:nvPr>
        </p:nvSpPr>
        <p:spPr/>
        <p:txBody>
          <a:bodyPr/>
          <a:lstStyle/>
          <a:p>
            <a:fld id="{C127D486-EF8A-4A75-A984-DACB2CB99F64}" type="datetimeFigureOut">
              <a:rPr lang="en-GB" smtClean="0"/>
              <a:t>11/06/2025</a:t>
            </a:fld>
            <a:endParaRPr lang="en-GB"/>
          </a:p>
        </p:txBody>
      </p:sp>
      <p:sp>
        <p:nvSpPr>
          <p:cNvPr id="6" name="Footer Placeholder 5">
            <a:extLst>
              <a:ext uri="{FF2B5EF4-FFF2-40B4-BE49-F238E27FC236}">
                <a16:creationId xmlns:a16="http://schemas.microsoft.com/office/drawing/2014/main" id="{A9237E0D-33EC-E4F5-6F6C-DCDE81152B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72401E-C9FF-DD88-82C3-D91B878BF883}"/>
              </a:ext>
            </a:extLst>
          </p:cNvPr>
          <p:cNvSpPr>
            <a:spLocks noGrp="1"/>
          </p:cNvSpPr>
          <p:nvPr>
            <p:ph type="sldNum" sz="quarter" idx="12"/>
          </p:nvPr>
        </p:nvSpPr>
        <p:spPr/>
        <p:txBody>
          <a:bodyPr/>
          <a:lstStyle/>
          <a:p>
            <a:fld id="{CB2CD116-5214-4F07-B614-69F43B6DD76C}" type="slidenum">
              <a:rPr lang="en-GB" smtClean="0"/>
              <a:t>‹#›</a:t>
            </a:fld>
            <a:endParaRPr lang="en-GB"/>
          </a:p>
        </p:txBody>
      </p:sp>
    </p:spTree>
    <p:extLst>
      <p:ext uri="{BB962C8B-B14F-4D97-AF65-F5344CB8AC3E}">
        <p14:creationId xmlns:p14="http://schemas.microsoft.com/office/powerpoint/2010/main" val="101532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FCD4-7E46-DC60-4EC7-CE0E5AE597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03B5A1-7FF6-3C08-B1C5-F379CCD991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446ED0-1F01-E0BF-226B-A20406C19B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DBF8EE-138B-3FC0-E4CF-8C42C7F752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252783-ADBB-4D31-C020-8DF60604F6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D1B8C09-B008-C33A-F252-4AF6DB1BA996}"/>
              </a:ext>
            </a:extLst>
          </p:cNvPr>
          <p:cNvSpPr>
            <a:spLocks noGrp="1"/>
          </p:cNvSpPr>
          <p:nvPr>
            <p:ph type="dt" sz="half" idx="10"/>
          </p:nvPr>
        </p:nvSpPr>
        <p:spPr/>
        <p:txBody>
          <a:bodyPr/>
          <a:lstStyle/>
          <a:p>
            <a:fld id="{C127D486-EF8A-4A75-A984-DACB2CB99F64}" type="datetimeFigureOut">
              <a:rPr lang="en-GB" smtClean="0"/>
              <a:t>11/06/2025</a:t>
            </a:fld>
            <a:endParaRPr lang="en-GB"/>
          </a:p>
        </p:txBody>
      </p:sp>
      <p:sp>
        <p:nvSpPr>
          <p:cNvPr id="8" name="Footer Placeholder 7">
            <a:extLst>
              <a:ext uri="{FF2B5EF4-FFF2-40B4-BE49-F238E27FC236}">
                <a16:creationId xmlns:a16="http://schemas.microsoft.com/office/drawing/2014/main" id="{FDC412AC-7173-84CD-8229-06E0AE3C46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95186F-269F-1517-FFF0-B2EC4D29625D}"/>
              </a:ext>
            </a:extLst>
          </p:cNvPr>
          <p:cNvSpPr>
            <a:spLocks noGrp="1"/>
          </p:cNvSpPr>
          <p:nvPr>
            <p:ph type="sldNum" sz="quarter" idx="12"/>
          </p:nvPr>
        </p:nvSpPr>
        <p:spPr/>
        <p:txBody>
          <a:bodyPr/>
          <a:lstStyle/>
          <a:p>
            <a:fld id="{CB2CD116-5214-4F07-B614-69F43B6DD76C}" type="slidenum">
              <a:rPr lang="en-GB" smtClean="0"/>
              <a:t>‹#›</a:t>
            </a:fld>
            <a:endParaRPr lang="en-GB"/>
          </a:p>
        </p:txBody>
      </p:sp>
    </p:spTree>
    <p:extLst>
      <p:ext uri="{BB962C8B-B14F-4D97-AF65-F5344CB8AC3E}">
        <p14:creationId xmlns:p14="http://schemas.microsoft.com/office/powerpoint/2010/main" val="77090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B4E78-54B9-3283-66E8-42427CFE62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A06CD4-627E-E407-6C05-38EA01581364}"/>
              </a:ext>
            </a:extLst>
          </p:cNvPr>
          <p:cNvSpPr>
            <a:spLocks noGrp="1"/>
          </p:cNvSpPr>
          <p:nvPr>
            <p:ph type="dt" sz="half" idx="10"/>
          </p:nvPr>
        </p:nvSpPr>
        <p:spPr/>
        <p:txBody>
          <a:bodyPr/>
          <a:lstStyle/>
          <a:p>
            <a:fld id="{C127D486-EF8A-4A75-A984-DACB2CB99F64}" type="datetimeFigureOut">
              <a:rPr lang="en-GB" smtClean="0"/>
              <a:t>11/06/2025</a:t>
            </a:fld>
            <a:endParaRPr lang="en-GB"/>
          </a:p>
        </p:txBody>
      </p:sp>
      <p:sp>
        <p:nvSpPr>
          <p:cNvPr id="4" name="Footer Placeholder 3">
            <a:extLst>
              <a:ext uri="{FF2B5EF4-FFF2-40B4-BE49-F238E27FC236}">
                <a16:creationId xmlns:a16="http://schemas.microsoft.com/office/drawing/2014/main" id="{856CDA50-53D5-DBD5-8DB2-EB1830658B1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A7A443-7F7C-A8DB-83A9-B3D6C988B301}"/>
              </a:ext>
            </a:extLst>
          </p:cNvPr>
          <p:cNvSpPr>
            <a:spLocks noGrp="1"/>
          </p:cNvSpPr>
          <p:nvPr>
            <p:ph type="sldNum" sz="quarter" idx="12"/>
          </p:nvPr>
        </p:nvSpPr>
        <p:spPr/>
        <p:txBody>
          <a:bodyPr/>
          <a:lstStyle/>
          <a:p>
            <a:fld id="{CB2CD116-5214-4F07-B614-69F43B6DD76C}" type="slidenum">
              <a:rPr lang="en-GB" smtClean="0"/>
              <a:t>‹#›</a:t>
            </a:fld>
            <a:endParaRPr lang="en-GB"/>
          </a:p>
        </p:txBody>
      </p:sp>
    </p:spTree>
    <p:extLst>
      <p:ext uri="{BB962C8B-B14F-4D97-AF65-F5344CB8AC3E}">
        <p14:creationId xmlns:p14="http://schemas.microsoft.com/office/powerpoint/2010/main" val="3693341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0C5A0D-DB46-4761-FD36-7EF30668DBB5}"/>
              </a:ext>
            </a:extLst>
          </p:cNvPr>
          <p:cNvSpPr>
            <a:spLocks noGrp="1"/>
          </p:cNvSpPr>
          <p:nvPr>
            <p:ph type="dt" sz="half" idx="10"/>
          </p:nvPr>
        </p:nvSpPr>
        <p:spPr/>
        <p:txBody>
          <a:bodyPr/>
          <a:lstStyle/>
          <a:p>
            <a:fld id="{C127D486-EF8A-4A75-A984-DACB2CB99F64}" type="datetimeFigureOut">
              <a:rPr lang="en-GB" smtClean="0"/>
              <a:t>11/06/2025</a:t>
            </a:fld>
            <a:endParaRPr lang="en-GB"/>
          </a:p>
        </p:txBody>
      </p:sp>
      <p:sp>
        <p:nvSpPr>
          <p:cNvPr id="3" name="Footer Placeholder 2">
            <a:extLst>
              <a:ext uri="{FF2B5EF4-FFF2-40B4-BE49-F238E27FC236}">
                <a16:creationId xmlns:a16="http://schemas.microsoft.com/office/drawing/2014/main" id="{143D3567-D60D-93A1-6EAC-E01D76C892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F1D4BC-CA80-A543-F807-0CD5F01F3FE9}"/>
              </a:ext>
            </a:extLst>
          </p:cNvPr>
          <p:cNvSpPr>
            <a:spLocks noGrp="1"/>
          </p:cNvSpPr>
          <p:nvPr>
            <p:ph type="sldNum" sz="quarter" idx="12"/>
          </p:nvPr>
        </p:nvSpPr>
        <p:spPr/>
        <p:txBody>
          <a:bodyPr/>
          <a:lstStyle/>
          <a:p>
            <a:fld id="{CB2CD116-5214-4F07-B614-69F43B6DD76C}" type="slidenum">
              <a:rPr lang="en-GB" smtClean="0"/>
              <a:t>‹#›</a:t>
            </a:fld>
            <a:endParaRPr lang="en-GB"/>
          </a:p>
        </p:txBody>
      </p:sp>
    </p:spTree>
    <p:extLst>
      <p:ext uri="{BB962C8B-B14F-4D97-AF65-F5344CB8AC3E}">
        <p14:creationId xmlns:p14="http://schemas.microsoft.com/office/powerpoint/2010/main" val="1040300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5B1CF-022F-EF19-7558-F19FFD569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61692F7-EA7C-A996-2FCA-42670A106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71D938-DB9A-6065-0A7D-B369535D02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3369B0-EA96-D873-7E16-C8B583E79FA0}"/>
              </a:ext>
            </a:extLst>
          </p:cNvPr>
          <p:cNvSpPr>
            <a:spLocks noGrp="1"/>
          </p:cNvSpPr>
          <p:nvPr>
            <p:ph type="dt" sz="half" idx="10"/>
          </p:nvPr>
        </p:nvSpPr>
        <p:spPr/>
        <p:txBody>
          <a:bodyPr/>
          <a:lstStyle/>
          <a:p>
            <a:fld id="{C127D486-EF8A-4A75-A984-DACB2CB99F64}" type="datetimeFigureOut">
              <a:rPr lang="en-GB" smtClean="0"/>
              <a:t>11/06/2025</a:t>
            </a:fld>
            <a:endParaRPr lang="en-GB"/>
          </a:p>
        </p:txBody>
      </p:sp>
      <p:sp>
        <p:nvSpPr>
          <p:cNvPr id="6" name="Footer Placeholder 5">
            <a:extLst>
              <a:ext uri="{FF2B5EF4-FFF2-40B4-BE49-F238E27FC236}">
                <a16:creationId xmlns:a16="http://schemas.microsoft.com/office/drawing/2014/main" id="{7361D76C-9067-DF6A-F6E6-05E8AB9CB3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065D8E-0846-10C3-20A5-1B1CE93075D5}"/>
              </a:ext>
            </a:extLst>
          </p:cNvPr>
          <p:cNvSpPr>
            <a:spLocks noGrp="1"/>
          </p:cNvSpPr>
          <p:nvPr>
            <p:ph type="sldNum" sz="quarter" idx="12"/>
          </p:nvPr>
        </p:nvSpPr>
        <p:spPr/>
        <p:txBody>
          <a:bodyPr/>
          <a:lstStyle/>
          <a:p>
            <a:fld id="{CB2CD116-5214-4F07-B614-69F43B6DD76C}" type="slidenum">
              <a:rPr lang="en-GB" smtClean="0"/>
              <a:t>‹#›</a:t>
            </a:fld>
            <a:endParaRPr lang="en-GB"/>
          </a:p>
        </p:txBody>
      </p:sp>
    </p:spTree>
    <p:extLst>
      <p:ext uri="{BB962C8B-B14F-4D97-AF65-F5344CB8AC3E}">
        <p14:creationId xmlns:p14="http://schemas.microsoft.com/office/powerpoint/2010/main" val="324903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A3190-1F99-F18C-4C15-8F3F3B20DC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C07543-78D5-D24E-00B5-A0AA0F9532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A09A38-DFAB-63FC-416F-0E985BDE8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BF1CC8-E84D-4EE6-0352-AAB2C6D50053}"/>
              </a:ext>
            </a:extLst>
          </p:cNvPr>
          <p:cNvSpPr>
            <a:spLocks noGrp="1"/>
          </p:cNvSpPr>
          <p:nvPr>
            <p:ph type="dt" sz="half" idx="10"/>
          </p:nvPr>
        </p:nvSpPr>
        <p:spPr/>
        <p:txBody>
          <a:bodyPr/>
          <a:lstStyle/>
          <a:p>
            <a:fld id="{C127D486-EF8A-4A75-A984-DACB2CB99F64}" type="datetimeFigureOut">
              <a:rPr lang="en-GB" smtClean="0"/>
              <a:t>11/06/2025</a:t>
            </a:fld>
            <a:endParaRPr lang="en-GB"/>
          </a:p>
        </p:txBody>
      </p:sp>
      <p:sp>
        <p:nvSpPr>
          <p:cNvPr id="6" name="Footer Placeholder 5">
            <a:extLst>
              <a:ext uri="{FF2B5EF4-FFF2-40B4-BE49-F238E27FC236}">
                <a16:creationId xmlns:a16="http://schemas.microsoft.com/office/drawing/2014/main" id="{3D0515F3-3E75-B898-1F5D-97105E6A58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A232D0-3BFA-7FF7-6ECC-0617FE9D69C3}"/>
              </a:ext>
            </a:extLst>
          </p:cNvPr>
          <p:cNvSpPr>
            <a:spLocks noGrp="1"/>
          </p:cNvSpPr>
          <p:nvPr>
            <p:ph type="sldNum" sz="quarter" idx="12"/>
          </p:nvPr>
        </p:nvSpPr>
        <p:spPr/>
        <p:txBody>
          <a:bodyPr/>
          <a:lstStyle/>
          <a:p>
            <a:fld id="{CB2CD116-5214-4F07-B614-69F43B6DD76C}" type="slidenum">
              <a:rPr lang="en-GB" smtClean="0"/>
              <a:t>‹#›</a:t>
            </a:fld>
            <a:endParaRPr lang="en-GB"/>
          </a:p>
        </p:txBody>
      </p:sp>
    </p:spTree>
    <p:extLst>
      <p:ext uri="{BB962C8B-B14F-4D97-AF65-F5344CB8AC3E}">
        <p14:creationId xmlns:p14="http://schemas.microsoft.com/office/powerpoint/2010/main" val="46519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502F53-4D87-FB2E-44E3-5B71F011FD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A3EDEE4-7DF0-DA5E-924F-446D4CE01A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EB3209-2FA9-9F1F-2765-01A9F763FD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27D486-EF8A-4A75-A984-DACB2CB99F64}" type="datetimeFigureOut">
              <a:rPr lang="en-GB" smtClean="0"/>
              <a:t>11/06/2025</a:t>
            </a:fld>
            <a:endParaRPr lang="en-GB"/>
          </a:p>
        </p:txBody>
      </p:sp>
      <p:sp>
        <p:nvSpPr>
          <p:cNvPr id="5" name="Footer Placeholder 4">
            <a:extLst>
              <a:ext uri="{FF2B5EF4-FFF2-40B4-BE49-F238E27FC236}">
                <a16:creationId xmlns:a16="http://schemas.microsoft.com/office/drawing/2014/main" id="{D527F35D-C5CC-8119-625B-780D905E92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E23D0D1-02AB-9C80-F862-3D8F0A507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2CD116-5214-4F07-B614-69F43B6DD76C}" type="slidenum">
              <a:rPr lang="en-GB" smtClean="0"/>
              <a:t>‹#›</a:t>
            </a:fld>
            <a:endParaRPr lang="en-GB"/>
          </a:p>
        </p:txBody>
      </p:sp>
    </p:spTree>
    <p:extLst>
      <p:ext uri="{BB962C8B-B14F-4D97-AF65-F5344CB8AC3E}">
        <p14:creationId xmlns:p14="http://schemas.microsoft.com/office/powerpoint/2010/main" val="307591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mmunityrule.info/"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openhardware.spac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urriculum.openhardware.space/" TargetMode="External"/><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hyperlink" Target="https://openhardware.spac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B797-D1CE-E124-6AA5-CE2BCB47AE0B}"/>
              </a:ext>
            </a:extLst>
          </p:cNvPr>
          <p:cNvSpPr>
            <a:spLocks noGrp="1"/>
          </p:cNvSpPr>
          <p:nvPr>
            <p:ph type="ctrTitle"/>
          </p:nvPr>
        </p:nvSpPr>
        <p:spPr/>
        <p:txBody>
          <a:bodyPr/>
          <a:lstStyle/>
          <a:p>
            <a:r>
              <a:rPr lang="en-GB" dirty="0"/>
              <a:t>Introduction to Open Hardware Principles</a:t>
            </a:r>
          </a:p>
        </p:txBody>
      </p:sp>
      <p:sp>
        <p:nvSpPr>
          <p:cNvPr id="3" name="Subtitle 2">
            <a:extLst>
              <a:ext uri="{FF2B5EF4-FFF2-40B4-BE49-F238E27FC236}">
                <a16:creationId xmlns:a16="http://schemas.microsoft.com/office/drawing/2014/main" id="{113940B7-4A31-B6B5-F7D2-5B6A4D89ACDC}"/>
              </a:ext>
            </a:extLst>
          </p:cNvPr>
          <p:cNvSpPr>
            <a:spLocks noGrp="1"/>
          </p:cNvSpPr>
          <p:nvPr>
            <p:ph type="subTitle" idx="1"/>
          </p:nvPr>
        </p:nvSpPr>
        <p:spPr>
          <a:xfrm>
            <a:off x="1524000" y="3617278"/>
            <a:ext cx="9144000" cy="1655762"/>
          </a:xfrm>
        </p:spPr>
        <p:txBody>
          <a:bodyPr/>
          <a:lstStyle/>
          <a:p>
            <a:r>
              <a:rPr lang="en-GB" dirty="0"/>
              <a:t>James Grimshaw</a:t>
            </a:r>
          </a:p>
        </p:txBody>
      </p:sp>
      <p:pic>
        <p:nvPicPr>
          <p:cNvPr id="6" name="Graphic 5">
            <a:extLst>
              <a:ext uri="{FF2B5EF4-FFF2-40B4-BE49-F238E27FC236}">
                <a16:creationId xmlns:a16="http://schemas.microsoft.com/office/drawing/2014/main" id="{8B5687AF-25F7-1E31-8750-1BDD5F336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91125" y="503238"/>
            <a:ext cx="1809750" cy="1238250"/>
          </a:xfrm>
          <a:prstGeom prst="rect">
            <a:avLst/>
          </a:prstGeom>
        </p:spPr>
      </p:pic>
    </p:spTree>
    <p:extLst>
      <p:ext uri="{BB962C8B-B14F-4D97-AF65-F5344CB8AC3E}">
        <p14:creationId xmlns:p14="http://schemas.microsoft.com/office/powerpoint/2010/main" val="4008923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7B0B-D89F-9723-A4BB-50CBD5FF8A1F}"/>
              </a:ext>
            </a:extLst>
          </p:cNvPr>
          <p:cNvSpPr>
            <a:spLocks noGrp="1"/>
          </p:cNvSpPr>
          <p:nvPr>
            <p:ph type="title"/>
          </p:nvPr>
        </p:nvSpPr>
        <p:spPr>
          <a:xfrm>
            <a:off x="838200" y="177800"/>
            <a:ext cx="10515600" cy="1325563"/>
          </a:xfrm>
        </p:spPr>
        <p:txBody>
          <a:bodyPr/>
          <a:lstStyle/>
          <a:p>
            <a:r>
              <a:rPr lang="en-GB" dirty="0"/>
              <a:t>Git vs GitHub </a:t>
            </a:r>
            <a:r>
              <a:rPr lang="en-GB" i="1" dirty="0"/>
              <a:t>et al</a:t>
            </a:r>
            <a:endParaRPr lang="en-GB" dirty="0"/>
          </a:p>
        </p:txBody>
      </p:sp>
      <p:sp>
        <p:nvSpPr>
          <p:cNvPr id="3" name="Content Placeholder 2">
            <a:extLst>
              <a:ext uri="{FF2B5EF4-FFF2-40B4-BE49-F238E27FC236}">
                <a16:creationId xmlns:a16="http://schemas.microsoft.com/office/drawing/2014/main" id="{D9A8085B-1E06-F319-3758-FA540359C89F}"/>
              </a:ext>
            </a:extLst>
          </p:cNvPr>
          <p:cNvSpPr>
            <a:spLocks noGrp="1"/>
          </p:cNvSpPr>
          <p:nvPr>
            <p:ph idx="1"/>
          </p:nvPr>
        </p:nvSpPr>
        <p:spPr>
          <a:xfrm>
            <a:off x="838200" y="1333500"/>
            <a:ext cx="7391400" cy="5346700"/>
          </a:xfrm>
        </p:spPr>
        <p:txBody>
          <a:bodyPr>
            <a:noAutofit/>
          </a:bodyPr>
          <a:lstStyle/>
          <a:p>
            <a:pPr>
              <a:lnSpc>
                <a:spcPct val="100000"/>
              </a:lnSpc>
              <a:buFont typeface="Arial" panose="020B0604020202020204" pitchFamily="34" charset="0"/>
              <a:buChar char="•"/>
            </a:pPr>
            <a:r>
              <a:rPr lang="en-GB" dirty="0"/>
              <a:t>Git is the software that handles the version control</a:t>
            </a:r>
          </a:p>
          <a:p>
            <a:pPr lvl="1">
              <a:lnSpc>
                <a:spcPct val="100000"/>
              </a:lnSpc>
            </a:pPr>
            <a:r>
              <a:rPr lang="en-GB" dirty="0"/>
              <a:t>Allows you to make and track local file changes and then sync them with a remote repository</a:t>
            </a:r>
          </a:p>
          <a:p>
            <a:pPr>
              <a:lnSpc>
                <a:spcPct val="100000"/>
              </a:lnSpc>
            </a:pPr>
            <a:r>
              <a:rPr lang="en-GB" dirty="0"/>
              <a:t>GitHub and similar platforms such as GitLab and Bitbucket are based upon Git which allow you to host your repositories remotely</a:t>
            </a:r>
          </a:p>
          <a:p>
            <a:pPr>
              <a:lnSpc>
                <a:spcPct val="100000"/>
              </a:lnSpc>
            </a:pPr>
            <a:r>
              <a:rPr lang="en-GB" dirty="0"/>
              <a:t>They also have other features such as issue tracking, hosting of web pages for documentation and community management features</a:t>
            </a:r>
          </a:p>
        </p:txBody>
      </p:sp>
      <p:pic>
        <p:nvPicPr>
          <p:cNvPr id="4" name="Picture 3" descr="A black background with a black square&#10;&#10;AI-generated content may be incorrect.">
            <a:extLst>
              <a:ext uri="{FF2B5EF4-FFF2-40B4-BE49-F238E27FC236}">
                <a16:creationId xmlns:a16="http://schemas.microsoft.com/office/drawing/2014/main" id="{E3A116B8-29AD-5C0F-6686-AD58A9853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701" y="3994389"/>
            <a:ext cx="4774775" cy="2685811"/>
          </a:xfrm>
          <a:prstGeom prst="rect">
            <a:avLst/>
          </a:prstGeom>
        </p:spPr>
      </p:pic>
      <p:pic>
        <p:nvPicPr>
          <p:cNvPr id="6" name="Graphic 5">
            <a:extLst>
              <a:ext uri="{FF2B5EF4-FFF2-40B4-BE49-F238E27FC236}">
                <a16:creationId xmlns:a16="http://schemas.microsoft.com/office/drawing/2014/main" id="{2C5B48E6-EC33-BCF8-CDB1-3EA6C2CC7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56963" y="1503363"/>
            <a:ext cx="2535037" cy="2554842"/>
          </a:xfrm>
          <a:prstGeom prst="rect">
            <a:avLst/>
          </a:prstGeom>
        </p:spPr>
      </p:pic>
      <p:pic>
        <p:nvPicPr>
          <p:cNvPr id="13" name="Picture 12" descr="A logo of a fox&#10;&#10;AI-generated content may be incorrect.">
            <a:extLst>
              <a:ext uri="{FF2B5EF4-FFF2-40B4-BE49-F238E27FC236}">
                <a16:creationId xmlns:a16="http://schemas.microsoft.com/office/drawing/2014/main" id="{304F84E0-241B-69BD-22CD-62454BC01884}"/>
              </a:ext>
            </a:extLst>
          </p:cNvPr>
          <p:cNvPicPr>
            <a:picLocks noChangeAspect="1"/>
          </p:cNvPicPr>
          <p:nvPr/>
        </p:nvPicPr>
        <p:blipFill>
          <a:blip r:embed="rId6">
            <a:extLst>
              <a:ext uri="{28A0092B-C50C-407E-A947-70E740481C1C}">
                <a14:useLocalDpi xmlns:a14="http://schemas.microsoft.com/office/drawing/2010/main" val="0"/>
              </a:ext>
            </a:extLst>
          </a:blip>
          <a:srcRect l="8885" t="26067" r="55740" b="24132"/>
          <a:stretch/>
        </p:blipFill>
        <p:spPr>
          <a:xfrm>
            <a:off x="7988300" y="1767126"/>
            <a:ext cx="2176663" cy="2042874"/>
          </a:xfrm>
          <a:prstGeom prst="rect">
            <a:avLst/>
          </a:prstGeom>
        </p:spPr>
      </p:pic>
    </p:spTree>
    <p:extLst>
      <p:ext uri="{BB962C8B-B14F-4D97-AF65-F5344CB8AC3E}">
        <p14:creationId xmlns:p14="http://schemas.microsoft.com/office/powerpoint/2010/main" val="204725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7B0B-D89F-9723-A4BB-50CBD5FF8A1F}"/>
              </a:ext>
            </a:extLst>
          </p:cNvPr>
          <p:cNvSpPr>
            <a:spLocks noGrp="1"/>
          </p:cNvSpPr>
          <p:nvPr>
            <p:ph type="title"/>
          </p:nvPr>
        </p:nvSpPr>
        <p:spPr>
          <a:xfrm>
            <a:off x="838200" y="177800"/>
            <a:ext cx="10515600" cy="1325563"/>
          </a:xfrm>
        </p:spPr>
        <p:txBody>
          <a:bodyPr/>
          <a:lstStyle/>
          <a:p>
            <a:r>
              <a:rPr lang="en-GB" dirty="0"/>
              <a:t>Documentation</a:t>
            </a:r>
          </a:p>
        </p:txBody>
      </p:sp>
      <p:sp>
        <p:nvSpPr>
          <p:cNvPr id="3" name="Content Placeholder 2">
            <a:extLst>
              <a:ext uri="{FF2B5EF4-FFF2-40B4-BE49-F238E27FC236}">
                <a16:creationId xmlns:a16="http://schemas.microsoft.com/office/drawing/2014/main" id="{D9A8085B-1E06-F319-3758-FA540359C89F}"/>
              </a:ext>
            </a:extLst>
          </p:cNvPr>
          <p:cNvSpPr>
            <a:spLocks noGrp="1"/>
          </p:cNvSpPr>
          <p:nvPr>
            <p:ph idx="1"/>
          </p:nvPr>
        </p:nvSpPr>
        <p:spPr>
          <a:xfrm>
            <a:off x="838200" y="1511300"/>
            <a:ext cx="11353800" cy="5346700"/>
          </a:xfrm>
        </p:spPr>
        <p:txBody>
          <a:bodyPr>
            <a:noAutofit/>
          </a:bodyPr>
          <a:lstStyle/>
          <a:p>
            <a:pPr>
              <a:lnSpc>
                <a:spcPct val="100000"/>
              </a:lnSpc>
              <a:buFont typeface="Arial" panose="020B0604020202020204" pitchFamily="34" charset="0"/>
              <a:buChar char="•"/>
            </a:pPr>
            <a:r>
              <a:rPr lang="en-GB" sz="3200" dirty="0"/>
              <a:t>Good, clear documentation is crucial for any open hardware project</a:t>
            </a:r>
          </a:p>
          <a:p>
            <a:pPr>
              <a:lnSpc>
                <a:spcPct val="100000"/>
              </a:lnSpc>
              <a:buFont typeface="Arial" panose="020B0604020202020204" pitchFamily="34" charset="0"/>
              <a:buChar char="•"/>
            </a:pPr>
            <a:r>
              <a:rPr lang="en-GB" sz="3200" dirty="0"/>
              <a:t>There needs to be sufficient information for both external contributors to help to develop the project and for users to quickly and simply use it</a:t>
            </a:r>
          </a:p>
          <a:p>
            <a:pPr>
              <a:lnSpc>
                <a:spcPct val="100000"/>
              </a:lnSpc>
              <a:buFont typeface="Arial" panose="020B0604020202020204" pitchFamily="34" charset="0"/>
              <a:buChar char="•"/>
            </a:pPr>
            <a:r>
              <a:rPr lang="en-GB" sz="3200" dirty="0"/>
              <a:t>It is often beneficial to separate these out, having separate documentation for developers and for users</a:t>
            </a:r>
          </a:p>
        </p:txBody>
      </p:sp>
    </p:spTree>
    <p:extLst>
      <p:ext uri="{BB962C8B-B14F-4D97-AF65-F5344CB8AC3E}">
        <p14:creationId xmlns:p14="http://schemas.microsoft.com/office/powerpoint/2010/main" val="304339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7B0B-D89F-9723-A4BB-50CBD5FF8A1F}"/>
              </a:ext>
            </a:extLst>
          </p:cNvPr>
          <p:cNvSpPr>
            <a:spLocks noGrp="1"/>
          </p:cNvSpPr>
          <p:nvPr>
            <p:ph type="title"/>
          </p:nvPr>
        </p:nvSpPr>
        <p:spPr>
          <a:xfrm>
            <a:off x="838200" y="177800"/>
            <a:ext cx="10515600" cy="1325563"/>
          </a:xfrm>
        </p:spPr>
        <p:txBody>
          <a:bodyPr/>
          <a:lstStyle/>
          <a:p>
            <a:r>
              <a:rPr lang="en-GB" dirty="0"/>
              <a:t>Documentation - Bill of Materials </a:t>
            </a:r>
          </a:p>
        </p:txBody>
      </p:sp>
      <p:sp>
        <p:nvSpPr>
          <p:cNvPr id="3" name="Content Placeholder 2">
            <a:extLst>
              <a:ext uri="{FF2B5EF4-FFF2-40B4-BE49-F238E27FC236}">
                <a16:creationId xmlns:a16="http://schemas.microsoft.com/office/drawing/2014/main" id="{D9A8085B-1E06-F319-3758-FA540359C89F}"/>
              </a:ext>
            </a:extLst>
          </p:cNvPr>
          <p:cNvSpPr>
            <a:spLocks noGrp="1"/>
          </p:cNvSpPr>
          <p:nvPr>
            <p:ph idx="1"/>
          </p:nvPr>
        </p:nvSpPr>
        <p:spPr>
          <a:xfrm>
            <a:off x="838200" y="1338263"/>
            <a:ext cx="5032375" cy="5346700"/>
          </a:xfrm>
        </p:spPr>
        <p:txBody>
          <a:bodyPr>
            <a:noAutofit/>
          </a:bodyPr>
          <a:lstStyle/>
          <a:p>
            <a:pPr>
              <a:lnSpc>
                <a:spcPct val="100000"/>
              </a:lnSpc>
              <a:buFont typeface="Arial" panose="020B0604020202020204" pitchFamily="34" charset="0"/>
              <a:buChar char="•"/>
            </a:pPr>
            <a:r>
              <a:rPr lang="en-GB" dirty="0"/>
              <a:t>Bill of materials</a:t>
            </a:r>
          </a:p>
          <a:p>
            <a:pPr lvl="1">
              <a:lnSpc>
                <a:spcPct val="100000"/>
              </a:lnSpc>
            </a:pPr>
            <a:r>
              <a:rPr lang="en-GB" dirty="0"/>
              <a:t>Often list part numbers and suppliers</a:t>
            </a:r>
          </a:p>
          <a:p>
            <a:pPr lvl="1">
              <a:lnSpc>
                <a:spcPct val="100000"/>
              </a:lnSpc>
            </a:pPr>
            <a:r>
              <a:rPr lang="en-GB" dirty="0"/>
              <a:t>Try to use common and easily available parts</a:t>
            </a:r>
          </a:p>
          <a:p>
            <a:pPr lvl="1">
              <a:lnSpc>
                <a:spcPct val="100000"/>
              </a:lnSpc>
            </a:pPr>
            <a:r>
              <a:rPr lang="en-GB" dirty="0"/>
              <a:t>Important to remember that the same suppliers may not be available in all regions</a:t>
            </a:r>
          </a:p>
          <a:p>
            <a:pPr lvl="1">
              <a:lnSpc>
                <a:spcPct val="100000"/>
              </a:lnSpc>
            </a:pPr>
            <a:r>
              <a:rPr lang="en-GB" dirty="0"/>
              <a:t>This can also be a benefit of working open. You can put out a call for users to provide a list of local suppliers for many regions</a:t>
            </a:r>
          </a:p>
        </p:txBody>
      </p:sp>
      <p:pic>
        <p:nvPicPr>
          <p:cNvPr id="5" name="Picture 4">
            <a:extLst>
              <a:ext uri="{FF2B5EF4-FFF2-40B4-BE49-F238E27FC236}">
                <a16:creationId xmlns:a16="http://schemas.microsoft.com/office/drawing/2014/main" id="{B72901C7-2E01-4B79-E112-F3B9E2BFFFB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70575" y="1406525"/>
            <a:ext cx="6486525" cy="5362575"/>
          </a:xfrm>
          <a:prstGeom prst="rect">
            <a:avLst/>
          </a:prstGeom>
        </p:spPr>
      </p:pic>
    </p:spTree>
    <p:extLst>
      <p:ext uri="{BB962C8B-B14F-4D97-AF65-F5344CB8AC3E}">
        <p14:creationId xmlns:p14="http://schemas.microsoft.com/office/powerpoint/2010/main" val="238915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7B0B-D89F-9723-A4BB-50CBD5FF8A1F}"/>
              </a:ext>
            </a:extLst>
          </p:cNvPr>
          <p:cNvSpPr>
            <a:spLocks noGrp="1"/>
          </p:cNvSpPr>
          <p:nvPr>
            <p:ph type="title"/>
          </p:nvPr>
        </p:nvSpPr>
        <p:spPr>
          <a:xfrm>
            <a:off x="838200" y="177800"/>
            <a:ext cx="10515600" cy="1325563"/>
          </a:xfrm>
        </p:spPr>
        <p:txBody>
          <a:bodyPr/>
          <a:lstStyle/>
          <a:p>
            <a:r>
              <a:rPr lang="en-GB" dirty="0"/>
              <a:t>Documentation - Bill of Materials  </a:t>
            </a:r>
          </a:p>
        </p:txBody>
      </p:sp>
      <p:sp>
        <p:nvSpPr>
          <p:cNvPr id="3" name="Content Placeholder 2">
            <a:extLst>
              <a:ext uri="{FF2B5EF4-FFF2-40B4-BE49-F238E27FC236}">
                <a16:creationId xmlns:a16="http://schemas.microsoft.com/office/drawing/2014/main" id="{D9A8085B-1E06-F319-3758-FA540359C89F}"/>
              </a:ext>
            </a:extLst>
          </p:cNvPr>
          <p:cNvSpPr>
            <a:spLocks noGrp="1"/>
          </p:cNvSpPr>
          <p:nvPr>
            <p:ph idx="1"/>
          </p:nvPr>
        </p:nvSpPr>
        <p:spPr>
          <a:xfrm>
            <a:off x="838200" y="1338263"/>
            <a:ext cx="5032375" cy="5346700"/>
          </a:xfrm>
        </p:spPr>
        <p:txBody>
          <a:bodyPr>
            <a:noAutofit/>
          </a:bodyPr>
          <a:lstStyle/>
          <a:p>
            <a:pPr>
              <a:lnSpc>
                <a:spcPct val="100000"/>
              </a:lnSpc>
              <a:buFont typeface="Arial" panose="020B0604020202020204" pitchFamily="34" charset="0"/>
              <a:buChar char="•"/>
            </a:pPr>
            <a:r>
              <a:rPr lang="en-GB" dirty="0"/>
              <a:t>Bill of materials</a:t>
            </a:r>
          </a:p>
          <a:p>
            <a:pPr>
              <a:lnSpc>
                <a:spcPct val="100000"/>
              </a:lnSpc>
              <a:buFont typeface="Arial" panose="020B0604020202020204" pitchFamily="34" charset="0"/>
              <a:buChar char="•"/>
            </a:pPr>
            <a:r>
              <a:rPr lang="en-GB" dirty="0"/>
              <a:t>Tools needed</a:t>
            </a:r>
          </a:p>
          <a:p>
            <a:pPr lvl="1">
              <a:lnSpc>
                <a:spcPct val="100000"/>
              </a:lnSpc>
            </a:pPr>
            <a:r>
              <a:rPr lang="en-GB" dirty="0"/>
              <a:t>3D printer, laser cutter, soldering equipment etc</a:t>
            </a:r>
          </a:p>
          <a:p>
            <a:pPr lvl="1">
              <a:lnSpc>
                <a:spcPct val="100000"/>
              </a:lnSpc>
            </a:pPr>
            <a:r>
              <a:rPr lang="en-GB" dirty="0"/>
              <a:t>Try to consider what equipment is truly accessible. Not everyone may have access to high end large printers</a:t>
            </a:r>
          </a:p>
          <a:p>
            <a:pPr>
              <a:lnSpc>
                <a:spcPct val="100000"/>
              </a:lnSpc>
            </a:pPr>
            <a:r>
              <a:rPr lang="en-GB" dirty="0"/>
              <a:t>Skills needed</a:t>
            </a:r>
          </a:p>
          <a:p>
            <a:pPr lvl="1">
              <a:lnSpc>
                <a:spcPct val="100000"/>
              </a:lnSpc>
            </a:pPr>
            <a:r>
              <a:rPr lang="en-GB" dirty="0"/>
              <a:t>Often forgotten about. People need to know what skills they may need before they embark on building your device</a:t>
            </a:r>
          </a:p>
        </p:txBody>
      </p:sp>
      <p:pic>
        <p:nvPicPr>
          <p:cNvPr id="5" name="Picture 4">
            <a:extLst>
              <a:ext uri="{FF2B5EF4-FFF2-40B4-BE49-F238E27FC236}">
                <a16:creationId xmlns:a16="http://schemas.microsoft.com/office/drawing/2014/main" id="{B72901C7-2E01-4B79-E112-F3B9E2BFFFB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70575" y="1406525"/>
            <a:ext cx="6486525" cy="5362575"/>
          </a:xfrm>
          <a:prstGeom prst="rect">
            <a:avLst/>
          </a:prstGeom>
        </p:spPr>
      </p:pic>
    </p:spTree>
    <p:extLst>
      <p:ext uri="{BB962C8B-B14F-4D97-AF65-F5344CB8AC3E}">
        <p14:creationId xmlns:p14="http://schemas.microsoft.com/office/powerpoint/2010/main" val="2865961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2F5E7BA-3ABE-4FF4-757F-250DB8625AE3}"/>
              </a:ext>
            </a:extLst>
          </p:cNvPr>
          <p:cNvPicPr>
            <a:picLocks noChangeAspect="1"/>
          </p:cNvPicPr>
          <p:nvPr/>
        </p:nvPicPr>
        <p:blipFill>
          <a:blip r:embed="rId3"/>
          <a:stretch>
            <a:fillRect/>
          </a:stretch>
        </p:blipFill>
        <p:spPr>
          <a:xfrm>
            <a:off x="6972300" y="1797050"/>
            <a:ext cx="5219700" cy="4257675"/>
          </a:xfrm>
          <a:prstGeom prst="rect">
            <a:avLst/>
          </a:prstGeom>
        </p:spPr>
      </p:pic>
      <p:sp>
        <p:nvSpPr>
          <p:cNvPr id="2" name="Title 1">
            <a:extLst>
              <a:ext uri="{FF2B5EF4-FFF2-40B4-BE49-F238E27FC236}">
                <a16:creationId xmlns:a16="http://schemas.microsoft.com/office/drawing/2014/main" id="{F02B7B0B-D89F-9723-A4BB-50CBD5FF8A1F}"/>
              </a:ext>
            </a:extLst>
          </p:cNvPr>
          <p:cNvSpPr>
            <a:spLocks noGrp="1"/>
          </p:cNvSpPr>
          <p:nvPr>
            <p:ph type="title"/>
          </p:nvPr>
        </p:nvSpPr>
        <p:spPr>
          <a:xfrm>
            <a:off x="838200" y="177800"/>
            <a:ext cx="10515600" cy="1325563"/>
          </a:xfrm>
        </p:spPr>
        <p:txBody>
          <a:bodyPr/>
          <a:lstStyle/>
          <a:p>
            <a:r>
              <a:rPr lang="en-GB" dirty="0"/>
              <a:t>Documentation - User Guides</a:t>
            </a:r>
          </a:p>
        </p:txBody>
      </p:sp>
      <p:sp>
        <p:nvSpPr>
          <p:cNvPr id="3" name="Content Placeholder 2">
            <a:extLst>
              <a:ext uri="{FF2B5EF4-FFF2-40B4-BE49-F238E27FC236}">
                <a16:creationId xmlns:a16="http://schemas.microsoft.com/office/drawing/2014/main" id="{D9A8085B-1E06-F319-3758-FA540359C89F}"/>
              </a:ext>
            </a:extLst>
          </p:cNvPr>
          <p:cNvSpPr>
            <a:spLocks noGrp="1"/>
          </p:cNvSpPr>
          <p:nvPr>
            <p:ph idx="1"/>
          </p:nvPr>
        </p:nvSpPr>
        <p:spPr>
          <a:xfrm>
            <a:off x="838200" y="1338263"/>
            <a:ext cx="5032375" cy="5346700"/>
          </a:xfrm>
        </p:spPr>
        <p:txBody>
          <a:bodyPr>
            <a:noAutofit/>
          </a:bodyPr>
          <a:lstStyle/>
          <a:p>
            <a:pPr>
              <a:lnSpc>
                <a:spcPct val="100000"/>
              </a:lnSpc>
            </a:pPr>
            <a:r>
              <a:rPr lang="en-GB" dirty="0"/>
              <a:t>Bill of materials</a:t>
            </a:r>
          </a:p>
          <a:p>
            <a:pPr>
              <a:lnSpc>
                <a:spcPct val="100000"/>
              </a:lnSpc>
              <a:buFont typeface="Arial" panose="020B0604020202020204" pitchFamily="34" charset="0"/>
              <a:buChar char="•"/>
            </a:pPr>
            <a:r>
              <a:rPr lang="en-GB" dirty="0"/>
              <a:t>Building instructions/Assembly guide</a:t>
            </a:r>
          </a:p>
          <a:p>
            <a:pPr>
              <a:lnSpc>
                <a:spcPct val="100000"/>
              </a:lnSpc>
              <a:buFont typeface="Arial" panose="020B0604020202020204" pitchFamily="34" charset="0"/>
              <a:buChar char="•"/>
            </a:pPr>
            <a:r>
              <a:rPr lang="en-GB" dirty="0"/>
              <a:t>How to use your product</a:t>
            </a:r>
          </a:p>
          <a:p>
            <a:pPr>
              <a:lnSpc>
                <a:spcPct val="100000"/>
              </a:lnSpc>
              <a:buFont typeface="Arial" panose="020B0604020202020204" pitchFamily="34" charset="0"/>
              <a:buChar char="•"/>
            </a:pPr>
            <a:r>
              <a:rPr lang="en-GB" dirty="0"/>
              <a:t>Common problems and troubleshooting</a:t>
            </a:r>
          </a:p>
          <a:p>
            <a:pPr>
              <a:lnSpc>
                <a:spcPct val="100000"/>
              </a:lnSpc>
              <a:buFont typeface="Arial" panose="020B0604020202020204" pitchFamily="34" charset="0"/>
              <a:buChar char="•"/>
            </a:pPr>
            <a:endParaRPr lang="en-GB" dirty="0"/>
          </a:p>
          <a:p>
            <a:pPr>
              <a:lnSpc>
                <a:spcPct val="100000"/>
              </a:lnSpc>
              <a:buFont typeface="Arial" panose="020B0604020202020204" pitchFamily="34" charset="0"/>
              <a:buChar char="•"/>
            </a:pPr>
            <a:r>
              <a:rPr lang="en-GB" dirty="0"/>
              <a:t>Visuals are key!</a:t>
            </a:r>
          </a:p>
          <a:p>
            <a:pPr>
              <a:lnSpc>
                <a:spcPct val="100000"/>
              </a:lnSpc>
              <a:buFont typeface="Arial" panose="020B0604020202020204" pitchFamily="34" charset="0"/>
              <a:buChar char="•"/>
            </a:pPr>
            <a:r>
              <a:rPr lang="en-GB" dirty="0"/>
              <a:t>Videos, particularly for operation can be invaluable</a:t>
            </a:r>
          </a:p>
        </p:txBody>
      </p:sp>
      <p:pic>
        <p:nvPicPr>
          <p:cNvPr id="8" name="Picture 7">
            <a:extLst>
              <a:ext uri="{FF2B5EF4-FFF2-40B4-BE49-F238E27FC236}">
                <a16:creationId xmlns:a16="http://schemas.microsoft.com/office/drawing/2014/main" id="{23377E24-DB5A-B154-BFC8-76EB0CC7C501}"/>
              </a:ext>
            </a:extLst>
          </p:cNvPr>
          <p:cNvPicPr>
            <a:picLocks noChangeAspect="1"/>
          </p:cNvPicPr>
          <p:nvPr/>
        </p:nvPicPr>
        <p:blipFill>
          <a:blip r:embed="rId4"/>
          <a:stretch>
            <a:fillRect/>
          </a:stretch>
        </p:blipFill>
        <p:spPr>
          <a:xfrm>
            <a:off x="7008812" y="1784350"/>
            <a:ext cx="5133975" cy="4229100"/>
          </a:xfrm>
          <a:prstGeom prst="rect">
            <a:avLst/>
          </a:prstGeom>
        </p:spPr>
      </p:pic>
      <p:sp>
        <p:nvSpPr>
          <p:cNvPr id="11" name="TextBox 10">
            <a:extLst>
              <a:ext uri="{FF2B5EF4-FFF2-40B4-BE49-F238E27FC236}">
                <a16:creationId xmlns:a16="http://schemas.microsoft.com/office/drawing/2014/main" id="{44A85399-DCA2-8237-7EA6-130B2663541F}"/>
              </a:ext>
            </a:extLst>
          </p:cNvPr>
          <p:cNvSpPr txBox="1"/>
          <p:nvPr/>
        </p:nvSpPr>
        <p:spPr>
          <a:xfrm>
            <a:off x="10287000" y="6408698"/>
            <a:ext cx="2133600" cy="369332"/>
          </a:xfrm>
          <a:prstGeom prst="rect">
            <a:avLst/>
          </a:prstGeom>
          <a:noFill/>
        </p:spPr>
        <p:txBody>
          <a:bodyPr wrap="square" rtlCol="0">
            <a:spAutoFit/>
          </a:bodyPr>
          <a:lstStyle/>
          <a:p>
            <a:r>
              <a:rPr lang="en-GB" dirty="0"/>
              <a:t>OpenFlexure.org</a:t>
            </a:r>
          </a:p>
        </p:txBody>
      </p:sp>
    </p:spTree>
    <p:extLst>
      <p:ext uri="{BB962C8B-B14F-4D97-AF65-F5344CB8AC3E}">
        <p14:creationId xmlns:p14="http://schemas.microsoft.com/office/powerpoint/2010/main" val="285231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7B0B-D89F-9723-A4BB-50CBD5FF8A1F}"/>
              </a:ext>
            </a:extLst>
          </p:cNvPr>
          <p:cNvSpPr>
            <a:spLocks noGrp="1"/>
          </p:cNvSpPr>
          <p:nvPr>
            <p:ph type="title"/>
          </p:nvPr>
        </p:nvSpPr>
        <p:spPr>
          <a:xfrm>
            <a:off x="838200" y="177800"/>
            <a:ext cx="10515600" cy="1325563"/>
          </a:xfrm>
        </p:spPr>
        <p:txBody>
          <a:bodyPr/>
          <a:lstStyle/>
          <a:p>
            <a:r>
              <a:rPr lang="en-GB" dirty="0"/>
              <a:t>Documentation - Developer Guides</a:t>
            </a:r>
          </a:p>
        </p:txBody>
      </p:sp>
      <p:sp>
        <p:nvSpPr>
          <p:cNvPr id="3" name="Content Placeholder 2">
            <a:extLst>
              <a:ext uri="{FF2B5EF4-FFF2-40B4-BE49-F238E27FC236}">
                <a16:creationId xmlns:a16="http://schemas.microsoft.com/office/drawing/2014/main" id="{D9A8085B-1E06-F319-3758-FA540359C89F}"/>
              </a:ext>
            </a:extLst>
          </p:cNvPr>
          <p:cNvSpPr>
            <a:spLocks noGrp="1"/>
          </p:cNvSpPr>
          <p:nvPr>
            <p:ph idx="1"/>
          </p:nvPr>
        </p:nvSpPr>
        <p:spPr>
          <a:xfrm>
            <a:off x="838200" y="1338263"/>
            <a:ext cx="10718800" cy="5346700"/>
          </a:xfrm>
        </p:spPr>
        <p:txBody>
          <a:bodyPr>
            <a:noAutofit/>
          </a:bodyPr>
          <a:lstStyle/>
          <a:p>
            <a:pPr>
              <a:lnSpc>
                <a:spcPct val="100000"/>
              </a:lnSpc>
              <a:buFont typeface="Arial" panose="020B0604020202020204" pitchFamily="34" charset="0"/>
              <a:buChar char="•"/>
            </a:pPr>
            <a:r>
              <a:rPr lang="en-GB" sz="3200" dirty="0"/>
              <a:t>Typically more in depth and technical</a:t>
            </a:r>
          </a:p>
          <a:p>
            <a:pPr>
              <a:lnSpc>
                <a:spcPct val="100000"/>
              </a:lnSpc>
              <a:buFont typeface="Arial" panose="020B0604020202020204" pitchFamily="34" charset="0"/>
              <a:buChar char="•"/>
            </a:pPr>
            <a:r>
              <a:rPr lang="en-GB" sz="3200" dirty="0"/>
              <a:t>May want to have:</a:t>
            </a:r>
          </a:p>
          <a:p>
            <a:pPr lvl="1">
              <a:lnSpc>
                <a:spcPct val="100000"/>
              </a:lnSpc>
            </a:pPr>
            <a:r>
              <a:rPr lang="en-GB" sz="2800" dirty="0"/>
              <a:t>A detailed description of how your project was/is developed e.g. CAD software you are using</a:t>
            </a:r>
          </a:p>
          <a:p>
            <a:pPr lvl="1">
              <a:lnSpc>
                <a:spcPct val="100000"/>
              </a:lnSpc>
            </a:pPr>
            <a:r>
              <a:rPr lang="en-GB" sz="2800" dirty="0"/>
              <a:t>Current state of development</a:t>
            </a:r>
          </a:p>
          <a:p>
            <a:pPr lvl="2">
              <a:lnSpc>
                <a:spcPct val="100000"/>
              </a:lnSpc>
            </a:pPr>
            <a:r>
              <a:rPr lang="en-GB" sz="2400" dirty="0"/>
              <a:t>Open tasks</a:t>
            </a:r>
          </a:p>
          <a:p>
            <a:pPr lvl="2">
              <a:lnSpc>
                <a:spcPct val="100000"/>
              </a:lnSpc>
            </a:pPr>
            <a:r>
              <a:rPr lang="en-GB" sz="2400" dirty="0"/>
              <a:t>Tasks currently being worked on</a:t>
            </a:r>
          </a:p>
          <a:p>
            <a:pPr lvl="1">
              <a:lnSpc>
                <a:spcPct val="100000"/>
              </a:lnSpc>
            </a:pPr>
            <a:r>
              <a:rPr lang="en-GB" sz="2800" dirty="0"/>
              <a:t>API for any software libraries that may be involved</a:t>
            </a:r>
          </a:p>
          <a:p>
            <a:pPr lvl="1">
              <a:lnSpc>
                <a:spcPct val="100000"/>
              </a:lnSpc>
            </a:pPr>
            <a:r>
              <a:rPr lang="en-GB" sz="2800" dirty="0"/>
              <a:t>Contributor guidelines</a:t>
            </a:r>
          </a:p>
          <a:p>
            <a:pPr lvl="2">
              <a:lnSpc>
                <a:spcPct val="100000"/>
              </a:lnSpc>
            </a:pPr>
            <a:r>
              <a:rPr lang="en-GB" sz="2400" dirty="0"/>
              <a:t>Often helpful to have templates for things like pull-requests and issues</a:t>
            </a:r>
          </a:p>
        </p:txBody>
      </p:sp>
    </p:spTree>
    <p:extLst>
      <p:ext uri="{BB962C8B-B14F-4D97-AF65-F5344CB8AC3E}">
        <p14:creationId xmlns:p14="http://schemas.microsoft.com/office/powerpoint/2010/main" val="428579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7B0B-D89F-9723-A4BB-50CBD5FF8A1F}"/>
              </a:ext>
            </a:extLst>
          </p:cNvPr>
          <p:cNvSpPr>
            <a:spLocks noGrp="1"/>
          </p:cNvSpPr>
          <p:nvPr>
            <p:ph type="title"/>
          </p:nvPr>
        </p:nvSpPr>
        <p:spPr>
          <a:xfrm>
            <a:off x="838199" y="177800"/>
            <a:ext cx="11138555" cy="1325563"/>
          </a:xfrm>
        </p:spPr>
        <p:txBody>
          <a:bodyPr/>
          <a:lstStyle/>
          <a:p>
            <a:r>
              <a:rPr lang="en-GB" dirty="0"/>
              <a:t>Standards</a:t>
            </a:r>
          </a:p>
        </p:txBody>
      </p:sp>
      <p:sp>
        <p:nvSpPr>
          <p:cNvPr id="3" name="Content Placeholder 2">
            <a:extLst>
              <a:ext uri="{FF2B5EF4-FFF2-40B4-BE49-F238E27FC236}">
                <a16:creationId xmlns:a16="http://schemas.microsoft.com/office/drawing/2014/main" id="{D9A8085B-1E06-F319-3758-FA540359C89F}"/>
              </a:ext>
            </a:extLst>
          </p:cNvPr>
          <p:cNvSpPr>
            <a:spLocks noGrp="1"/>
          </p:cNvSpPr>
          <p:nvPr>
            <p:ph idx="1"/>
          </p:nvPr>
        </p:nvSpPr>
        <p:spPr>
          <a:xfrm>
            <a:off x="838199" y="1338263"/>
            <a:ext cx="11012905" cy="5346700"/>
          </a:xfrm>
        </p:spPr>
        <p:txBody>
          <a:bodyPr>
            <a:noAutofit/>
          </a:bodyPr>
          <a:lstStyle/>
          <a:p>
            <a:pPr>
              <a:lnSpc>
                <a:spcPct val="100000"/>
              </a:lnSpc>
              <a:buFont typeface="Arial" panose="020B0604020202020204" pitchFamily="34" charset="0"/>
              <a:buChar char="•"/>
            </a:pPr>
            <a:r>
              <a:rPr lang="en-GB" sz="2400" dirty="0"/>
              <a:t>The distributed nature of Open projects means that they normally do not follow one specific standard. However, certain standards are beginning to be accepted by some in the community</a:t>
            </a:r>
          </a:p>
          <a:p>
            <a:pPr>
              <a:lnSpc>
                <a:spcPct val="100000"/>
              </a:lnSpc>
              <a:buFont typeface="Arial" panose="020B0604020202020204" pitchFamily="34" charset="0"/>
              <a:buChar char="•"/>
            </a:pPr>
            <a:r>
              <a:rPr lang="en-GB" sz="2400" dirty="0"/>
              <a:t>One such set is developed by the Open Source Hardware Association (OSHWA). </a:t>
            </a:r>
          </a:p>
          <a:p>
            <a:pPr lvl="1">
              <a:lnSpc>
                <a:spcPct val="100000"/>
              </a:lnSpc>
            </a:pPr>
            <a:r>
              <a:rPr lang="en-GB" sz="2000" dirty="0"/>
              <a:t>They proscribe certain documentation practices that must be used along with which licences are acceptable</a:t>
            </a:r>
          </a:p>
          <a:p>
            <a:pPr lvl="1">
              <a:lnSpc>
                <a:spcPct val="100000"/>
              </a:lnSpc>
            </a:pPr>
            <a:r>
              <a:rPr lang="en-GB" sz="2000" dirty="0"/>
              <a:t>They also provide Certification, which allows </a:t>
            </a:r>
            <a:br>
              <a:rPr lang="en-GB" sz="2000" dirty="0"/>
            </a:br>
            <a:r>
              <a:rPr lang="en-GB" sz="2000" dirty="0"/>
              <a:t>projects to display that their project conforms with</a:t>
            </a:r>
            <a:br>
              <a:rPr lang="en-GB" sz="2000" dirty="0"/>
            </a:br>
            <a:r>
              <a:rPr lang="en-GB" sz="2000" dirty="0"/>
              <a:t>OSHWA’s definition</a:t>
            </a:r>
          </a:p>
          <a:p>
            <a:pPr>
              <a:lnSpc>
                <a:spcPct val="100000"/>
              </a:lnSpc>
              <a:buFont typeface="Arial" panose="020B0604020202020204" pitchFamily="34" charset="0"/>
              <a:buChar char="•"/>
            </a:pPr>
            <a:r>
              <a:rPr lang="en-GB" sz="2400" dirty="0"/>
              <a:t>Specifically for documentation the DIN standard </a:t>
            </a:r>
            <a:br>
              <a:rPr lang="en-GB" sz="2400" dirty="0"/>
            </a:br>
            <a:r>
              <a:rPr lang="en-GB" sz="2400" dirty="0"/>
              <a:t>DIN SPEC 3105 was created by many from the </a:t>
            </a:r>
            <a:br>
              <a:rPr lang="en-GB" sz="2400" dirty="0"/>
            </a:br>
            <a:r>
              <a:rPr lang="en-GB" sz="2400" dirty="0"/>
              <a:t>Open Hardware community in collaboration with </a:t>
            </a:r>
            <a:br>
              <a:rPr lang="en-GB" sz="2400" dirty="0"/>
            </a:br>
            <a:r>
              <a:rPr lang="en-GB" sz="2400" dirty="0"/>
              <a:t>the German Institute for Standardisation. </a:t>
            </a:r>
          </a:p>
        </p:txBody>
      </p:sp>
      <p:pic>
        <p:nvPicPr>
          <p:cNvPr id="5" name="Graphic 4">
            <a:extLst>
              <a:ext uri="{FF2B5EF4-FFF2-40B4-BE49-F238E27FC236}">
                <a16:creationId xmlns:a16="http://schemas.microsoft.com/office/drawing/2014/main" id="{A27C41F2-B2C8-B5EA-2FC0-624D358D9621}"/>
              </a:ext>
            </a:extLst>
          </p:cNvPr>
          <p:cNvPicPr>
            <a:picLocks noChangeAspect="1"/>
          </p:cNvPicPr>
          <p:nvPr/>
        </p:nvPicPr>
        <p:blipFill>
          <a:blip r:embed="rId3">
            <a:extLst>
              <a:ext uri="{96DAC541-7B7A-43D3-8B79-37D633B846F1}">
                <asvg:svgBlip xmlns:asvg="http://schemas.microsoft.com/office/drawing/2016/SVG/main" r:embed="rId4"/>
              </a:ext>
            </a:extLst>
          </a:blip>
          <a:srcRect b="31787"/>
          <a:stretch/>
        </p:blipFill>
        <p:spPr>
          <a:xfrm>
            <a:off x="7343524" y="3808413"/>
            <a:ext cx="5229225" cy="2871787"/>
          </a:xfrm>
          <a:prstGeom prst="rect">
            <a:avLst/>
          </a:prstGeom>
        </p:spPr>
      </p:pic>
    </p:spTree>
    <p:extLst>
      <p:ext uri="{BB962C8B-B14F-4D97-AF65-F5344CB8AC3E}">
        <p14:creationId xmlns:p14="http://schemas.microsoft.com/office/powerpoint/2010/main" val="2884397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7B0B-D89F-9723-A4BB-50CBD5FF8A1F}"/>
              </a:ext>
            </a:extLst>
          </p:cNvPr>
          <p:cNvSpPr>
            <a:spLocks noGrp="1"/>
          </p:cNvSpPr>
          <p:nvPr>
            <p:ph type="title"/>
          </p:nvPr>
        </p:nvSpPr>
        <p:spPr>
          <a:xfrm>
            <a:off x="838200" y="177800"/>
            <a:ext cx="10515600" cy="1325563"/>
          </a:xfrm>
        </p:spPr>
        <p:txBody>
          <a:bodyPr/>
          <a:lstStyle/>
          <a:p>
            <a:r>
              <a:rPr lang="en-GB" dirty="0"/>
              <a:t>Building a Community</a:t>
            </a:r>
          </a:p>
        </p:txBody>
      </p:sp>
      <p:sp>
        <p:nvSpPr>
          <p:cNvPr id="3" name="Content Placeholder 2">
            <a:extLst>
              <a:ext uri="{FF2B5EF4-FFF2-40B4-BE49-F238E27FC236}">
                <a16:creationId xmlns:a16="http://schemas.microsoft.com/office/drawing/2014/main" id="{D9A8085B-1E06-F319-3758-FA540359C89F}"/>
              </a:ext>
            </a:extLst>
          </p:cNvPr>
          <p:cNvSpPr>
            <a:spLocks noGrp="1"/>
          </p:cNvSpPr>
          <p:nvPr>
            <p:ph idx="1"/>
          </p:nvPr>
        </p:nvSpPr>
        <p:spPr>
          <a:xfrm>
            <a:off x="838200" y="1338263"/>
            <a:ext cx="10718800" cy="5346700"/>
          </a:xfrm>
        </p:spPr>
        <p:txBody>
          <a:bodyPr>
            <a:noAutofit/>
          </a:bodyPr>
          <a:lstStyle/>
          <a:p>
            <a:pPr>
              <a:lnSpc>
                <a:spcPct val="100000"/>
              </a:lnSpc>
              <a:buFont typeface="Arial" panose="020B0604020202020204" pitchFamily="34" charset="0"/>
              <a:buChar char="•"/>
            </a:pPr>
            <a:r>
              <a:rPr lang="en-GB" sz="2400" dirty="0"/>
              <a:t>In order to build a community, you need both ways for people to find your project and make it easy for them to engage with it when they do</a:t>
            </a:r>
          </a:p>
          <a:p>
            <a:pPr>
              <a:lnSpc>
                <a:spcPct val="100000"/>
              </a:lnSpc>
              <a:buFont typeface="Arial" panose="020B0604020202020204" pitchFamily="34" charset="0"/>
              <a:buChar char="•"/>
            </a:pPr>
            <a:r>
              <a:rPr lang="en-GB" sz="2400" dirty="0"/>
              <a:t>It’s worth thinking about:</a:t>
            </a:r>
          </a:p>
          <a:p>
            <a:pPr lvl="1">
              <a:lnSpc>
                <a:spcPct val="100000"/>
              </a:lnSpc>
            </a:pPr>
            <a:r>
              <a:rPr lang="en-GB" sz="2000" dirty="0"/>
              <a:t>Discovery - How someone may hear about the project</a:t>
            </a:r>
          </a:p>
          <a:p>
            <a:pPr lvl="1">
              <a:lnSpc>
                <a:spcPct val="100000"/>
              </a:lnSpc>
            </a:pPr>
            <a:r>
              <a:rPr lang="en-GB" sz="2000" dirty="0"/>
              <a:t>First Contact - How they will first engage with it</a:t>
            </a:r>
          </a:p>
          <a:p>
            <a:pPr lvl="1">
              <a:lnSpc>
                <a:spcPct val="100000"/>
              </a:lnSpc>
            </a:pPr>
            <a:r>
              <a:rPr lang="en-GB" sz="2000" dirty="0"/>
              <a:t>Participation - How they can participate in the group if they choose to</a:t>
            </a:r>
          </a:p>
          <a:p>
            <a:pPr lvl="1">
              <a:lnSpc>
                <a:spcPct val="100000"/>
              </a:lnSpc>
            </a:pPr>
            <a:r>
              <a:rPr lang="en-GB" sz="2000" dirty="0"/>
              <a:t>Sustained Participation – How their contribution or involvement can be continued/maintained</a:t>
            </a:r>
          </a:p>
          <a:p>
            <a:pPr lvl="1">
              <a:lnSpc>
                <a:spcPct val="100000"/>
              </a:lnSpc>
            </a:pPr>
            <a:r>
              <a:rPr lang="en-GB" sz="2000" dirty="0"/>
              <a:t>Networked Participation – How they may network within the community</a:t>
            </a:r>
          </a:p>
          <a:p>
            <a:pPr lvl="1">
              <a:lnSpc>
                <a:spcPct val="100000"/>
              </a:lnSpc>
            </a:pPr>
            <a:r>
              <a:rPr lang="en-GB" sz="2000" dirty="0"/>
              <a:t>Leadership – How they may take on some additional responsibility on the project or begin to lead</a:t>
            </a:r>
          </a:p>
          <a:p>
            <a:pPr>
              <a:lnSpc>
                <a:spcPct val="100000"/>
              </a:lnSpc>
            </a:pPr>
            <a:r>
              <a:rPr lang="en-GB" sz="2400" dirty="0"/>
              <a:t>Open Hardware projects naturally lean towards distributed leadership. This allows for both continued engagement with the project from committed individuals and allow the work done on the project to expand</a:t>
            </a:r>
          </a:p>
        </p:txBody>
      </p:sp>
    </p:spTree>
    <p:extLst>
      <p:ext uri="{BB962C8B-B14F-4D97-AF65-F5344CB8AC3E}">
        <p14:creationId xmlns:p14="http://schemas.microsoft.com/office/powerpoint/2010/main" val="63059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7B0B-D89F-9723-A4BB-50CBD5FF8A1F}"/>
              </a:ext>
            </a:extLst>
          </p:cNvPr>
          <p:cNvSpPr>
            <a:spLocks noGrp="1"/>
          </p:cNvSpPr>
          <p:nvPr>
            <p:ph type="title"/>
          </p:nvPr>
        </p:nvSpPr>
        <p:spPr>
          <a:xfrm>
            <a:off x="838199" y="177800"/>
            <a:ext cx="11138555" cy="1325563"/>
          </a:xfrm>
        </p:spPr>
        <p:txBody>
          <a:bodyPr/>
          <a:lstStyle/>
          <a:p>
            <a:r>
              <a:rPr lang="en-GB" dirty="0"/>
              <a:t>Building a Community - Participation Guidelines</a:t>
            </a:r>
          </a:p>
        </p:txBody>
      </p:sp>
      <p:sp>
        <p:nvSpPr>
          <p:cNvPr id="3" name="Content Placeholder 2">
            <a:extLst>
              <a:ext uri="{FF2B5EF4-FFF2-40B4-BE49-F238E27FC236}">
                <a16:creationId xmlns:a16="http://schemas.microsoft.com/office/drawing/2014/main" id="{D9A8085B-1E06-F319-3758-FA540359C89F}"/>
              </a:ext>
            </a:extLst>
          </p:cNvPr>
          <p:cNvSpPr>
            <a:spLocks noGrp="1"/>
          </p:cNvSpPr>
          <p:nvPr>
            <p:ph idx="1"/>
          </p:nvPr>
        </p:nvSpPr>
        <p:spPr>
          <a:xfrm>
            <a:off x="838200" y="1338263"/>
            <a:ext cx="10718800" cy="5346700"/>
          </a:xfrm>
        </p:spPr>
        <p:txBody>
          <a:bodyPr>
            <a:noAutofit/>
          </a:bodyPr>
          <a:lstStyle/>
          <a:p>
            <a:pPr>
              <a:lnSpc>
                <a:spcPct val="100000"/>
              </a:lnSpc>
              <a:buFont typeface="Arial" panose="020B0604020202020204" pitchFamily="34" charset="0"/>
              <a:buChar char="•"/>
            </a:pPr>
            <a:r>
              <a:rPr lang="en-GB" sz="2400" dirty="0"/>
              <a:t>With an open community it is important to have structures in place which protect all members in the community, and allow for everyone to see how it is structured</a:t>
            </a:r>
          </a:p>
          <a:p>
            <a:pPr>
              <a:lnSpc>
                <a:spcPct val="100000"/>
              </a:lnSpc>
              <a:buFont typeface="Arial" panose="020B0604020202020204" pitchFamily="34" charset="0"/>
              <a:buChar char="•"/>
            </a:pPr>
            <a:r>
              <a:rPr lang="en-GB" sz="2400" dirty="0"/>
              <a:t>Codes of Conduct serve as a guide for participation in the community. They serve two main purposes:</a:t>
            </a:r>
            <a:endParaRPr lang="en-GB" sz="2000" dirty="0"/>
          </a:p>
          <a:p>
            <a:pPr lvl="1"/>
            <a:r>
              <a:rPr lang="en-GB" sz="2000" dirty="0"/>
              <a:t>To establish the sorts of behaviours encouraged by the community, and to make clear which behaviours are unacceptable and discouraged</a:t>
            </a:r>
          </a:p>
          <a:p>
            <a:pPr lvl="1"/>
            <a:r>
              <a:rPr lang="en-GB" sz="2000" dirty="0"/>
              <a:t>To establish the processes by which any problems or violations of the guidelines will be handled by the project lead or leads.</a:t>
            </a:r>
          </a:p>
          <a:p>
            <a:r>
              <a:rPr lang="en-GB" sz="2400" dirty="0"/>
              <a:t>Governance models serve to provide transparency about the leadership of the project. This allows potential contributors to understand how they can contribute and be involved in the leadership of the organisation</a:t>
            </a:r>
          </a:p>
          <a:p>
            <a:pPr lvl="1"/>
            <a:r>
              <a:rPr lang="en-GB" sz="2000" dirty="0"/>
              <a:t>The website </a:t>
            </a:r>
            <a:r>
              <a:rPr lang="en-GB" sz="2000" dirty="0">
                <a:hlinkClick r:id="rId3"/>
              </a:rPr>
              <a:t>communityrule.info </a:t>
            </a:r>
            <a:r>
              <a:rPr lang="en-GB" sz="2000" dirty="0"/>
              <a:t>has templates of governance models you can learn about and tailor to your community needs.</a:t>
            </a:r>
          </a:p>
        </p:txBody>
      </p:sp>
    </p:spTree>
    <p:extLst>
      <p:ext uri="{BB962C8B-B14F-4D97-AF65-F5344CB8AC3E}">
        <p14:creationId xmlns:p14="http://schemas.microsoft.com/office/powerpoint/2010/main" val="831804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A5A2-FD4A-5199-7BF8-E006B4C96BA3}"/>
              </a:ext>
            </a:extLst>
          </p:cNvPr>
          <p:cNvSpPr>
            <a:spLocks noGrp="1"/>
          </p:cNvSpPr>
          <p:nvPr>
            <p:ph type="title"/>
          </p:nvPr>
        </p:nvSpPr>
        <p:spPr/>
        <p:txBody>
          <a:bodyPr/>
          <a:lstStyle/>
          <a:p>
            <a:r>
              <a:rPr lang="en-GB" dirty="0"/>
              <a:t>Example Project: Photogrammetry Rig</a:t>
            </a:r>
          </a:p>
        </p:txBody>
      </p:sp>
      <p:pic>
        <p:nvPicPr>
          <p:cNvPr id="7" name="Picture 6">
            <a:extLst>
              <a:ext uri="{FF2B5EF4-FFF2-40B4-BE49-F238E27FC236}">
                <a16:creationId xmlns:a16="http://schemas.microsoft.com/office/drawing/2014/main" id="{F627935A-4A31-CDF4-16D1-D62A7F3DB710}"/>
              </a:ext>
            </a:extLst>
          </p:cNvPr>
          <p:cNvPicPr>
            <a:picLocks noChangeAspect="1"/>
          </p:cNvPicPr>
          <p:nvPr/>
        </p:nvPicPr>
        <p:blipFill>
          <a:blip r:embed="rId3">
            <a:clrChange>
              <a:clrFrom>
                <a:srgbClr val="FAFAFA"/>
              </a:clrFrom>
              <a:clrTo>
                <a:srgbClr val="FAFAFA">
                  <a:alpha val="0"/>
                </a:srgbClr>
              </a:clrTo>
            </a:clrChange>
          </a:blip>
          <a:stretch>
            <a:fillRect/>
          </a:stretch>
        </p:blipFill>
        <p:spPr>
          <a:xfrm>
            <a:off x="3743146" y="1115749"/>
            <a:ext cx="9154203" cy="5925909"/>
          </a:xfrm>
          <a:prstGeom prst="rect">
            <a:avLst/>
          </a:prstGeom>
        </p:spPr>
      </p:pic>
      <p:pic>
        <p:nvPicPr>
          <p:cNvPr id="4" name="Picture 3" descr="Diagram of a circular object with a circular object on it&#10;&#10;AI-generated content may be incorrect.">
            <a:extLst>
              <a:ext uri="{FF2B5EF4-FFF2-40B4-BE49-F238E27FC236}">
                <a16:creationId xmlns:a16="http://schemas.microsoft.com/office/drawing/2014/main" id="{70DA8DF5-72B9-2031-082E-E9CC9E1CC7B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8961" r="16501"/>
          <a:stretch/>
        </p:blipFill>
        <p:spPr>
          <a:xfrm>
            <a:off x="170750" y="1560702"/>
            <a:ext cx="4621471" cy="5038848"/>
          </a:xfrm>
          <a:prstGeom prst="rect">
            <a:avLst/>
          </a:prstGeom>
        </p:spPr>
      </p:pic>
      <p:sp>
        <p:nvSpPr>
          <p:cNvPr id="5" name="TextBox 4">
            <a:extLst>
              <a:ext uri="{FF2B5EF4-FFF2-40B4-BE49-F238E27FC236}">
                <a16:creationId xmlns:a16="http://schemas.microsoft.com/office/drawing/2014/main" id="{2798A2CF-35F5-B5C2-7CD9-DD2F641B8142}"/>
              </a:ext>
            </a:extLst>
          </p:cNvPr>
          <p:cNvSpPr txBox="1"/>
          <p:nvPr/>
        </p:nvSpPr>
        <p:spPr>
          <a:xfrm>
            <a:off x="0" y="6509702"/>
            <a:ext cx="1234569" cy="369332"/>
          </a:xfrm>
          <a:prstGeom prst="rect">
            <a:avLst/>
          </a:prstGeom>
          <a:noFill/>
        </p:spPr>
        <p:txBody>
          <a:bodyPr wrap="none" rtlCol="0">
            <a:spAutoFit/>
          </a:bodyPr>
          <a:lstStyle/>
          <a:p>
            <a:r>
              <a:rPr lang="en-GB" dirty="0" err="1">
                <a:effectLst/>
                <a:latin typeface="g_d0_f3"/>
              </a:rPr>
              <a:t>Poigt</a:t>
            </a:r>
            <a:r>
              <a:rPr lang="en-GB" dirty="0">
                <a:latin typeface="g_d0_f3"/>
              </a:rPr>
              <a:t>. 2018</a:t>
            </a:r>
            <a:endParaRPr lang="en-GB" dirty="0"/>
          </a:p>
        </p:txBody>
      </p:sp>
    </p:spTree>
    <p:extLst>
      <p:ext uri="{BB962C8B-B14F-4D97-AF65-F5344CB8AC3E}">
        <p14:creationId xmlns:p14="http://schemas.microsoft.com/office/powerpoint/2010/main" val="220060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234C-956E-7D5E-AC12-9D8AF95E76A9}"/>
              </a:ext>
            </a:extLst>
          </p:cNvPr>
          <p:cNvSpPr>
            <a:spLocks noGrp="1"/>
          </p:cNvSpPr>
          <p:nvPr>
            <p:ph type="title"/>
          </p:nvPr>
        </p:nvSpPr>
        <p:spPr/>
        <p:txBody>
          <a:bodyPr>
            <a:normAutofit/>
          </a:bodyPr>
          <a:lstStyle/>
          <a:p>
            <a:r>
              <a:rPr lang="en-GB" sz="4000" dirty="0"/>
              <a:t>UKRN Train the trainers: Open Hardware Makers</a:t>
            </a:r>
          </a:p>
        </p:txBody>
      </p:sp>
      <p:pic>
        <p:nvPicPr>
          <p:cNvPr id="7" name="Graphic 6">
            <a:extLst>
              <a:ext uri="{FF2B5EF4-FFF2-40B4-BE49-F238E27FC236}">
                <a16:creationId xmlns:a16="http://schemas.microsoft.com/office/drawing/2014/main" id="{27472876-D127-75E4-3B53-49143DCD5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12207" y="1972348"/>
            <a:ext cx="2171700" cy="2181225"/>
          </a:xfrm>
          <a:prstGeom prst="rect">
            <a:avLst/>
          </a:prstGeom>
        </p:spPr>
      </p:pic>
      <p:pic>
        <p:nvPicPr>
          <p:cNvPr id="9" name="Picture 8" descr="A logo with a globe and text&#10;&#10;AI-generated content may be incorrect.">
            <a:extLst>
              <a:ext uri="{FF2B5EF4-FFF2-40B4-BE49-F238E27FC236}">
                <a16:creationId xmlns:a16="http://schemas.microsoft.com/office/drawing/2014/main" id="{6532BE47-BBD7-B019-7624-12DD6F4660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2207" y="4435233"/>
            <a:ext cx="2171700" cy="2171700"/>
          </a:xfrm>
          <a:prstGeom prst="rect">
            <a:avLst/>
          </a:prstGeom>
        </p:spPr>
      </p:pic>
      <p:pic>
        <p:nvPicPr>
          <p:cNvPr id="11" name="Picture 10" descr="A qr code on a white background&#10;&#10;AI-generated content may be incorrect.">
            <a:extLst>
              <a:ext uri="{FF2B5EF4-FFF2-40B4-BE49-F238E27FC236}">
                <a16:creationId xmlns:a16="http://schemas.microsoft.com/office/drawing/2014/main" id="{DC15FD46-0C15-4DB4-5712-FF888E66E6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7811" y="2279667"/>
            <a:ext cx="3524250" cy="3524250"/>
          </a:xfrm>
          <a:prstGeom prst="rect">
            <a:avLst/>
          </a:prstGeom>
        </p:spPr>
      </p:pic>
      <p:sp>
        <p:nvSpPr>
          <p:cNvPr id="12" name="TextBox 11">
            <a:extLst>
              <a:ext uri="{FF2B5EF4-FFF2-40B4-BE49-F238E27FC236}">
                <a16:creationId xmlns:a16="http://schemas.microsoft.com/office/drawing/2014/main" id="{82D8562D-CBEB-62AF-9119-9BB0BA146948}"/>
              </a:ext>
            </a:extLst>
          </p:cNvPr>
          <p:cNvSpPr txBox="1"/>
          <p:nvPr/>
        </p:nvSpPr>
        <p:spPr>
          <a:xfrm>
            <a:off x="1991573" y="5407407"/>
            <a:ext cx="3146439" cy="369332"/>
          </a:xfrm>
          <a:prstGeom prst="rect">
            <a:avLst/>
          </a:prstGeom>
          <a:noFill/>
        </p:spPr>
        <p:txBody>
          <a:bodyPr wrap="none" rtlCol="0">
            <a:spAutoFit/>
          </a:bodyPr>
          <a:lstStyle/>
          <a:p>
            <a:pPr algn="ctr"/>
            <a:r>
              <a:rPr lang="en-GB" dirty="0">
                <a:hlinkClick r:id="rId7"/>
              </a:rPr>
              <a:t>https://openhardware.space/</a:t>
            </a:r>
            <a:r>
              <a:rPr lang="en-GB" dirty="0"/>
              <a:t> </a:t>
            </a:r>
          </a:p>
        </p:txBody>
      </p:sp>
    </p:spTree>
    <p:extLst>
      <p:ext uri="{BB962C8B-B14F-4D97-AF65-F5344CB8AC3E}">
        <p14:creationId xmlns:p14="http://schemas.microsoft.com/office/powerpoint/2010/main" val="3179606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1AB4-22AA-6A8F-3464-EC8698EBDD00}"/>
              </a:ext>
            </a:extLst>
          </p:cNvPr>
          <p:cNvSpPr>
            <a:spLocks noGrp="1"/>
          </p:cNvSpPr>
          <p:nvPr>
            <p:ph type="title"/>
          </p:nvPr>
        </p:nvSpPr>
        <p:spPr/>
        <p:txBody>
          <a:bodyPr/>
          <a:lstStyle/>
          <a:p>
            <a:r>
              <a:rPr lang="en-GB" dirty="0"/>
              <a:t>Example Projects</a:t>
            </a:r>
          </a:p>
        </p:txBody>
      </p:sp>
      <p:pic>
        <p:nvPicPr>
          <p:cNvPr id="5" name="Picture 4">
            <a:extLst>
              <a:ext uri="{FF2B5EF4-FFF2-40B4-BE49-F238E27FC236}">
                <a16:creationId xmlns:a16="http://schemas.microsoft.com/office/drawing/2014/main" id="{2E1D92CD-D701-F34D-46D5-A566AD2B7636}"/>
              </a:ext>
            </a:extLst>
          </p:cNvPr>
          <p:cNvPicPr>
            <a:picLocks noChangeAspect="1"/>
          </p:cNvPicPr>
          <p:nvPr/>
        </p:nvPicPr>
        <p:blipFill>
          <a:blip r:embed="rId2"/>
          <a:stretch>
            <a:fillRect/>
          </a:stretch>
        </p:blipFill>
        <p:spPr>
          <a:xfrm>
            <a:off x="372979" y="1363807"/>
            <a:ext cx="5943600" cy="2647483"/>
          </a:xfrm>
          <a:prstGeom prst="rect">
            <a:avLst/>
          </a:prstGeom>
        </p:spPr>
      </p:pic>
      <p:pic>
        <p:nvPicPr>
          <p:cNvPr id="7" name="Picture 6">
            <a:extLst>
              <a:ext uri="{FF2B5EF4-FFF2-40B4-BE49-F238E27FC236}">
                <a16:creationId xmlns:a16="http://schemas.microsoft.com/office/drawing/2014/main" id="{EE5FB529-2D7C-8FC3-5252-77C5DF99BA64}"/>
              </a:ext>
            </a:extLst>
          </p:cNvPr>
          <p:cNvPicPr>
            <a:picLocks noChangeAspect="1"/>
          </p:cNvPicPr>
          <p:nvPr/>
        </p:nvPicPr>
        <p:blipFill>
          <a:blip r:embed="rId3"/>
          <a:srcRect t="3741"/>
          <a:stretch/>
        </p:blipFill>
        <p:spPr>
          <a:xfrm>
            <a:off x="6781800" y="1363807"/>
            <a:ext cx="4459960" cy="2647483"/>
          </a:xfrm>
          <a:prstGeom prst="rect">
            <a:avLst/>
          </a:prstGeom>
        </p:spPr>
      </p:pic>
      <p:pic>
        <p:nvPicPr>
          <p:cNvPr id="9" name="Picture 8" descr="A black and silver machine&#10;&#10;AI-generated content may be incorrect.">
            <a:extLst>
              <a:ext uri="{FF2B5EF4-FFF2-40B4-BE49-F238E27FC236}">
                <a16:creationId xmlns:a16="http://schemas.microsoft.com/office/drawing/2014/main" id="{22F4F1A4-D1A8-EC22-25E3-5EAE4DD0AB4F}"/>
              </a:ext>
            </a:extLst>
          </p:cNvPr>
          <p:cNvPicPr>
            <a:picLocks noChangeAspect="1"/>
          </p:cNvPicPr>
          <p:nvPr/>
        </p:nvPicPr>
        <p:blipFill>
          <a:blip r:embed="rId4">
            <a:extLst>
              <a:ext uri="{28A0092B-C50C-407E-A947-70E740481C1C}">
                <a14:useLocalDpi xmlns:a14="http://schemas.microsoft.com/office/drawing/2010/main" val="0"/>
              </a:ext>
            </a:extLst>
          </a:blip>
          <a:srcRect l="9763" r="15582" b="9112"/>
          <a:stretch/>
        </p:blipFill>
        <p:spPr>
          <a:xfrm>
            <a:off x="1090865" y="4011290"/>
            <a:ext cx="4319336" cy="2765361"/>
          </a:xfrm>
          <a:prstGeom prst="rect">
            <a:avLst/>
          </a:prstGeom>
        </p:spPr>
      </p:pic>
      <p:pic>
        <p:nvPicPr>
          <p:cNvPr id="11" name="Picture 10" descr="A large three dimensional printer&#10;&#10;AI-generated content may be incorrect.">
            <a:extLst>
              <a:ext uri="{FF2B5EF4-FFF2-40B4-BE49-F238E27FC236}">
                <a16:creationId xmlns:a16="http://schemas.microsoft.com/office/drawing/2014/main" id="{A876EA39-43E2-C8AC-FA47-C04ACE43AB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3169" y="4023724"/>
            <a:ext cx="5037221" cy="2834276"/>
          </a:xfrm>
          <a:prstGeom prst="rect">
            <a:avLst/>
          </a:prstGeom>
        </p:spPr>
      </p:pic>
    </p:spTree>
    <p:extLst>
      <p:ext uri="{BB962C8B-B14F-4D97-AF65-F5344CB8AC3E}">
        <p14:creationId xmlns:p14="http://schemas.microsoft.com/office/powerpoint/2010/main" val="3047830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E234C-956E-7D5E-AC12-9D8AF95E76A9}"/>
              </a:ext>
            </a:extLst>
          </p:cNvPr>
          <p:cNvSpPr>
            <a:spLocks noGrp="1"/>
          </p:cNvSpPr>
          <p:nvPr>
            <p:ph type="title"/>
          </p:nvPr>
        </p:nvSpPr>
        <p:spPr/>
        <p:txBody>
          <a:bodyPr>
            <a:normAutofit/>
          </a:bodyPr>
          <a:lstStyle/>
          <a:p>
            <a:r>
              <a:rPr lang="en-GB" sz="4000" dirty="0"/>
              <a:t>Acknowledgements</a:t>
            </a:r>
          </a:p>
        </p:txBody>
      </p:sp>
      <p:pic>
        <p:nvPicPr>
          <p:cNvPr id="7" name="Graphic 6">
            <a:extLst>
              <a:ext uri="{FF2B5EF4-FFF2-40B4-BE49-F238E27FC236}">
                <a16:creationId xmlns:a16="http://schemas.microsoft.com/office/drawing/2014/main" id="{27472876-D127-75E4-3B53-49143DCD5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56786" y="1690688"/>
            <a:ext cx="2171700" cy="2181225"/>
          </a:xfrm>
          <a:prstGeom prst="rect">
            <a:avLst/>
          </a:prstGeom>
        </p:spPr>
      </p:pic>
      <p:pic>
        <p:nvPicPr>
          <p:cNvPr id="9" name="Picture 8" descr="A logo with a globe and text&#10;&#10;AI-generated content may be incorrect.">
            <a:extLst>
              <a:ext uri="{FF2B5EF4-FFF2-40B4-BE49-F238E27FC236}">
                <a16:creationId xmlns:a16="http://schemas.microsoft.com/office/drawing/2014/main" id="{6532BE47-BBD7-B019-7624-12DD6F4660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6786" y="4321175"/>
            <a:ext cx="2171700" cy="2171700"/>
          </a:xfrm>
          <a:prstGeom prst="rect">
            <a:avLst/>
          </a:prstGeom>
        </p:spPr>
      </p:pic>
      <p:sp>
        <p:nvSpPr>
          <p:cNvPr id="3" name="TextBox 2">
            <a:extLst>
              <a:ext uri="{FF2B5EF4-FFF2-40B4-BE49-F238E27FC236}">
                <a16:creationId xmlns:a16="http://schemas.microsoft.com/office/drawing/2014/main" id="{1D9F33DA-30C9-C940-7435-F14DABE6CCEC}"/>
              </a:ext>
            </a:extLst>
          </p:cNvPr>
          <p:cNvSpPr txBox="1"/>
          <p:nvPr/>
        </p:nvSpPr>
        <p:spPr>
          <a:xfrm>
            <a:off x="729916" y="6308208"/>
            <a:ext cx="7283116" cy="369332"/>
          </a:xfrm>
          <a:prstGeom prst="rect">
            <a:avLst/>
          </a:prstGeom>
          <a:noFill/>
        </p:spPr>
        <p:txBody>
          <a:bodyPr wrap="square" rtlCol="0">
            <a:spAutoFit/>
          </a:bodyPr>
          <a:lstStyle/>
          <a:p>
            <a:r>
              <a:rPr lang="en-GB" dirty="0"/>
              <a:t>Open Hardware Makers: </a:t>
            </a:r>
            <a:r>
              <a:rPr lang="en-GB" dirty="0">
                <a:hlinkClick r:id="rId6"/>
              </a:rPr>
              <a:t>https://curriculum.openhardware.space/</a:t>
            </a:r>
            <a:r>
              <a:rPr lang="en-GB" dirty="0"/>
              <a:t> </a:t>
            </a:r>
          </a:p>
        </p:txBody>
      </p:sp>
      <p:pic>
        <p:nvPicPr>
          <p:cNvPr id="5" name="Picture 4" descr="A white circle with black letters on it&#10;&#10;AI-generated content may be incorrect.">
            <a:extLst>
              <a:ext uri="{FF2B5EF4-FFF2-40B4-BE49-F238E27FC236}">
                <a16:creationId xmlns:a16="http://schemas.microsoft.com/office/drawing/2014/main" id="{1094336F-26FE-3ACF-1ABA-6F4F38DF5B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1360" y="6184941"/>
            <a:ext cx="1094874" cy="615867"/>
          </a:xfrm>
          <a:prstGeom prst="rect">
            <a:avLst/>
          </a:prstGeom>
        </p:spPr>
      </p:pic>
      <p:pic>
        <p:nvPicPr>
          <p:cNvPr id="6" name="Picture 5" descr="A qr code on a white background&#10;&#10;AI-generated content may be incorrect.">
            <a:extLst>
              <a:ext uri="{FF2B5EF4-FFF2-40B4-BE49-F238E27FC236}">
                <a16:creationId xmlns:a16="http://schemas.microsoft.com/office/drawing/2014/main" id="{5B5BF01E-AE87-F28F-1F7C-5A0B8343D3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67811" y="2279667"/>
            <a:ext cx="3524250" cy="3524250"/>
          </a:xfrm>
          <a:prstGeom prst="rect">
            <a:avLst/>
          </a:prstGeom>
        </p:spPr>
      </p:pic>
      <p:sp>
        <p:nvSpPr>
          <p:cNvPr id="8" name="TextBox 7">
            <a:extLst>
              <a:ext uri="{FF2B5EF4-FFF2-40B4-BE49-F238E27FC236}">
                <a16:creationId xmlns:a16="http://schemas.microsoft.com/office/drawing/2014/main" id="{8831DFF1-3C79-9AFE-D67A-E0531D6A8A85}"/>
              </a:ext>
            </a:extLst>
          </p:cNvPr>
          <p:cNvSpPr txBox="1"/>
          <p:nvPr/>
        </p:nvSpPr>
        <p:spPr>
          <a:xfrm>
            <a:off x="1991573" y="5407407"/>
            <a:ext cx="3146439" cy="369332"/>
          </a:xfrm>
          <a:prstGeom prst="rect">
            <a:avLst/>
          </a:prstGeom>
          <a:noFill/>
        </p:spPr>
        <p:txBody>
          <a:bodyPr wrap="none" rtlCol="0">
            <a:spAutoFit/>
          </a:bodyPr>
          <a:lstStyle/>
          <a:p>
            <a:pPr algn="ctr"/>
            <a:r>
              <a:rPr lang="en-GB" dirty="0">
                <a:hlinkClick r:id="rId9"/>
              </a:rPr>
              <a:t>https://openhardware.space/</a:t>
            </a:r>
            <a:r>
              <a:rPr lang="en-GB" dirty="0"/>
              <a:t> </a:t>
            </a:r>
          </a:p>
        </p:txBody>
      </p:sp>
    </p:spTree>
    <p:extLst>
      <p:ext uri="{BB962C8B-B14F-4D97-AF65-F5344CB8AC3E}">
        <p14:creationId xmlns:p14="http://schemas.microsoft.com/office/powerpoint/2010/main" val="1308679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A5A2-FD4A-5199-7BF8-E006B4C96BA3}"/>
              </a:ext>
            </a:extLst>
          </p:cNvPr>
          <p:cNvSpPr>
            <a:spLocks noGrp="1"/>
          </p:cNvSpPr>
          <p:nvPr>
            <p:ph type="title"/>
          </p:nvPr>
        </p:nvSpPr>
        <p:spPr/>
        <p:txBody>
          <a:bodyPr/>
          <a:lstStyle/>
          <a:p>
            <a:r>
              <a:rPr lang="en-GB" dirty="0"/>
              <a:t>What is Open Hardware?</a:t>
            </a:r>
          </a:p>
        </p:txBody>
      </p:sp>
      <p:sp>
        <p:nvSpPr>
          <p:cNvPr id="3" name="Content Placeholder 2">
            <a:extLst>
              <a:ext uri="{FF2B5EF4-FFF2-40B4-BE49-F238E27FC236}">
                <a16:creationId xmlns:a16="http://schemas.microsoft.com/office/drawing/2014/main" id="{CFC55A70-6485-C098-3EE5-99898336E3C5}"/>
              </a:ext>
            </a:extLst>
          </p:cNvPr>
          <p:cNvSpPr>
            <a:spLocks noGrp="1"/>
          </p:cNvSpPr>
          <p:nvPr>
            <p:ph idx="1"/>
          </p:nvPr>
        </p:nvSpPr>
        <p:spPr>
          <a:xfrm>
            <a:off x="838200" y="2548527"/>
            <a:ext cx="10515600" cy="1932511"/>
          </a:xfrm>
        </p:spPr>
        <p:txBody>
          <a:bodyPr/>
          <a:lstStyle/>
          <a:p>
            <a:r>
              <a:rPr lang="en-GB" i="1" dirty="0"/>
              <a:t>“Open source hardware is hardware whose design is made publicly available so that anyone can study, modify, distribute, make, and sell the design or hardware based on that design.”</a:t>
            </a:r>
          </a:p>
          <a:p>
            <a:pPr marL="0" indent="0" algn="r">
              <a:buNone/>
            </a:pPr>
            <a:r>
              <a:rPr lang="en-GB" sz="1800" dirty="0"/>
              <a:t>Open Source Hardware Association (OSHWA)</a:t>
            </a:r>
          </a:p>
        </p:txBody>
      </p:sp>
    </p:spTree>
    <p:extLst>
      <p:ext uri="{BB962C8B-B14F-4D97-AF65-F5344CB8AC3E}">
        <p14:creationId xmlns:p14="http://schemas.microsoft.com/office/powerpoint/2010/main" val="144666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7B0B-D89F-9723-A4BB-50CBD5FF8A1F}"/>
              </a:ext>
            </a:extLst>
          </p:cNvPr>
          <p:cNvSpPr>
            <a:spLocks noGrp="1"/>
          </p:cNvSpPr>
          <p:nvPr>
            <p:ph type="title"/>
          </p:nvPr>
        </p:nvSpPr>
        <p:spPr/>
        <p:txBody>
          <a:bodyPr/>
          <a:lstStyle/>
          <a:p>
            <a:r>
              <a:rPr lang="en-GB" dirty="0"/>
              <a:t>Working Open: What it can do…</a:t>
            </a:r>
          </a:p>
        </p:txBody>
      </p:sp>
      <p:sp>
        <p:nvSpPr>
          <p:cNvPr id="3" name="Content Placeholder 2">
            <a:extLst>
              <a:ext uri="{FF2B5EF4-FFF2-40B4-BE49-F238E27FC236}">
                <a16:creationId xmlns:a16="http://schemas.microsoft.com/office/drawing/2014/main" id="{D9A8085B-1E06-F319-3758-FA540359C89F}"/>
              </a:ext>
            </a:extLst>
          </p:cNvPr>
          <p:cNvSpPr>
            <a:spLocks noGrp="1"/>
          </p:cNvSpPr>
          <p:nvPr>
            <p:ph idx="1"/>
          </p:nvPr>
        </p:nvSpPr>
        <p:spPr/>
        <p:txBody>
          <a:bodyPr>
            <a:normAutofit/>
          </a:bodyPr>
          <a:lstStyle/>
          <a:p>
            <a:pPr>
              <a:lnSpc>
                <a:spcPct val="200000"/>
              </a:lnSpc>
            </a:pPr>
            <a:r>
              <a:rPr lang="en-GB" sz="3600" dirty="0"/>
              <a:t>More minds on a single task</a:t>
            </a:r>
          </a:p>
          <a:p>
            <a:pPr>
              <a:lnSpc>
                <a:spcPct val="200000"/>
              </a:lnSpc>
            </a:pPr>
            <a:r>
              <a:rPr lang="en-GB" sz="3600" dirty="0"/>
              <a:t>Gets you closer to your users and their needs</a:t>
            </a:r>
          </a:p>
          <a:p>
            <a:pPr>
              <a:lnSpc>
                <a:spcPct val="200000"/>
              </a:lnSpc>
            </a:pPr>
            <a:r>
              <a:rPr lang="en-GB" sz="3600" dirty="0"/>
              <a:t>Give your project maximum impact</a:t>
            </a:r>
          </a:p>
        </p:txBody>
      </p:sp>
    </p:spTree>
    <p:extLst>
      <p:ext uri="{BB962C8B-B14F-4D97-AF65-F5344CB8AC3E}">
        <p14:creationId xmlns:p14="http://schemas.microsoft.com/office/powerpoint/2010/main" val="1867010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7B0B-D89F-9723-A4BB-50CBD5FF8A1F}"/>
              </a:ext>
            </a:extLst>
          </p:cNvPr>
          <p:cNvSpPr>
            <a:spLocks noGrp="1"/>
          </p:cNvSpPr>
          <p:nvPr>
            <p:ph type="title"/>
          </p:nvPr>
        </p:nvSpPr>
        <p:spPr/>
        <p:txBody>
          <a:bodyPr/>
          <a:lstStyle/>
          <a:p>
            <a:r>
              <a:rPr lang="en-GB" dirty="0"/>
              <a:t>Working smart: create, contribute or fork?</a:t>
            </a:r>
          </a:p>
        </p:txBody>
      </p:sp>
      <p:sp>
        <p:nvSpPr>
          <p:cNvPr id="3" name="Content Placeholder 2">
            <a:extLst>
              <a:ext uri="{FF2B5EF4-FFF2-40B4-BE49-F238E27FC236}">
                <a16:creationId xmlns:a16="http://schemas.microsoft.com/office/drawing/2014/main" id="{D9A8085B-1E06-F319-3758-FA540359C89F}"/>
              </a:ext>
            </a:extLst>
          </p:cNvPr>
          <p:cNvSpPr>
            <a:spLocks noGrp="1"/>
          </p:cNvSpPr>
          <p:nvPr>
            <p:ph idx="1"/>
          </p:nvPr>
        </p:nvSpPr>
        <p:spPr/>
        <p:txBody>
          <a:bodyPr>
            <a:normAutofit fontScale="92500" lnSpcReduction="10000"/>
          </a:bodyPr>
          <a:lstStyle/>
          <a:p>
            <a:pPr>
              <a:lnSpc>
                <a:spcPct val="100000"/>
              </a:lnSpc>
            </a:pPr>
            <a:r>
              <a:rPr lang="en-GB" sz="3600" dirty="0"/>
              <a:t>Don’t reinvent the wheel!</a:t>
            </a:r>
          </a:p>
          <a:p>
            <a:pPr>
              <a:lnSpc>
                <a:spcPct val="100000"/>
              </a:lnSpc>
            </a:pPr>
            <a:endParaRPr lang="en-GB" sz="3600" dirty="0"/>
          </a:p>
          <a:p>
            <a:pPr>
              <a:lnSpc>
                <a:spcPct val="100000"/>
              </a:lnSpc>
            </a:pPr>
            <a:r>
              <a:rPr lang="en-GB" sz="3600" dirty="0"/>
              <a:t>May make more sense to contribute to an existing project rather than start up your own</a:t>
            </a:r>
          </a:p>
          <a:p>
            <a:pPr>
              <a:lnSpc>
                <a:spcPct val="100000"/>
              </a:lnSpc>
            </a:pPr>
            <a:endParaRPr lang="en-GB" sz="3600" dirty="0"/>
          </a:p>
          <a:p>
            <a:pPr>
              <a:lnSpc>
                <a:spcPct val="100000"/>
              </a:lnSpc>
            </a:pPr>
            <a:r>
              <a:rPr lang="en-GB" sz="3600" dirty="0"/>
              <a:t>If your project is quite similar to another open hardware project, it may make more sense to fork and adapt that project rather than starting from scratch</a:t>
            </a:r>
          </a:p>
        </p:txBody>
      </p:sp>
    </p:spTree>
    <p:extLst>
      <p:ext uri="{BB962C8B-B14F-4D97-AF65-F5344CB8AC3E}">
        <p14:creationId xmlns:p14="http://schemas.microsoft.com/office/powerpoint/2010/main" val="386014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7B0B-D89F-9723-A4BB-50CBD5FF8A1F}"/>
              </a:ext>
            </a:extLst>
          </p:cNvPr>
          <p:cNvSpPr>
            <a:spLocks noGrp="1"/>
          </p:cNvSpPr>
          <p:nvPr>
            <p:ph type="title"/>
          </p:nvPr>
        </p:nvSpPr>
        <p:spPr>
          <a:xfrm>
            <a:off x="838200" y="177800"/>
            <a:ext cx="10515600" cy="1325563"/>
          </a:xfrm>
        </p:spPr>
        <p:txBody>
          <a:bodyPr/>
          <a:lstStyle/>
          <a:p>
            <a:r>
              <a:rPr lang="en-GB" dirty="0"/>
              <a:t>Elements of licences</a:t>
            </a:r>
          </a:p>
        </p:txBody>
      </p:sp>
      <p:sp>
        <p:nvSpPr>
          <p:cNvPr id="3" name="Content Placeholder 2">
            <a:extLst>
              <a:ext uri="{FF2B5EF4-FFF2-40B4-BE49-F238E27FC236}">
                <a16:creationId xmlns:a16="http://schemas.microsoft.com/office/drawing/2014/main" id="{D9A8085B-1E06-F319-3758-FA540359C89F}"/>
              </a:ext>
            </a:extLst>
          </p:cNvPr>
          <p:cNvSpPr>
            <a:spLocks noGrp="1"/>
          </p:cNvSpPr>
          <p:nvPr>
            <p:ph idx="1"/>
          </p:nvPr>
        </p:nvSpPr>
        <p:spPr>
          <a:xfrm>
            <a:off x="838200" y="1333500"/>
            <a:ext cx="11176000" cy="5346700"/>
          </a:xfrm>
        </p:spPr>
        <p:txBody>
          <a:bodyPr>
            <a:noAutofit/>
          </a:bodyPr>
          <a:lstStyle/>
          <a:p>
            <a:pPr>
              <a:lnSpc>
                <a:spcPct val="100000"/>
              </a:lnSpc>
              <a:buFont typeface="Arial" panose="020B0604020202020204" pitchFamily="34" charset="0"/>
              <a:buChar char="•"/>
            </a:pPr>
            <a:r>
              <a:rPr lang="en-GB" sz="2600" b="1" dirty="0"/>
              <a:t>Attribution: </a:t>
            </a:r>
            <a:r>
              <a:rPr lang="en-GB" sz="2600" dirty="0"/>
              <a:t>Should/must original authors be attributed or not</a:t>
            </a:r>
          </a:p>
          <a:p>
            <a:pPr>
              <a:lnSpc>
                <a:spcPct val="100000"/>
              </a:lnSpc>
              <a:buFont typeface="Arial" panose="020B0604020202020204" pitchFamily="34" charset="0"/>
              <a:buChar char="•"/>
            </a:pPr>
            <a:endParaRPr lang="en-GB" sz="2600" dirty="0"/>
          </a:p>
          <a:p>
            <a:pPr>
              <a:lnSpc>
                <a:spcPct val="100000"/>
              </a:lnSpc>
              <a:buFont typeface="Arial" panose="020B0604020202020204" pitchFamily="34" charset="0"/>
              <a:buChar char="•"/>
            </a:pPr>
            <a:r>
              <a:rPr lang="en-GB" sz="2600" b="1" dirty="0"/>
              <a:t>Use areas: </a:t>
            </a:r>
            <a:r>
              <a:rPr lang="en-GB" sz="2600" dirty="0"/>
              <a:t>Is the project allowed to be used in any/all areas (e.g. is there text in the license that prohibits use in potentially harmful areas?)</a:t>
            </a:r>
          </a:p>
          <a:p>
            <a:pPr>
              <a:lnSpc>
                <a:spcPct val="100000"/>
              </a:lnSpc>
              <a:buFont typeface="Arial" panose="020B0604020202020204" pitchFamily="34" charset="0"/>
              <a:buChar char="•"/>
            </a:pPr>
            <a:endParaRPr lang="en-GB" sz="2600" dirty="0"/>
          </a:p>
          <a:p>
            <a:pPr>
              <a:lnSpc>
                <a:spcPct val="100000"/>
              </a:lnSpc>
              <a:buFont typeface="Arial" panose="020B0604020202020204" pitchFamily="34" charset="0"/>
              <a:buChar char="•"/>
            </a:pPr>
            <a:r>
              <a:rPr lang="en-GB" sz="2600" b="1" dirty="0"/>
              <a:t>Commercialisation: </a:t>
            </a:r>
            <a:r>
              <a:rPr lang="en-GB" sz="2600" dirty="0"/>
              <a:t>can the project be used for commercial purposes</a:t>
            </a:r>
          </a:p>
          <a:p>
            <a:pPr>
              <a:lnSpc>
                <a:spcPct val="100000"/>
              </a:lnSpc>
              <a:buFont typeface="Arial" panose="020B0604020202020204" pitchFamily="34" charset="0"/>
              <a:buChar char="•"/>
            </a:pPr>
            <a:endParaRPr lang="en-GB" sz="2600" dirty="0"/>
          </a:p>
          <a:p>
            <a:pPr>
              <a:lnSpc>
                <a:spcPct val="100000"/>
              </a:lnSpc>
              <a:buFont typeface="Arial" panose="020B0604020202020204" pitchFamily="34" charset="0"/>
              <a:buChar char="•"/>
            </a:pPr>
            <a:r>
              <a:rPr lang="en-GB" sz="2600" b="1" dirty="0"/>
              <a:t>Derivatives: </a:t>
            </a:r>
            <a:r>
              <a:rPr lang="en-GB" sz="2600" dirty="0"/>
              <a:t>Are derivatives of the project allowed? and if so, how should/must they be shared?</a:t>
            </a:r>
          </a:p>
        </p:txBody>
      </p:sp>
    </p:spTree>
    <p:extLst>
      <p:ext uri="{BB962C8B-B14F-4D97-AF65-F5344CB8AC3E}">
        <p14:creationId xmlns:p14="http://schemas.microsoft.com/office/powerpoint/2010/main" val="319534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7B0B-D89F-9723-A4BB-50CBD5FF8A1F}"/>
              </a:ext>
            </a:extLst>
          </p:cNvPr>
          <p:cNvSpPr>
            <a:spLocks noGrp="1"/>
          </p:cNvSpPr>
          <p:nvPr>
            <p:ph type="title"/>
          </p:nvPr>
        </p:nvSpPr>
        <p:spPr>
          <a:xfrm>
            <a:off x="838200" y="177800"/>
            <a:ext cx="10515600" cy="1325563"/>
          </a:xfrm>
        </p:spPr>
        <p:txBody>
          <a:bodyPr/>
          <a:lstStyle/>
          <a:p>
            <a:r>
              <a:rPr lang="en-GB" dirty="0"/>
              <a:t>Copyleft and non-copyleft licenses</a:t>
            </a:r>
          </a:p>
        </p:txBody>
      </p:sp>
      <p:sp>
        <p:nvSpPr>
          <p:cNvPr id="3" name="Content Placeholder 2">
            <a:extLst>
              <a:ext uri="{FF2B5EF4-FFF2-40B4-BE49-F238E27FC236}">
                <a16:creationId xmlns:a16="http://schemas.microsoft.com/office/drawing/2014/main" id="{D9A8085B-1E06-F319-3758-FA540359C89F}"/>
              </a:ext>
            </a:extLst>
          </p:cNvPr>
          <p:cNvSpPr>
            <a:spLocks noGrp="1"/>
          </p:cNvSpPr>
          <p:nvPr>
            <p:ph idx="1"/>
          </p:nvPr>
        </p:nvSpPr>
        <p:spPr>
          <a:xfrm>
            <a:off x="838200" y="1333500"/>
            <a:ext cx="11176000" cy="5346700"/>
          </a:xfrm>
        </p:spPr>
        <p:txBody>
          <a:bodyPr>
            <a:noAutofit/>
          </a:bodyPr>
          <a:lstStyle/>
          <a:p>
            <a:pPr>
              <a:lnSpc>
                <a:spcPct val="100000"/>
              </a:lnSpc>
              <a:buFont typeface="Arial" panose="020B0604020202020204" pitchFamily="34" charset="0"/>
              <a:buChar char="•"/>
            </a:pPr>
            <a:r>
              <a:rPr lang="en-GB" dirty="0"/>
              <a:t>Many licences provide specific requirements on how derivative work must be shared</a:t>
            </a:r>
          </a:p>
          <a:p>
            <a:pPr marL="0" indent="0">
              <a:lnSpc>
                <a:spcPct val="100000"/>
              </a:lnSpc>
              <a:buNone/>
            </a:pPr>
            <a:endParaRPr lang="en-GB" dirty="0"/>
          </a:p>
          <a:p>
            <a:pPr>
              <a:lnSpc>
                <a:spcPct val="100000"/>
              </a:lnSpc>
              <a:buFont typeface="Arial" panose="020B0604020202020204" pitchFamily="34" charset="0"/>
              <a:buChar char="•"/>
            </a:pPr>
            <a:r>
              <a:rPr lang="en-GB" b="1" dirty="0"/>
              <a:t>Copyleft </a:t>
            </a:r>
            <a:r>
              <a:rPr lang="en-GB" dirty="0"/>
              <a:t>licences are an example of this. They require that any derivative works also be covered under the same licence. </a:t>
            </a:r>
          </a:p>
          <a:p>
            <a:pPr lvl="1">
              <a:lnSpc>
                <a:spcPct val="100000"/>
              </a:lnSpc>
            </a:pPr>
            <a:r>
              <a:rPr lang="en-GB" dirty="0"/>
              <a:t>This creates a “viral effect” where more and more projects become open</a:t>
            </a:r>
          </a:p>
          <a:p>
            <a:pPr>
              <a:lnSpc>
                <a:spcPct val="100000"/>
              </a:lnSpc>
              <a:buFont typeface="Arial" panose="020B0604020202020204" pitchFamily="34" charset="0"/>
              <a:buChar char="•"/>
            </a:pPr>
            <a:endParaRPr lang="en-GB" dirty="0"/>
          </a:p>
          <a:p>
            <a:pPr>
              <a:lnSpc>
                <a:spcPct val="100000"/>
              </a:lnSpc>
              <a:buFont typeface="Arial" panose="020B0604020202020204" pitchFamily="34" charset="0"/>
              <a:buChar char="•"/>
            </a:pPr>
            <a:r>
              <a:rPr lang="en-GB" dirty="0"/>
              <a:t>There are also </a:t>
            </a:r>
            <a:r>
              <a:rPr lang="en-GB" b="1" dirty="0"/>
              <a:t>Permissive </a:t>
            </a:r>
            <a:r>
              <a:rPr lang="en-GB" dirty="0"/>
              <a:t>or </a:t>
            </a:r>
            <a:r>
              <a:rPr lang="en-GB" b="1" dirty="0"/>
              <a:t>non-copyleft</a:t>
            </a:r>
            <a:r>
              <a:rPr lang="en-GB" dirty="0"/>
              <a:t> licences which place no such requirements.</a:t>
            </a:r>
          </a:p>
          <a:p>
            <a:pPr lvl="1">
              <a:lnSpc>
                <a:spcPct val="100000"/>
              </a:lnSpc>
            </a:pPr>
            <a:r>
              <a:rPr lang="en-GB" dirty="0"/>
              <a:t>These give more freedom to those adapting the projects but don’t have the benefits of making more projects open</a:t>
            </a:r>
          </a:p>
        </p:txBody>
      </p:sp>
    </p:spTree>
    <p:extLst>
      <p:ext uri="{BB962C8B-B14F-4D97-AF65-F5344CB8AC3E}">
        <p14:creationId xmlns:p14="http://schemas.microsoft.com/office/powerpoint/2010/main" val="1168469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7B0B-D89F-9723-A4BB-50CBD5FF8A1F}"/>
              </a:ext>
            </a:extLst>
          </p:cNvPr>
          <p:cNvSpPr>
            <a:spLocks noGrp="1"/>
          </p:cNvSpPr>
          <p:nvPr>
            <p:ph type="title"/>
          </p:nvPr>
        </p:nvSpPr>
        <p:spPr>
          <a:xfrm>
            <a:off x="838200" y="177800"/>
            <a:ext cx="10515600" cy="1325563"/>
          </a:xfrm>
        </p:spPr>
        <p:txBody>
          <a:bodyPr/>
          <a:lstStyle/>
          <a:p>
            <a:r>
              <a:rPr lang="en-GB" dirty="0"/>
              <a:t>Some example licences</a:t>
            </a:r>
          </a:p>
        </p:txBody>
      </p:sp>
      <p:graphicFrame>
        <p:nvGraphicFramePr>
          <p:cNvPr id="6" name="Table 5">
            <a:extLst>
              <a:ext uri="{FF2B5EF4-FFF2-40B4-BE49-F238E27FC236}">
                <a16:creationId xmlns:a16="http://schemas.microsoft.com/office/drawing/2014/main" id="{4700A9A3-CF82-662F-0849-CBB441DCAF0A}"/>
              </a:ext>
            </a:extLst>
          </p:cNvPr>
          <p:cNvGraphicFramePr>
            <a:graphicFrameLocks noGrp="1"/>
          </p:cNvGraphicFramePr>
          <p:nvPr>
            <p:extLst>
              <p:ext uri="{D42A27DB-BD31-4B8C-83A1-F6EECF244321}">
                <p14:modId xmlns:p14="http://schemas.microsoft.com/office/powerpoint/2010/main" val="2976186392"/>
              </p:ext>
            </p:extLst>
          </p:nvPr>
        </p:nvGraphicFramePr>
        <p:xfrm>
          <a:off x="342900" y="1503362"/>
          <a:ext cx="11671299" cy="5176840"/>
        </p:xfrm>
        <a:graphic>
          <a:graphicData uri="http://schemas.openxmlformats.org/drawingml/2006/table">
            <a:tbl>
              <a:tblPr firstRow="1" bandRow="1">
                <a:tableStyleId>{5C22544A-7EE6-4342-B048-85BDC9FD1C3A}</a:tableStyleId>
              </a:tblPr>
              <a:tblGrid>
                <a:gridCol w="3890433">
                  <a:extLst>
                    <a:ext uri="{9D8B030D-6E8A-4147-A177-3AD203B41FA5}">
                      <a16:colId xmlns:a16="http://schemas.microsoft.com/office/drawing/2014/main" val="686271829"/>
                    </a:ext>
                  </a:extLst>
                </a:gridCol>
                <a:gridCol w="3890433">
                  <a:extLst>
                    <a:ext uri="{9D8B030D-6E8A-4147-A177-3AD203B41FA5}">
                      <a16:colId xmlns:a16="http://schemas.microsoft.com/office/drawing/2014/main" val="394278870"/>
                    </a:ext>
                  </a:extLst>
                </a:gridCol>
                <a:gridCol w="3890433">
                  <a:extLst>
                    <a:ext uri="{9D8B030D-6E8A-4147-A177-3AD203B41FA5}">
                      <a16:colId xmlns:a16="http://schemas.microsoft.com/office/drawing/2014/main" val="2175341466"/>
                    </a:ext>
                  </a:extLst>
                </a:gridCol>
              </a:tblGrid>
              <a:tr h="1294210">
                <a:tc>
                  <a:txBody>
                    <a:bodyPr/>
                    <a:lstStyle/>
                    <a:p>
                      <a:endParaRPr lang="en-GB" sz="2800" dirty="0"/>
                    </a:p>
                  </a:txBody>
                  <a:tcPr>
                    <a:noFill/>
                  </a:tcPr>
                </a:tc>
                <a:tc>
                  <a:txBody>
                    <a:bodyPr/>
                    <a:lstStyle/>
                    <a:p>
                      <a:r>
                        <a:rPr lang="en-GB" sz="2800" dirty="0">
                          <a:solidFill>
                            <a:schemeClr val="tx1"/>
                          </a:solidFill>
                        </a:rPr>
                        <a:t>Copyleft</a:t>
                      </a:r>
                    </a:p>
                  </a:txBody>
                  <a:tcPr>
                    <a:solidFill>
                      <a:srgbClr val="E8AD35"/>
                    </a:solidFill>
                  </a:tcPr>
                </a:tc>
                <a:tc>
                  <a:txBody>
                    <a:bodyPr/>
                    <a:lstStyle/>
                    <a:p>
                      <a:r>
                        <a:rPr lang="en-GB" sz="2800" dirty="0">
                          <a:solidFill>
                            <a:schemeClr val="tx1"/>
                          </a:solidFill>
                        </a:rPr>
                        <a:t>Fully Permissive</a:t>
                      </a:r>
                    </a:p>
                  </a:txBody>
                  <a:tcPr>
                    <a:solidFill>
                      <a:srgbClr val="E8AD35"/>
                    </a:solidFill>
                  </a:tcPr>
                </a:tc>
                <a:extLst>
                  <a:ext uri="{0D108BD9-81ED-4DB2-BD59-A6C34878D82A}">
                    <a16:rowId xmlns:a16="http://schemas.microsoft.com/office/drawing/2014/main" val="2067575812"/>
                  </a:ext>
                </a:extLst>
              </a:tr>
              <a:tr h="1294210">
                <a:tc>
                  <a:txBody>
                    <a:bodyPr/>
                    <a:lstStyle/>
                    <a:p>
                      <a:r>
                        <a:rPr lang="en-GB" sz="2800" b="1" dirty="0"/>
                        <a:t>Software</a:t>
                      </a:r>
                    </a:p>
                  </a:txBody>
                  <a:tcPr>
                    <a:solidFill>
                      <a:srgbClr val="E8AD3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GNU General Public License v3.0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MIT License</a:t>
                      </a:r>
                    </a:p>
                  </a:txBody>
                  <a:tcPr/>
                </a:tc>
                <a:extLst>
                  <a:ext uri="{0D108BD9-81ED-4DB2-BD59-A6C34878D82A}">
                    <a16:rowId xmlns:a16="http://schemas.microsoft.com/office/drawing/2014/main" val="939036771"/>
                  </a:ext>
                </a:extLst>
              </a:tr>
              <a:tr h="1294210">
                <a:tc>
                  <a:txBody>
                    <a:bodyPr/>
                    <a:lstStyle/>
                    <a:p>
                      <a:r>
                        <a:rPr lang="en-GB" sz="2800" b="1" dirty="0"/>
                        <a:t>Hardware</a:t>
                      </a:r>
                    </a:p>
                  </a:txBody>
                  <a:tcPr>
                    <a:solidFill>
                      <a:srgbClr val="E8AD3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CERN Open Hardware Licence Version 2 - Strongly Reciprocal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CERN Open Hardware Licence Version 2 - Permissive</a:t>
                      </a:r>
                    </a:p>
                  </a:txBody>
                  <a:tcPr/>
                </a:tc>
                <a:extLst>
                  <a:ext uri="{0D108BD9-81ED-4DB2-BD59-A6C34878D82A}">
                    <a16:rowId xmlns:a16="http://schemas.microsoft.com/office/drawing/2014/main" val="1103531431"/>
                  </a:ext>
                </a:extLst>
              </a:tr>
              <a:tr h="1294210">
                <a:tc>
                  <a:txBody>
                    <a:bodyPr/>
                    <a:lstStyle/>
                    <a:p>
                      <a:r>
                        <a:rPr lang="en-GB" sz="2800" b="1" dirty="0"/>
                        <a:t>Documentation</a:t>
                      </a:r>
                    </a:p>
                  </a:txBody>
                  <a:tcPr>
                    <a:solidFill>
                      <a:srgbClr val="E8AD3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Creative Commons Attribution-</a:t>
                      </a:r>
                      <a:r>
                        <a:rPr lang="en-GB" sz="2000" b="1" dirty="0" err="1"/>
                        <a:t>ShareAlike</a:t>
                      </a:r>
                      <a:r>
                        <a:rPr lang="en-GB" sz="2000" b="1" dirty="0"/>
                        <a:t> 4.0 International</a:t>
                      </a:r>
                    </a:p>
                    <a:p>
                      <a:endParaRPr lang="en-GB"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Creative Commons Attribution 4.0 International</a:t>
                      </a:r>
                    </a:p>
                    <a:p>
                      <a:endParaRPr lang="en-GB" sz="2000" dirty="0"/>
                    </a:p>
                  </a:txBody>
                  <a:tcPr/>
                </a:tc>
                <a:extLst>
                  <a:ext uri="{0D108BD9-81ED-4DB2-BD59-A6C34878D82A}">
                    <a16:rowId xmlns:a16="http://schemas.microsoft.com/office/drawing/2014/main" val="2221769748"/>
                  </a:ext>
                </a:extLst>
              </a:tr>
            </a:tbl>
          </a:graphicData>
        </a:graphic>
      </p:graphicFrame>
    </p:spTree>
    <p:extLst>
      <p:ext uri="{BB962C8B-B14F-4D97-AF65-F5344CB8AC3E}">
        <p14:creationId xmlns:p14="http://schemas.microsoft.com/office/powerpoint/2010/main" val="295079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7B0B-D89F-9723-A4BB-50CBD5FF8A1F}"/>
              </a:ext>
            </a:extLst>
          </p:cNvPr>
          <p:cNvSpPr>
            <a:spLocks noGrp="1"/>
          </p:cNvSpPr>
          <p:nvPr>
            <p:ph type="title"/>
          </p:nvPr>
        </p:nvSpPr>
        <p:spPr>
          <a:xfrm>
            <a:off x="838200" y="177800"/>
            <a:ext cx="10515600" cy="1325563"/>
          </a:xfrm>
        </p:spPr>
        <p:txBody>
          <a:bodyPr/>
          <a:lstStyle/>
          <a:p>
            <a:r>
              <a:rPr lang="en-GB" dirty="0"/>
              <a:t>Version Control Systems</a:t>
            </a:r>
          </a:p>
        </p:txBody>
      </p:sp>
      <p:sp>
        <p:nvSpPr>
          <p:cNvPr id="3" name="Content Placeholder 2">
            <a:extLst>
              <a:ext uri="{FF2B5EF4-FFF2-40B4-BE49-F238E27FC236}">
                <a16:creationId xmlns:a16="http://schemas.microsoft.com/office/drawing/2014/main" id="{D9A8085B-1E06-F319-3758-FA540359C89F}"/>
              </a:ext>
            </a:extLst>
          </p:cNvPr>
          <p:cNvSpPr>
            <a:spLocks noGrp="1"/>
          </p:cNvSpPr>
          <p:nvPr>
            <p:ph idx="1"/>
          </p:nvPr>
        </p:nvSpPr>
        <p:spPr>
          <a:xfrm>
            <a:off x="838200" y="1333500"/>
            <a:ext cx="7391400" cy="5346700"/>
          </a:xfrm>
        </p:spPr>
        <p:txBody>
          <a:bodyPr>
            <a:noAutofit/>
          </a:bodyPr>
          <a:lstStyle/>
          <a:p>
            <a:pPr>
              <a:lnSpc>
                <a:spcPct val="100000"/>
              </a:lnSpc>
              <a:buFont typeface="Arial" panose="020B0604020202020204" pitchFamily="34" charset="0"/>
              <a:buChar char="•"/>
            </a:pPr>
            <a:r>
              <a:rPr lang="en-GB" dirty="0"/>
              <a:t>Always work on the latest version of a file</a:t>
            </a:r>
          </a:p>
          <a:p>
            <a:pPr>
              <a:lnSpc>
                <a:spcPct val="100000"/>
              </a:lnSpc>
              <a:buFont typeface="Arial" panose="020B0604020202020204" pitchFamily="34" charset="0"/>
              <a:buChar char="•"/>
            </a:pPr>
            <a:r>
              <a:rPr lang="en-GB" dirty="0"/>
              <a:t>Can roll back changes or work on earlier releases</a:t>
            </a:r>
          </a:p>
          <a:p>
            <a:pPr>
              <a:lnSpc>
                <a:spcPct val="100000"/>
              </a:lnSpc>
              <a:buFont typeface="Arial" panose="020B0604020202020204" pitchFamily="34" charset="0"/>
              <a:buChar char="•"/>
            </a:pPr>
            <a:r>
              <a:rPr lang="en-GB" dirty="0"/>
              <a:t>All collaborators can work on the project at the same time and merge changes later</a:t>
            </a:r>
          </a:p>
          <a:p>
            <a:pPr lvl="1">
              <a:lnSpc>
                <a:spcPct val="100000"/>
              </a:lnSpc>
            </a:pPr>
            <a:r>
              <a:rPr lang="en-GB" dirty="0"/>
              <a:t>There is also a conflict resolution system if changes overlap</a:t>
            </a:r>
          </a:p>
          <a:p>
            <a:pPr>
              <a:lnSpc>
                <a:spcPct val="100000"/>
              </a:lnSpc>
              <a:buFont typeface="Arial" panose="020B0604020202020204" pitchFamily="34" charset="0"/>
              <a:buChar char="•"/>
            </a:pPr>
            <a:r>
              <a:rPr lang="en-GB" dirty="0"/>
              <a:t>Depending on your settings, contributors from outside your organisation can also make edits and submit a “pull request” which can be approved or rejected by moderators</a:t>
            </a:r>
          </a:p>
        </p:txBody>
      </p:sp>
      <p:pic>
        <p:nvPicPr>
          <p:cNvPr id="9" name="Picture 8" descr="A close up of a logo&#10;&#10;AI-generated content may be incorrect.">
            <a:extLst>
              <a:ext uri="{FF2B5EF4-FFF2-40B4-BE49-F238E27FC236}">
                <a16:creationId xmlns:a16="http://schemas.microsoft.com/office/drawing/2014/main" id="{B5365FB9-AFBA-62EA-BEB7-C12593148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2080" y="2619375"/>
            <a:ext cx="4439920" cy="2774950"/>
          </a:xfrm>
          <a:prstGeom prst="rect">
            <a:avLst/>
          </a:prstGeom>
        </p:spPr>
      </p:pic>
    </p:spTree>
    <p:extLst>
      <p:ext uri="{BB962C8B-B14F-4D97-AF65-F5344CB8AC3E}">
        <p14:creationId xmlns:p14="http://schemas.microsoft.com/office/powerpoint/2010/main" val="31743978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4AB21FCF568B48A74C84907327B67F" ma:contentTypeVersion="8" ma:contentTypeDescription="Create a new document." ma:contentTypeScope="" ma:versionID="765cce4b802d4bb8cd1d90e1a78bca79">
  <xsd:schema xmlns:xsd="http://www.w3.org/2001/XMLSchema" xmlns:xs="http://www.w3.org/2001/XMLSchema" xmlns:p="http://schemas.microsoft.com/office/2006/metadata/properties" xmlns:ns2="897b745d-9c22-434d-a1df-ca4fef096e74" targetNamespace="http://schemas.microsoft.com/office/2006/metadata/properties" ma:root="true" ma:fieldsID="3bc77f096072e23d2a88080fb3b482a5" ns2:_="">
    <xsd:import namespace="897b745d-9c22-434d-a1df-ca4fef096e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7b745d-9c22-434d-a1df-ca4fef096e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a7a97d3-a1e8-4e72-aadf-490c0711cbe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7b745d-9c22-434d-a1df-ca4fef096e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203E61-DFA5-498B-AE48-ABFA636E1B82}"/>
</file>

<file path=customXml/itemProps2.xml><?xml version="1.0" encoding="utf-8"?>
<ds:datastoreItem xmlns:ds="http://schemas.openxmlformats.org/officeDocument/2006/customXml" ds:itemID="{E222B72C-9289-4903-B58D-32CBDDA63BC0}"/>
</file>

<file path=customXml/itemProps3.xml><?xml version="1.0" encoding="utf-8"?>
<ds:datastoreItem xmlns:ds="http://schemas.openxmlformats.org/officeDocument/2006/customXml" ds:itemID="{2A8BD071-3298-49B4-A667-E71213612446}"/>
</file>

<file path=docProps/app.xml><?xml version="1.0" encoding="utf-8"?>
<Properties xmlns="http://schemas.openxmlformats.org/officeDocument/2006/extended-properties" xmlns:vt="http://schemas.openxmlformats.org/officeDocument/2006/docPropsVTypes">
  <Template>TM02900769[[fn=Retrospect]]</Template>
  <TotalTime>1286</TotalTime>
  <Words>1878</Words>
  <Application>Microsoft Office PowerPoint</Application>
  <PresentationFormat>Widescreen</PresentationFormat>
  <Paragraphs>170</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g_d0_f3</vt:lpstr>
      <vt:lpstr>Office Theme</vt:lpstr>
      <vt:lpstr>Introduction to Open Hardware Principles</vt:lpstr>
      <vt:lpstr>UKRN Train the trainers: Open Hardware Makers</vt:lpstr>
      <vt:lpstr>What is Open Hardware?</vt:lpstr>
      <vt:lpstr>Working Open: What it can do…</vt:lpstr>
      <vt:lpstr>Working smart: create, contribute or fork?</vt:lpstr>
      <vt:lpstr>Elements of licences</vt:lpstr>
      <vt:lpstr>Copyleft and non-copyleft licenses</vt:lpstr>
      <vt:lpstr>Some example licences</vt:lpstr>
      <vt:lpstr>Version Control Systems</vt:lpstr>
      <vt:lpstr>Git vs GitHub et al</vt:lpstr>
      <vt:lpstr>Documentation</vt:lpstr>
      <vt:lpstr>Documentation - Bill of Materials </vt:lpstr>
      <vt:lpstr>Documentation - Bill of Materials  </vt:lpstr>
      <vt:lpstr>Documentation - User Guides</vt:lpstr>
      <vt:lpstr>Documentation - Developer Guides</vt:lpstr>
      <vt:lpstr>Standards</vt:lpstr>
      <vt:lpstr>Building a Community</vt:lpstr>
      <vt:lpstr>Building a Community - Participation Guidelines</vt:lpstr>
      <vt:lpstr>Example Project: Photogrammetry Rig</vt:lpstr>
      <vt:lpstr>Example Projects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Grimshaw</dc:creator>
  <cp:lastModifiedBy>James Grimshaw</cp:lastModifiedBy>
  <cp:revision>32</cp:revision>
  <dcterms:created xsi:type="dcterms:W3CDTF">2025-06-09T09:19:02Z</dcterms:created>
  <dcterms:modified xsi:type="dcterms:W3CDTF">2025-06-11T16:05:07Z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0x010100C74AB21FCF568B48A74C84907327B67F</vt:lpwstr>
  </property>
</Properties>
</file>