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684" r:id="rId2"/>
  </p:sldMasterIdLst>
  <p:notesMasterIdLst>
    <p:notesMasterId r:id="rId10"/>
  </p:notesMasterIdLst>
  <p:sldIdLst>
    <p:sldId id="264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/>
    <p:restoredTop sz="94609"/>
  </p:normalViewPr>
  <p:slideViewPr>
    <p:cSldViewPr snapToGrid="0">
      <p:cViewPr varScale="1">
        <p:scale>
          <a:sx n="151" d="100"/>
          <a:sy n="151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u="none" strike="noStrik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GB" sz="2000" b="0" u="none" strike="noStrike">
                <a:solidFill>
                  <a:srgbClr val="000000"/>
                </a:solidFill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 idx="4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ftr" idx="4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sldNum" idx="4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A7676FD-A257-4BB6-817E-67EF34D8114A}" type="slidenum">
              <a:rPr lang="en-GB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en-GB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pPr indent="0" algn="r">
              <a:buNone/>
            </a:pPr>
            <a:fld id="{FA7676FD-A257-4BB6-817E-67EF34D8114A}" type="slidenum">
              <a:rPr lang="en-GB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en-GB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769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32E4FD57-905A-4240-99E1-75A2E44E3A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9"/>
          <p:cNvCxnSpPr/>
          <p:nvPr/>
        </p:nvCxnSpPr>
        <p:spPr>
          <a:xfrm>
            <a:off x="515880" y="6391440"/>
            <a:ext cx="1116072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cxnSp>
        <p:nvCxnSpPr>
          <p:cNvPr id="102" name="Straight Connector 13"/>
          <p:cNvCxnSpPr/>
          <p:nvPr/>
        </p:nvCxnSpPr>
        <p:spPr>
          <a:xfrm>
            <a:off x="515880" y="761760"/>
            <a:ext cx="1116072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pic>
        <p:nvPicPr>
          <p:cNvPr id="103" name="Picture 17"/>
          <p:cNvPicPr/>
          <p:nvPr/>
        </p:nvPicPr>
        <p:blipFill>
          <a:blip r:embed="rId3"/>
          <a:stretch/>
        </p:blipFill>
        <p:spPr>
          <a:xfrm>
            <a:off x="10083960" y="209160"/>
            <a:ext cx="1712520" cy="48492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12"/>
          <p:cNvSpPr/>
          <p:nvPr/>
        </p:nvSpPr>
        <p:spPr>
          <a:xfrm>
            <a:off x="714960" y="6487920"/>
            <a:ext cx="185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 spc="-51" baseline="30000">
                <a:solidFill>
                  <a:srgbClr val="000000"/>
                </a:solidFill>
                <a:uFillTx/>
                <a:latin typeface="Derailed"/>
              </a:rPr>
              <a:t>From Newcastle. </a:t>
            </a:r>
            <a:r>
              <a:rPr lang="en-GB" sz="1800" b="1" u="none" strike="noStrike" spc="-51" baseline="30000">
                <a:solidFill>
                  <a:srgbClr val="00B2A9"/>
                </a:solidFill>
                <a:uFillTx/>
                <a:latin typeface="Derailed"/>
              </a:rPr>
              <a:t>For the world.</a:t>
            </a:r>
            <a:endParaRPr lang="en-GB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ftr" idx="30"/>
          </p:nvPr>
        </p:nvSpPr>
        <p:spPr>
          <a:xfrm>
            <a:off x="3094200" y="6454800"/>
            <a:ext cx="790560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Times New Roman"/>
              </a:rPr>
              <a:t>ORC 2025-06-13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sldNum" idx="31"/>
          </p:nvPr>
        </p:nvSpPr>
        <p:spPr>
          <a:xfrm>
            <a:off x="11050560" y="6454800"/>
            <a:ext cx="636840" cy="34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100" b="1" u="none" strike="noStrike">
                <a:solidFill>
                  <a:schemeClr val="dk1"/>
                </a:solidFill>
                <a:uFillTx/>
                <a:latin typeface="Derailed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7EF29D7-B193-4A17-A421-B4113AFA7383}" type="slidenum">
              <a:rPr lang="en-GB" sz="1100" b="1" u="none" strike="noStrike">
                <a:solidFill>
                  <a:schemeClr val="dk1"/>
                </a:solidFill>
                <a:uFillTx/>
                <a:latin typeface="Derailed"/>
              </a:rPr>
              <a:t>‹#›</a:t>
            </a:fld>
            <a:endParaRPr lang="en-GB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9"/>
          <p:cNvCxnSpPr/>
          <p:nvPr/>
        </p:nvCxnSpPr>
        <p:spPr>
          <a:xfrm>
            <a:off x="515880" y="6391440"/>
            <a:ext cx="1116072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cxnSp>
        <p:nvCxnSpPr>
          <p:cNvPr id="124" name="Straight Connector 13"/>
          <p:cNvCxnSpPr/>
          <p:nvPr/>
        </p:nvCxnSpPr>
        <p:spPr>
          <a:xfrm>
            <a:off x="515880" y="761760"/>
            <a:ext cx="1116072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pic>
        <p:nvPicPr>
          <p:cNvPr id="125" name="Picture 17"/>
          <p:cNvPicPr/>
          <p:nvPr/>
        </p:nvPicPr>
        <p:blipFill>
          <a:blip r:embed="rId3"/>
          <a:stretch/>
        </p:blipFill>
        <p:spPr>
          <a:xfrm>
            <a:off x="10083960" y="209160"/>
            <a:ext cx="1712520" cy="48492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 12" hidden="1"/>
          <p:cNvSpPr/>
          <p:nvPr/>
        </p:nvSpPr>
        <p:spPr>
          <a:xfrm>
            <a:off x="714960" y="6487920"/>
            <a:ext cx="185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 spc="-51" baseline="30000">
                <a:solidFill>
                  <a:srgbClr val="000000"/>
                </a:solidFill>
                <a:uFillTx/>
                <a:latin typeface="Derailed"/>
              </a:rPr>
              <a:t>From Newcastle. </a:t>
            </a:r>
            <a:r>
              <a:rPr lang="en-GB" sz="1800" b="1" u="none" strike="noStrike" spc="-51" baseline="30000">
                <a:solidFill>
                  <a:srgbClr val="00B2A9"/>
                </a:solidFill>
                <a:uFillTx/>
                <a:latin typeface="Derailed"/>
              </a:rPr>
              <a:t>For the world.</a:t>
            </a:r>
            <a:endParaRPr lang="en-GB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Picture 8"/>
          <p:cNvPicPr/>
          <p:nvPr/>
        </p:nvPicPr>
        <p:blipFill>
          <a:blip r:embed="rId4"/>
          <a:stretch/>
        </p:blipFill>
        <p:spPr>
          <a:xfrm>
            <a:off x="9813240" y="441360"/>
            <a:ext cx="2117160" cy="672480"/>
          </a:xfrm>
          <a:prstGeom prst="rect">
            <a:avLst/>
          </a:prstGeom>
          <a:ln w="0">
            <a:noFill/>
          </a:ln>
        </p:spPr>
      </p:pic>
      <p:sp>
        <p:nvSpPr>
          <p:cNvPr id="128" name="TextBox 9"/>
          <p:cNvSpPr/>
          <p:nvPr/>
        </p:nvSpPr>
        <p:spPr>
          <a:xfrm>
            <a:off x="10514520" y="5926320"/>
            <a:ext cx="1521720" cy="32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700" b="1" u="none" strike="noStrike" spc="-71">
                <a:solidFill>
                  <a:schemeClr val="lt1"/>
                </a:solidFill>
                <a:uFillTx/>
                <a:latin typeface="Derailed"/>
              </a:rPr>
              <a:t>ncl.ac.uk</a:t>
            </a:r>
            <a:endParaRPr lang="en-GB" sz="2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oimaging@ncl.ac.uk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l.ac.uk/bioimag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ncl.ac.uk/copyright/creativecommon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ncl.ac.uk/copyright/creativecommon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56C902-58E5-99FB-E180-F361A7A337A7}"/>
              </a:ext>
            </a:extLst>
          </p:cNvPr>
          <p:cNvSpPr txBox="1"/>
          <p:nvPr/>
        </p:nvSpPr>
        <p:spPr>
          <a:xfrm>
            <a:off x="3400647" y="788283"/>
            <a:ext cx="568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WS4: DOI and other tools for open publishing</a:t>
            </a:r>
            <a:endParaRPr lang="en-GB" dirty="0">
              <a:latin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CE2BF-1F0D-2214-E23F-6DBA35A6B0E4}"/>
              </a:ext>
            </a:extLst>
          </p:cNvPr>
          <p:cNvSpPr txBox="1"/>
          <p:nvPr/>
        </p:nvSpPr>
        <p:spPr>
          <a:xfrm>
            <a:off x="3827721" y="277048"/>
            <a:ext cx="663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Research Conference 2025</a:t>
            </a:r>
          </a:p>
        </p:txBody>
      </p:sp>
      <p:pic>
        <p:nvPicPr>
          <p:cNvPr id="9" name="Picture 8" descr="A cartoon of a green orc with a hammer in the woods&#10;&#10;AI-generated content may be incorrect.">
            <a:extLst>
              <a:ext uri="{FF2B5EF4-FFF2-40B4-BE49-F238E27FC236}">
                <a16:creationId xmlns:a16="http://schemas.microsoft.com/office/drawing/2014/main" id="{AD342A1F-57DA-906B-4ECC-F850E196C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00" y="788283"/>
            <a:ext cx="5441244" cy="54412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A0164-B117-27E7-3334-2384E4292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>
            <a:extLst>
              <a:ext uri="{FF2B5EF4-FFF2-40B4-BE49-F238E27FC236}">
                <a16:creationId xmlns:a16="http://schemas.microsoft.com/office/drawing/2014/main" id="{D93775B2-9543-9297-4FBD-2855967456CF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2D94277-E05C-193C-3C28-0C927BE92A5E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2</a:t>
            </a:fld>
            <a:endParaRPr/>
          </a:p>
        </p:txBody>
      </p:sp>
      <p:pic>
        <p:nvPicPr>
          <p:cNvPr id="328" name="Picture 23">
            <a:extLst>
              <a:ext uri="{FF2B5EF4-FFF2-40B4-BE49-F238E27FC236}">
                <a16:creationId xmlns:a16="http://schemas.microsoft.com/office/drawing/2014/main" id="{4B8149C6-9730-F20E-72DE-DB9149CAEDE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377217" y="5549931"/>
            <a:ext cx="2170440" cy="720360"/>
          </a:xfrm>
          <a:prstGeom prst="rect">
            <a:avLst/>
          </a:prstGeom>
          <a:ln w="0">
            <a:noFill/>
          </a:ln>
        </p:spPr>
      </p:pic>
      <p:sp>
        <p:nvSpPr>
          <p:cNvPr id="329" name="TextBox 1">
            <a:extLst>
              <a:ext uri="{FF2B5EF4-FFF2-40B4-BE49-F238E27FC236}">
                <a16:creationId xmlns:a16="http://schemas.microsoft.com/office/drawing/2014/main" id="{273FACD5-E4B8-A3C0-62F3-3A320620D678}"/>
              </a:ext>
            </a:extLst>
          </p:cNvPr>
          <p:cNvSpPr/>
          <p:nvPr/>
        </p:nvSpPr>
        <p:spPr>
          <a:xfrm>
            <a:off x="7521720" y="1566158"/>
            <a:ext cx="4670280" cy="42458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Contact:</a:t>
            </a:r>
          </a:p>
          <a:p>
            <a:pPr defTabSz="914400">
              <a:lnSpc>
                <a:spcPct val="100000"/>
              </a:lnSpc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Glyn Nelson</a:t>
            </a: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The Bioimaging Unit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Second floor Leech Building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Medical School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Framlington</a:t>
            </a: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 Place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NE2 4HH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Email: 	</a:t>
            </a:r>
            <a:r>
              <a:rPr lang="en-US" sz="1800" b="0" u="sng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  <a:hlinkClick r:id="rId3"/>
              </a:rPr>
              <a:t>Bioimaging@ncl.ac.uk</a:t>
            </a: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 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	</a:t>
            </a:r>
            <a:r>
              <a:rPr lang="en-US" sz="1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glyn.nelson</a:t>
            </a:r>
            <a:r>
              <a:rPr lang="en-US" sz="1800" b="0" u="sng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@ncl.ac.uk</a:t>
            </a: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 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Web: 	</a:t>
            </a:r>
            <a:r>
              <a:rPr lang="en-US" sz="1800" b="0" u="sng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  <a:hlinkClick r:id="rId4"/>
              </a:rPr>
              <a:t>www.ncl.ac.uk/bioimaging</a:t>
            </a: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 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Tel: 	0191 208 6813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C1952-CBFF-DA0E-5EDE-C1D543874E07}"/>
              </a:ext>
            </a:extLst>
          </p:cNvPr>
          <p:cNvSpPr txBox="1"/>
          <p:nvPr/>
        </p:nvSpPr>
        <p:spPr>
          <a:xfrm>
            <a:off x="212651" y="799920"/>
            <a:ext cx="568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WS4: DOI and other tools for open publishing</a:t>
            </a:r>
            <a:endParaRPr lang="en-GB" dirty="0">
              <a:latin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661DA-3DB3-F4FA-090C-43FE0B412C26}"/>
              </a:ext>
            </a:extLst>
          </p:cNvPr>
          <p:cNvSpPr txBox="1"/>
          <p:nvPr/>
        </p:nvSpPr>
        <p:spPr>
          <a:xfrm>
            <a:off x="3827721" y="277048"/>
            <a:ext cx="663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Research Conference 2025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DDCA792-90F3-EF17-2B87-6D75285D793E}"/>
              </a:ext>
            </a:extLst>
          </p:cNvPr>
          <p:cNvSpPr/>
          <p:nvPr/>
        </p:nvSpPr>
        <p:spPr>
          <a:xfrm>
            <a:off x="954343" y="1566158"/>
            <a:ext cx="46702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Agenda: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Open v Pre- publishing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Pros and Cons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Available Resources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Examples: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ArXiv</a:t>
            </a:r>
            <a:endParaRPr lang="en-US" sz="2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protocols.io</a:t>
            </a:r>
            <a:endParaRPr lang="en-US" sz="2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98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0AEC6-BF08-7BF7-978E-8B17935E7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>
            <a:extLst>
              <a:ext uri="{FF2B5EF4-FFF2-40B4-BE49-F238E27FC236}">
                <a16:creationId xmlns:a16="http://schemas.microsoft.com/office/drawing/2014/main" id="{305D354A-CCD4-AB24-D794-E66420A4C679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F9CA0C-E501-E127-671A-4C4392E5321F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5D1E1-A458-C1C3-EF2E-AEB27EC2AFFF}"/>
              </a:ext>
            </a:extLst>
          </p:cNvPr>
          <p:cNvSpPr txBox="1"/>
          <p:nvPr/>
        </p:nvSpPr>
        <p:spPr>
          <a:xfrm>
            <a:off x="212651" y="799920"/>
            <a:ext cx="568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is the difference?</a:t>
            </a:r>
            <a:endParaRPr lang="en-GB" dirty="0">
              <a:latin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C126C-E17B-468F-975D-1CAAD96B955A}"/>
              </a:ext>
            </a:extLst>
          </p:cNvPr>
          <p:cNvSpPr txBox="1"/>
          <p:nvPr/>
        </p:nvSpPr>
        <p:spPr>
          <a:xfrm>
            <a:off x="4144925" y="299642"/>
            <a:ext cx="39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v Pre-Publish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30F9DEA-DD73-2F21-1790-B0271B033EBE}"/>
              </a:ext>
            </a:extLst>
          </p:cNvPr>
          <p:cNvSpPr/>
          <p:nvPr/>
        </p:nvSpPr>
        <p:spPr>
          <a:xfrm>
            <a:off x="978031" y="4147930"/>
            <a:ext cx="9848336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Shared authorship is more difficult with your own website- no authorship tools (e.g. links to </a:t>
            </a:r>
            <a:r>
              <a:rPr lang="en-US" sz="1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ORCiD</a:t>
            </a: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 etc.)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‘Own’ website can include tools such as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Wordpress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 etc., which have some publishing assistance, but aren’t designed with scientific papers in mind.</a:t>
            </a: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lt2">
                  <a:lumMod val="25000"/>
                </a:schemeClr>
              </a:solidFill>
              <a:latin typeface="Derailed"/>
            </a:endParaRP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All Pre-publishing is also Open Publishing.</a:t>
            </a:r>
          </a:p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C79686-371A-978D-E371-2526BF76D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691"/>
              </p:ext>
            </p:extLst>
          </p:nvPr>
        </p:nvGraphicFramePr>
        <p:xfrm>
          <a:off x="1787318" y="1708144"/>
          <a:ext cx="822976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4210">
                  <a:extLst>
                    <a:ext uri="{9D8B030D-6E8A-4147-A177-3AD203B41FA5}">
                      <a16:colId xmlns:a16="http://schemas.microsoft.com/office/drawing/2014/main" val="2663192535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val="691223294"/>
                    </a:ext>
                  </a:extLst>
                </a:gridCol>
                <a:gridCol w="2413590">
                  <a:extLst>
                    <a:ext uri="{9D8B030D-6E8A-4147-A177-3AD203B41FA5}">
                      <a16:colId xmlns:a16="http://schemas.microsoft.com/office/drawing/2014/main" val="41183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Publishing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Pre-Publishing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5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peer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8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Shared authorship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5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‘own’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Preparation tools/ websites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7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6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722F-660F-FB4F-A29A-CF81BA0B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>
            <a:extLst>
              <a:ext uri="{FF2B5EF4-FFF2-40B4-BE49-F238E27FC236}">
                <a16:creationId xmlns:a16="http://schemas.microsoft.com/office/drawing/2014/main" id="{5F70CD22-E064-1D53-FAAC-1609EA64AD38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1CA9877-322C-6CA2-8088-87C289015FB5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A26C3-F837-AE15-FFE3-89B9AFFFC611}"/>
              </a:ext>
            </a:extLst>
          </p:cNvPr>
          <p:cNvSpPr txBox="1"/>
          <p:nvPr/>
        </p:nvSpPr>
        <p:spPr>
          <a:xfrm>
            <a:off x="5095925" y="244299"/>
            <a:ext cx="39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 and Cons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30C48F5-5F10-7FE0-3A99-F3D4FC74DDBE}"/>
              </a:ext>
            </a:extLst>
          </p:cNvPr>
          <p:cNvSpPr/>
          <p:nvPr/>
        </p:nvSpPr>
        <p:spPr>
          <a:xfrm>
            <a:off x="978032" y="1505156"/>
            <a:ext cx="984833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AC08BF-1262-89B5-2A57-B143C5670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10099"/>
              </p:ext>
            </p:extLst>
          </p:nvPr>
        </p:nvGraphicFramePr>
        <p:xfrm>
          <a:off x="1838200" y="1437297"/>
          <a:ext cx="81280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78233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9679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23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Digital Object Identifier created (DOI)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 work- still need to publish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26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Authorship acknowledged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publisher’s won’t accept pre-published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7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</a:t>
                      </a:r>
                      <a:r>
                        <a:rPr lang="en-US" dirty="0" err="1"/>
                        <a:t>gazumped</a:t>
                      </a:r>
                      <a:r>
                        <a:rPr lang="en-US" dirty="0"/>
                        <a:t> by other 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formal peer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1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Accepted by publication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Self-publish not </a:t>
                      </a:r>
                      <a:r>
                        <a:rPr lang="en-US" dirty="0" err="1"/>
                        <a:t>ORCiD</a:t>
                      </a:r>
                      <a:r>
                        <a:rPr lang="en-US" dirty="0"/>
                        <a:t> linked.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5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be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1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Peer feedback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76234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B11056BC-8380-5B0E-3615-B1B3D65DFFE7}"/>
              </a:ext>
            </a:extLst>
          </p:cNvPr>
          <p:cNvSpPr/>
          <p:nvPr/>
        </p:nvSpPr>
        <p:spPr>
          <a:xfrm>
            <a:off x="978031" y="4512250"/>
            <a:ext cx="9848336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DOIs are persistent and allow tracking of your work/ bibliography, and can be used for multiple work outputs, not just scientific papers.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If you plan to peer review publish the work later, check your potential Journals for their stance on pre-publishing.</a:t>
            </a: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0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A73B-D61A-FD4F-4E7B-C06BDE667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>
            <a:extLst>
              <a:ext uri="{FF2B5EF4-FFF2-40B4-BE49-F238E27FC236}">
                <a16:creationId xmlns:a16="http://schemas.microsoft.com/office/drawing/2014/main" id="{1B674703-EEB0-31C0-8C47-537160FFDE90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E5C82D7-61AA-8CE5-9BCE-642081153D99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4E8F8-914E-37A5-F4D1-CED646F3D8D2}"/>
              </a:ext>
            </a:extLst>
          </p:cNvPr>
          <p:cNvSpPr txBox="1"/>
          <p:nvPr/>
        </p:nvSpPr>
        <p:spPr>
          <a:xfrm>
            <a:off x="3549348" y="223546"/>
            <a:ext cx="39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Resources for Pre-Publishing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DB02D91-EA78-C36D-C588-B1CB547EDC80}"/>
              </a:ext>
            </a:extLst>
          </p:cNvPr>
          <p:cNvSpPr/>
          <p:nvPr/>
        </p:nvSpPr>
        <p:spPr>
          <a:xfrm>
            <a:off x="978032" y="1505156"/>
            <a:ext cx="984833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CD476FD-A6B5-E296-C7A7-B409837AC488}"/>
              </a:ext>
            </a:extLst>
          </p:cNvPr>
          <p:cNvSpPr/>
          <p:nvPr/>
        </p:nvSpPr>
        <p:spPr>
          <a:xfrm>
            <a:off x="978032" y="1227143"/>
            <a:ext cx="9848336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Open Publishing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Wordpress</a:t>
            </a: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: basic and really needs a paid-for account to use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Blogger: basic but works well for a lab book- search engine results poor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Example use: sharing defined protocols used within a lab</a:t>
            </a:r>
            <a:endParaRPr lang="en-US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US" dirty="0">
              <a:solidFill>
                <a:schemeClr val="lt2">
                  <a:lumMod val="25000"/>
                </a:schemeClr>
              </a:solidFill>
              <a:latin typeface="Derailed"/>
            </a:endParaRPr>
          </a:p>
          <a:p>
            <a:pPr defTabSz="914400">
              <a:lnSpc>
                <a:spcPct val="100000"/>
              </a:lnSpc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Pre-Publishing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Arxiv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,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BioRrxiv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,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MedRxiv</a:t>
            </a:r>
            <a:endParaRPr lang="en-US" dirty="0">
              <a:solidFill>
                <a:schemeClr val="lt2">
                  <a:lumMod val="25000"/>
                </a:schemeClr>
              </a:solidFill>
              <a:latin typeface="Derailed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Example use: Scientific papers published to share prior to peer review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Protocols.io</a:t>
            </a: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Example use: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Standardised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 Protocols from international consortium for wider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u="none" strike="noStrike" dirty="0" err="1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Figshare</a:t>
            </a:r>
            <a:endParaRPr lang="en-US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Example use: Raw data to accompany manuscript publication</a:t>
            </a:r>
            <a:endParaRPr lang="en-US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Github</a:t>
            </a:r>
            <a:endParaRPr lang="en-US" dirty="0">
              <a:solidFill>
                <a:schemeClr val="lt2">
                  <a:lumMod val="25000"/>
                </a:schemeClr>
              </a:solidFill>
              <a:latin typeface="Derailed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Example use: Programming routines, workshop tutorials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lt2">
                  <a:lumMod val="25000"/>
                </a:schemeClr>
              </a:solidFill>
              <a:latin typeface="Derailed"/>
            </a:endParaRPr>
          </a:p>
          <a:p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All have some level of versioning control, allowing separate citable copies, plus forking and merging (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Github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 only)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136A2-4871-9026-D8E3-479BB78FA961}"/>
              </a:ext>
            </a:extLst>
          </p:cNvPr>
          <p:cNvSpPr/>
          <p:nvPr/>
        </p:nvSpPr>
        <p:spPr>
          <a:xfrm>
            <a:off x="711200" y="2585157"/>
            <a:ext cx="10115168" cy="35108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4462A-3AFD-2293-D134-E5306AE4D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>
            <a:extLst>
              <a:ext uri="{FF2B5EF4-FFF2-40B4-BE49-F238E27FC236}">
                <a16:creationId xmlns:a16="http://schemas.microsoft.com/office/drawing/2014/main" id="{A3EA95AA-1AEE-8A4A-3E39-E5C6C39A2B94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B9BCE1-E9DD-5870-B3D4-AC09F346A21D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1399-31BE-837B-4E96-9985BD8D749D}"/>
              </a:ext>
            </a:extLst>
          </p:cNvPr>
          <p:cNvSpPr txBox="1"/>
          <p:nvPr/>
        </p:nvSpPr>
        <p:spPr>
          <a:xfrm>
            <a:off x="3549348" y="223546"/>
            <a:ext cx="39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Arxiv</a:t>
            </a: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DA510FB-5F3A-C284-019D-CA85A415951A}"/>
              </a:ext>
            </a:extLst>
          </p:cNvPr>
          <p:cNvSpPr/>
          <p:nvPr/>
        </p:nvSpPr>
        <p:spPr>
          <a:xfrm>
            <a:off x="978032" y="1505156"/>
            <a:ext cx="984833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EFA988E-3564-7193-B90B-72EBA6FD0DE4}"/>
              </a:ext>
            </a:extLst>
          </p:cNvPr>
          <p:cNvSpPr/>
          <p:nvPr/>
        </p:nvSpPr>
        <p:spPr>
          <a:xfrm>
            <a:off x="978032" y="1631877"/>
            <a:ext cx="9848336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Publishing Standards requested are similar to Journals, but no word limit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Upload as PDF or LaTeX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Choice of licenses.  Recommendations from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Ncl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: 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hlinkClick r:id="rId2"/>
              </a:rPr>
              <a:t>https://libguides.ncl.ac.uk/copyright/creativecommons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CC-BY minimum personal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Limited capabilities for supplementary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Simple upload, straightforward to manage.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DOI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No metrics on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</a:rPr>
              <a:t>ArXiv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  </a:t>
            </a:r>
          </a:p>
          <a:p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71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C9599-81F5-D45F-DFA0-5DB8D9ABC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>
            <a:extLst>
              <a:ext uri="{FF2B5EF4-FFF2-40B4-BE49-F238E27FC236}">
                <a16:creationId xmlns:a16="http://schemas.microsoft.com/office/drawing/2014/main" id="{D3E1E1C3-3F35-361A-8B39-696737C2C189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ORC 2025-06-13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EF774FF-174C-229C-145D-4CB749A589EA}"/>
              </a:ext>
            </a:extLst>
          </p:cNvPr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722E0BF8-18E8-4875-9280-E83A4B0AAFFC}" type="slidenum">
              <a:rPr/>
              <a:t>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D295F-9641-5AB7-6BD7-1578D21312CD}"/>
              </a:ext>
            </a:extLst>
          </p:cNvPr>
          <p:cNvSpPr txBox="1"/>
          <p:nvPr/>
        </p:nvSpPr>
        <p:spPr>
          <a:xfrm>
            <a:off x="3549348" y="223546"/>
            <a:ext cx="39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Protocols.io</a:t>
            </a: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84C858C-AD3B-659C-1C9D-8CB8ED266B39}"/>
              </a:ext>
            </a:extLst>
          </p:cNvPr>
          <p:cNvSpPr/>
          <p:nvPr/>
        </p:nvSpPr>
        <p:spPr>
          <a:xfrm>
            <a:off x="978032" y="1505156"/>
            <a:ext cx="984833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4759337-1100-8591-087E-6A6ABB909935}"/>
              </a:ext>
            </a:extLst>
          </p:cNvPr>
          <p:cNvSpPr/>
          <p:nvPr/>
        </p:nvSpPr>
        <p:spPr>
          <a:xfrm>
            <a:off x="978032" y="1631877"/>
            <a:ext cx="9848336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Now run by NPG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u="none" strike="noStrike" dirty="0">
                <a:solidFill>
                  <a:schemeClr val="lt2">
                    <a:lumMod val="25000"/>
                  </a:schemeClr>
                </a:solidFill>
                <a:uFillTx/>
                <a:latin typeface="Derailed"/>
              </a:rPr>
              <a:t>Attempts to be very generic for any protocol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Can upload from a starting document,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eg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 MS word,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Libreoffice</a:t>
            </a:r>
            <a:endParaRPr lang="en-US" dirty="0">
              <a:solidFill>
                <a:schemeClr val="lt2">
                  <a:lumMod val="25000"/>
                </a:schemeClr>
              </a:solidFill>
              <a:latin typeface="Deraile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Choice of licenses.  Recommendations from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  <a:latin typeface="Derailed"/>
              </a:rPr>
              <a:t>Ncl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latin typeface="Derailed"/>
              </a:rPr>
              <a:t>: 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  <a:hlinkClick r:id="rId2"/>
              </a:rPr>
              <a:t>https://libguides.ncl.ac.uk/copyright/creativecommons</a:t>
            </a: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CC-BY minimum personal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Can add results, citations, code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DOI created when finally published or can be reserved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Can link authors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</a:rPr>
              <a:t>ORCiD</a:t>
            </a:r>
            <a:endParaRPr lang="en-US" dirty="0">
              <a:solidFill>
                <a:schemeClr val="lt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2">
                    <a:lumMod val="25000"/>
                  </a:schemeClr>
                </a:solidFill>
              </a:rPr>
              <a:t>Some metrics in </a:t>
            </a:r>
            <a:r>
              <a:rPr lang="en-US" dirty="0" err="1">
                <a:solidFill>
                  <a:schemeClr val="lt2">
                    <a:lumMod val="25000"/>
                  </a:schemeClr>
                </a:solidFill>
              </a:rPr>
              <a:t>protocols.io</a:t>
            </a:r>
            <a:endParaRPr lang="en-US" dirty="0">
              <a:solidFill>
                <a:schemeClr val="lt2">
                  <a:lumMod val="25000"/>
                </a:schemeClr>
              </a:solidFill>
            </a:endParaRPr>
          </a:p>
          <a:p>
            <a:endParaRPr lang="en-US" sz="1800" b="0" u="none" strike="noStrike" dirty="0">
              <a:solidFill>
                <a:schemeClr val="lt2">
                  <a:lumMod val="25000"/>
                </a:schemeClr>
              </a:solidFill>
              <a:uFillTx/>
              <a:latin typeface="Derailed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31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AB21FCF568B48A74C84907327B67F" ma:contentTypeVersion="8" ma:contentTypeDescription="Create a new document." ma:contentTypeScope="" ma:versionID="765cce4b802d4bb8cd1d90e1a78bca79">
  <xsd:schema xmlns:xsd="http://www.w3.org/2001/XMLSchema" xmlns:xs="http://www.w3.org/2001/XMLSchema" xmlns:p="http://schemas.microsoft.com/office/2006/metadata/properties" xmlns:ns2="897b745d-9c22-434d-a1df-ca4fef096e74" targetNamespace="http://schemas.microsoft.com/office/2006/metadata/properties" ma:root="true" ma:fieldsID="3bc77f096072e23d2a88080fb3b482a5" ns2:_="">
    <xsd:import namespace="897b745d-9c22-434d-a1df-ca4fef096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b745d-9c22-434d-a1df-ca4fef096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7b745d-9c22-434d-a1df-ca4fef096e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A4749F-56D0-4045-A954-87B44588A695}"/>
</file>

<file path=customXml/itemProps2.xml><?xml version="1.0" encoding="utf-8"?>
<ds:datastoreItem xmlns:ds="http://schemas.openxmlformats.org/officeDocument/2006/customXml" ds:itemID="{0EE618B5-B00A-4844-A4B2-8F7D39D14F38}"/>
</file>

<file path=customXml/itemProps3.xml><?xml version="1.0" encoding="utf-8"?>
<ds:datastoreItem xmlns:ds="http://schemas.openxmlformats.org/officeDocument/2006/customXml" ds:itemID="{573DFD36-2E6E-4C9F-9D67-13A7AEAE102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10573</TotalTime>
  <Words>564</Words>
  <Application>Microsoft Macintosh PowerPoint</Application>
  <PresentationFormat>Widescreen</PresentationFormat>
  <Paragraphs>112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Derailed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/>
  <dc:creator>Alex Laude</dc:creator>
  <dc:description>colin@sifx.net</dc:description>
  <cp:lastModifiedBy>Glyn Nelson</cp:lastModifiedBy>
  <cp:revision>100</cp:revision>
  <dcterms:created xsi:type="dcterms:W3CDTF">2020-08-12T08:40:41Z</dcterms:created>
  <dcterms:modified xsi:type="dcterms:W3CDTF">2025-06-10T13:14:19Z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0x010100C74AB21FCF568B48A74C84907327B67F</vt:lpwstr>
  </property>
  <property fmtid="{D5CDD505-2E9C-101B-9397-08002B2CF9AE}" pid="3" name="Notes">
    <vt:i4>5</vt:i4>
  </property>
  <property fmtid="{D5CDD505-2E9C-101B-9397-08002B2CF9AE}" pid="4" name="Owner">
    <vt:lpwstr>colin@sifx.net</vt:lpwstr>
  </property>
  <property fmtid="{D5CDD505-2E9C-101B-9397-08002B2CF9AE}" pid="5" name="PresentationFormat">
    <vt:lpwstr>Widescreen</vt:lpwstr>
  </property>
  <property fmtid="{D5CDD505-2E9C-101B-9397-08002B2CF9AE}" pid="6" name="Slides">
    <vt:i4>9</vt:i4>
  </property>
  <property fmtid="{D5CDD505-2E9C-101B-9397-08002B2CF9AE}" pid="7" name="_dlc_DocIdItemGuid">
    <vt:lpwstr>f7c05f1a-b0fd-4425-80c9-40f742b4e8f2</vt:lpwstr>
  </property>
</Properties>
</file>