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73" r:id="rId4"/>
    <p:sldId id="269" r:id="rId5"/>
    <p:sldId id="276" r:id="rId6"/>
    <p:sldId id="270" r:id="rId7"/>
    <p:sldId id="272"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3"/>
    <p:restoredTop sz="94688"/>
  </p:normalViewPr>
  <p:slideViewPr>
    <p:cSldViewPr snapToGrid="0">
      <p:cViewPr varScale="1">
        <p:scale>
          <a:sx n="117" d="100"/>
          <a:sy n="117" d="100"/>
        </p:scale>
        <p:origin x="19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C21CC-8BB8-4F3D-8FA6-1116FEF22463}"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BFF84572-7C5C-4F34-B2C6-7BBB732C9DB1}">
      <dgm:prSet/>
      <dgm:spPr/>
      <dgm:t>
        <a:bodyPr/>
        <a:lstStyle/>
        <a:p>
          <a:r>
            <a:rPr lang="en-GB" dirty="0"/>
            <a:t>Design predictive models using machine learning to forecast EV charging behaviour based on socio-demographic, personality, and regional data.</a:t>
          </a:r>
          <a:endParaRPr lang="en-US" dirty="0"/>
        </a:p>
      </dgm:t>
    </dgm:pt>
    <dgm:pt modelId="{600F98CC-C183-41CB-8022-FEE7568C3A18}" type="parTrans" cxnId="{5EAFEA24-286A-4281-A643-A713D6782FBA}">
      <dgm:prSet/>
      <dgm:spPr/>
      <dgm:t>
        <a:bodyPr/>
        <a:lstStyle/>
        <a:p>
          <a:endParaRPr lang="en-US"/>
        </a:p>
      </dgm:t>
    </dgm:pt>
    <dgm:pt modelId="{B10BF44C-978C-4CF6-A08D-A221E0E9B094}" type="sibTrans" cxnId="{5EAFEA24-286A-4281-A643-A713D6782FBA}">
      <dgm:prSet phldrT="1" phldr="0"/>
      <dgm:spPr/>
      <dgm:t>
        <a:bodyPr/>
        <a:lstStyle/>
        <a:p>
          <a:r>
            <a:rPr lang="en-US"/>
            <a:t>1</a:t>
          </a:r>
        </a:p>
      </dgm:t>
    </dgm:pt>
    <dgm:pt modelId="{3EA0C5FC-A499-40C3-A2C2-7C44E300C8FF}">
      <dgm:prSet/>
      <dgm:spPr/>
      <dgm:t>
        <a:bodyPr/>
        <a:lstStyle/>
        <a:p>
          <a:r>
            <a:rPr lang="en-GB" dirty="0"/>
            <a:t>Train, validate, and optimise algorithms (e.g., Random Forest, </a:t>
          </a:r>
          <a:r>
            <a:rPr lang="en-GB" dirty="0" err="1"/>
            <a:t>XGBoost</a:t>
          </a:r>
          <a:r>
            <a:rPr lang="en-GB" dirty="0"/>
            <a:t>, Neural Networks) to ensure accuracy and generalisability across diverse populations.</a:t>
          </a:r>
          <a:endParaRPr lang="en-US" dirty="0"/>
        </a:p>
      </dgm:t>
    </dgm:pt>
    <dgm:pt modelId="{04104509-7E50-4162-9071-95935533B7E9}" type="parTrans" cxnId="{E24B92CD-40E9-4A9A-987D-B6E09AE62538}">
      <dgm:prSet/>
      <dgm:spPr/>
      <dgm:t>
        <a:bodyPr/>
        <a:lstStyle/>
        <a:p>
          <a:endParaRPr lang="en-US"/>
        </a:p>
      </dgm:t>
    </dgm:pt>
    <dgm:pt modelId="{67C6BF0D-D4BC-4C13-8251-3BA9CB8D17C3}" type="sibTrans" cxnId="{E24B92CD-40E9-4A9A-987D-B6E09AE62538}">
      <dgm:prSet phldrT="2" phldr="0"/>
      <dgm:spPr/>
      <dgm:t>
        <a:bodyPr/>
        <a:lstStyle/>
        <a:p>
          <a:r>
            <a:rPr lang="en-US"/>
            <a:t>2</a:t>
          </a:r>
        </a:p>
      </dgm:t>
    </dgm:pt>
    <dgm:pt modelId="{2F3DDD09-2319-453C-942A-ACA15D3DE232}">
      <dgm:prSet/>
      <dgm:spPr/>
      <dgm:t>
        <a:bodyPr/>
        <a:lstStyle/>
        <a:p>
          <a:r>
            <a:rPr lang="en-GB" dirty="0"/>
            <a:t>Analyse model data to identify key behavioural drivers and support data-driven decisions for equitable and efficient EV infrastructure planning.</a:t>
          </a:r>
          <a:endParaRPr lang="en-US" dirty="0"/>
        </a:p>
      </dgm:t>
    </dgm:pt>
    <dgm:pt modelId="{9D765C96-5009-40FF-A6DB-F6DDB8EC3E1E}" type="parTrans" cxnId="{297C7BD3-C12A-467D-893B-50C545198298}">
      <dgm:prSet/>
      <dgm:spPr/>
      <dgm:t>
        <a:bodyPr/>
        <a:lstStyle/>
        <a:p>
          <a:endParaRPr lang="en-US"/>
        </a:p>
      </dgm:t>
    </dgm:pt>
    <dgm:pt modelId="{37483DC3-92D8-41DE-ADD7-279E3D8F27E6}" type="sibTrans" cxnId="{297C7BD3-C12A-467D-893B-50C545198298}">
      <dgm:prSet phldrT="3" phldr="0"/>
      <dgm:spPr/>
      <dgm:t>
        <a:bodyPr/>
        <a:lstStyle/>
        <a:p>
          <a:r>
            <a:rPr lang="en-US"/>
            <a:t>3</a:t>
          </a:r>
        </a:p>
      </dgm:t>
    </dgm:pt>
    <dgm:pt modelId="{13447048-A7C7-024F-96EC-5E0569E97371}" type="pres">
      <dgm:prSet presAssocID="{D4AC21CC-8BB8-4F3D-8FA6-1116FEF22463}" presName="Name0" presStyleCnt="0">
        <dgm:presLayoutVars>
          <dgm:animLvl val="lvl"/>
          <dgm:resizeHandles val="exact"/>
        </dgm:presLayoutVars>
      </dgm:prSet>
      <dgm:spPr/>
    </dgm:pt>
    <dgm:pt modelId="{C9D6A7EB-01DB-FD48-96E4-3AB599EEDD6C}" type="pres">
      <dgm:prSet presAssocID="{BFF84572-7C5C-4F34-B2C6-7BBB732C9DB1}" presName="compositeNode" presStyleCnt="0">
        <dgm:presLayoutVars>
          <dgm:bulletEnabled val="1"/>
        </dgm:presLayoutVars>
      </dgm:prSet>
      <dgm:spPr/>
    </dgm:pt>
    <dgm:pt modelId="{AE0AACC0-6023-FD42-BA47-FBA8CDF9B92E}" type="pres">
      <dgm:prSet presAssocID="{BFF84572-7C5C-4F34-B2C6-7BBB732C9DB1}" presName="bgRect" presStyleLbl="bgAccFollowNode1" presStyleIdx="0" presStyleCnt="3"/>
      <dgm:spPr/>
    </dgm:pt>
    <dgm:pt modelId="{AA4D2D51-D514-BD4E-9E16-65C62B815D37}" type="pres">
      <dgm:prSet presAssocID="{B10BF44C-978C-4CF6-A08D-A221E0E9B094}" presName="sibTransNodeCircle" presStyleLbl="alignNode1" presStyleIdx="0" presStyleCnt="6">
        <dgm:presLayoutVars>
          <dgm:chMax val="0"/>
          <dgm:bulletEnabled/>
        </dgm:presLayoutVars>
      </dgm:prSet>
      <dgm:spPr/>
    </dgm:pt>
    <dgm:pt modelId="{170C946F-15EB-4A4F-BBCA-E198D0F19AB7}" type="pres">
      <dgm:prSet presAssocID="{BFF84572-7C5C-4F34-B2C6-7BBB732C9DB1}" presName="bottomLine" presStyleLbl="alignNode1" presStyleIdx="1" presStyleCnt="6">
        <dgm:presLayoutVars/>
      </dgm:prSet>
      <dgm:spPr/>
    </dgm:pt>
    <dgm:pt modelId="{972A6EBE-5496-4B4F-A2C4-01E9E9F890CC}" type="pres">
      <dgm:prSet presAssocID="{BFF84572-7C5C-4F34-B2C6-7BBB732C9DB1}" presName="nodeText" presStyleLbl="bgAccFollowNode1" presStyleIdx="0" presStyleCnt="3">
        <dgm:presLayoutVars>
          <dgm:bulletEnabled val="1"/>
        </dgm:presLayoutVars>
      </dgm:prSet>
      <dgm:spPr/>
    </dgm:pt>
    <dgm:pt modelId="{030C433F-6E26-7E43-A592-563ECFBFAE18}" type="pres">
      <dgm:prSet presAssocID="{B10BF44C-978C-4CF6-A08D-A221E0E9B094}" presName="sibTrans" presStyleCnt="0"/>
      <dgm:spPr/>
    </dgm:pt>
    <dgm:pt modelId="{A11A04CD-B87B-164A-A000-639AA60C6040}" type="pres">
      <dgm:prSet presAssocID="{3EA0C5FC-A499-40C3-A2C2-7C44E300C8FF}" presName="compositeNode" presStyleCnt="0">
        <dgm:presLayoutVars>
          <dgm:bulletEnabled val="1"/>
        </dgm:presLayoutVars>
      </dgm:prSet>
      <dgm:spPr/>
    </dgm:pt>
    <dgm:pt modelId="{BAE46D06-9657-954C-8312-64C194493583}" type="pres">
      <dgm:prSet presAssocID="{3EA0C5FC-A499-40C3-A2C2-7C44E300C8FF}" presName="bgRect" presStyleLbl="bgAccFollowNode1" presStyleIdx="1" presStyleCnt="3"/>
      <dgm:spPr/>
    </dgm:pt>
    <dgm:pt modelId="{7A94CB8F-C654-9242-8555-5580EF4D9AE2}" type="pres">
      <dgm:prSet presAssocID="{67C6BF0D-D4BC-4C13-8251-3BA9CB8D17C3}" presName="sibTransNodeCircle" presStyleLbl="alignNode1" presStyleIdx="2" presStyleCnt="6">
        <dgm:presLayoutVars>
          <dgm:chMax val="0"/>
          <dgm:bulletEnabled/>
        </dgm:presLayoutVars>
      </dgm:prSet>
      <dgm:spPr/>
    </dgm:pt>
    <dgm:pt modelId="{B224B575-F279-6446-A525-4363B5726AB9}" type="pres">
      <dgm:prSet presAssocID="{3EA0C5FC-A499-40C3-A2C2-7C44E300C8FF}" presName="bottomLine" presStyleLbl="alignNode1" presStyleIdx="3" presStyleCnt="6">
        <dgm:presLayoutVars/>
      </dgm:prSet>
      <dgm:spPr/>
    </dgm:pt>
    <dgm:pt modelId="{77312F74-C9D5-D34E-9640-582FEB3036CD}" type="pres">
      <dgm:prSet presAssocID="{3EA0C5FC-A499-40C3-A2C2-7C44E300C8FF}" presName="nodeText" presStyleLbl="bgAccFollowNode1" presStyleIdx="1" presStyleCnt="3">
        <dgm:presLayoutVars>
          <dgm:bulletEnabled val="1"/>
        </dgm:presLayoutVars>
      </dgm:prSet>
      <dgm:spPr/>
    </dgm:pt>
    <dgm:pt modelId="{1360E398-3503-DB48-B6D2-95F7E0AD7657}" type="pres">
      <dgm:prSet presAssocID="{67C6BF0D-D4BC-4C13-8251-3BA9CB8D17C3}" presName="sibTrans" presStyleCnt="0"/>
      <dgm:spPr/>
    </dgm:pt>
    <dgm:pt modelId="{DD19FC96-E375-0D43-BAA7-A36ECC4E5260}" type="pres">
      <dgm:prSet presAssocID="{2F3DDD09-2319-453C-942A-ACA15D3DE232}" presName="compositeNode" presStyleCnt="0">
        <dgm:presLayoutVars>
          <dgm:bulletEnabled val="1"/>
        </dgm:presLayoutVars>
      </dgm:prSet>
      <dgm:spPr/>
    </dgm:pt>
    <dgm:pt modelId="{30A24045-19F6-0A4A-A779-E91EE995D49A}" type="pres">
      <dgm:prSet presAssocID="{2F3DDD09-2319-453C-942A-ACA15D3DE232}" presName="bgRect" presStyleLbl="bgAccFollowNode1" presStyleIdx="2" presStyleCnt="3"/>
      <dgm:spPr/>
    </dgm:pt>
    <dgm:pt modelId="{33ED5F7F-088A-2449-B8B2-FA318EDEE830}" type="pres">
      <dgm:prSet presAssocID="{37483DC3-92D8-41DE-ADD7-279E3D8F27E6}" presName="sibTransNodeCircle" presStyleLbl="alignNode1" presStyleIdx="4" presStyleCnt="6">
        <dgm:presLayoutVars>
          <dgm:chMax val="0"/>
          <dgm:bulletEnabled/>
        </dgm:presLayoutVars>
      </dgm:prSet>
      <dgm:spPr/>
    </dgm:pt>
    <dgm:pt modelId="{C596413D-97DD-2B4D-915C-95D54DDDBAA4}" type="pres">
      <dgm:prSet presAssocID="{2F3DDD09-2319-453C-942A-ACA15D3DE232}" presName="bottomLine" presStyleLbl="alignNode1" presStyleIdx="5" presStyleCnt="6">
        <dgm:presLayoutVars/>
      </dgm:prSet>
      <dgm:spPr/>
    </dgm:pt>
    <dgm:pt modelId="{92E5F067-83AC-6C4B-9F1F-A5AEC777372C}" type="pres">
      <dgm:prSet presAssocID="{2F3DDD09-2319-453C-942A-ACA15D3DE232}" presName="nodeText" presStyleLbl="bgAccFollowNode1" presStyleIdx="2" presStyleCnt="3">
        <dgm:presLayoutVars>
          <dgm:bulletEnabled val="1"/>
        </dgm:presLayoutVars>
      </dgm:prSet>
      <dgm:spPr/>
    </dgm:pt>
  </dgm:ptLst>
  <dgm:cxnLst>
    <dgm:cxn modelId="{138F0E10-4B69-D64F-924D-392D8CBA43D9}" type="presOf" srcId="{BFF84572-7C5C-4F34-B2C6-7BBB732C9DB1}" destId="{AE0AACC0-6023-FD42-BA47-FBA8CDF9B92E}" srcOrd="0" destOrd="0" presId="urn:microsoft.com/office/officeart/2016/7/layout/BasicLinearProcessNumbered"/>
    <dgm:cxn modelId="{A6614910-7AAE-8547-8AD2-7835364317B7}" type="presOf" srcId="{3EA0C5FC-A499-40C3-A2C2-7C44E300C8FF}" destId="{BAE46D06-9657-954C-8312-64C194493583}" srcOrd="0" destOrd="0" presId="urn:microsoft.com/office/officeart/2016/7/layout/BasicLinearProcessNumbered"/>
    <dgm:cxn modelId="{5EAFEA24-286A-4281-A643-A713D6782FBA}" srcId="{D4AC21CC-8BB8-4F3D-8FA6-1116FEF22463}" destId="{BFF84572-7C5C-4F34-B2C6-7BBB732C9DB1}" srcOrd="0" destOrd="0" parTransId="{600F98CC-C183-41CB-8022-FEE7568C3A18}" sibTransId="{B10BF44C-978C-4CF6-A08D-A221E0E9B094}"/>
    <dgm:cxn modelId="{4C792331-61DE-5848-BF8B-8780EB42F9A0}" type="presOf" srcId="{37483DC3-92D8-41DE-ADD7-279E3D8F27E6}" destId="{33ED5F7F-088A-2449-B8B2-FA318EDEE830}" srcOrd="0" destOrd="0" presId="urn:microsoft.com/office/officeart/2016/7/layout/BasicLinearProcessNumbered"/>
    <dgm:cxn modelId="{3DB88E35-2A29-AB45-BBA4-23CE8ECA16F9}" type="presOf" srcId="{D4AC21CC-8BB8-4F3D-8FA6-1116FEF22463}" destId="{13447048-A7C7-024F-96EC-5E0569E97371}" srcOrd="0" destOrd="0" presId="urn:microsoft.com/office/officeart/2016/7/layout/BasicLinearProcessNumbered"/>
    <dgm:cxn modelId="{DE52543D-D89C-0A40-AB3E-D7F8A3AC1CEE}" type="presOf" srcId="{B10BF44C-978C-4CF6-A08D-A221E0E9B094}" destId="{AA4D2D51-D514-BD4E-9E16-65C62B815D37}" srcOrd="0" destOrd="0" presId="urn:microsoft.com/office/officeart/2016/7/layout/BasicLinearProcessNumbered"/>
    <dgm:cxn modelId="{0E85283F-2AB3-804C-AFCB-019B730E356B}" type="presOf" srcId="{BFF84572-7C5C-4F34-B2C6-7BBB732C9DB1}" destId="{972A6EBE-5496-4B4F-A2C4-01E9E9F890CC}" srcOrd="1" destOrd="0" presId="urn:microsoft.com/office/officeart/2016/7/layout/BasicLinearProcessNumbered"/>
    <dgm:cxn modelId="{C215D57B-36E0-E748-A60A-EB15BD8A659B}" type="presOf" srcId="{2F3DDD09-2319-453C-942A-ACA15D3DE232}" destId="{92E5F067-83AC-6C4B-9F1F-A5AEC777372C}" srcOrd="1" destOrd="0" presId="urn:microsoft.com/office/officeart/2016/7/layout/BasicLinearProcessNumbered"/>
    <dgm:cxn modelId="{6CD84388-DA52-1741-ABB1-73AFD25E949B}" type="presOf" srcId="{67C6BF0D-D4BC-4C13-8251-3BA9CB8D17C3}" destId="{7A94CB8F-C654-9242-8555-5580EF4D9AE2}" srcOrd="0" destOrd="0" presId="urn:microsoft.com/office/officeart/2016/7/layout/BasicLinearProcessNumbered"/>
    <dgm:cxn modelId="{A5190D8A-9FC8-5C4F-89C8-6F55C3CD1624}" type="presOf" srcId="{3EA0C5FC-A499-40C3-A2C2-7C44E300C8FF}" destId="{77312F74-C9D5-D34E-9640-582FEB3036CD}" srcOrd="1" destOrd="0" presId="urn:microsoft.com/office/officeart/2016/7/layout/BasicLinearProcessNumbered"/>
    <dgm:cxn modelId="{BDDF2FB6-99C9-0A4A-8F0A-0B276E6ECCF8}" type="presOf" srcId="{2F3DDD09-2319-453C-942A-ACA15D3DE232}" destId="{30A24045-19F6-0A4A-A779-E91EE995D49A}" srcOrd="0" destOrd="0" presId="urn:microsoft.com/office/officeart/2016/7/layout/BasicLinearProcessNumbered"/>
    <dgm:cxn modelId="{E24B92CD-40E9-4A9A-987D-B6E09AE62538}" srcId="{D4AC21CC-8BB8-4F3D-8FA6-1116FEF22463}" destId="{3EA0C5FC-A499-40C3-A2C2-7C44E300C8FF}" srcOrd="1" destOrd="0" parTransId="{04104509-7E50-4162-9071-95935533B7E9}" sibTransId="{67C6BF0D-D4BC-4C13-8251-3BA9CB8D17C3}"/>
    <dgm:cxn modelId="{297C7BD3-C12A-467D-893B-50C545198298}" srcId="{D4AC21CC-8BB8-4F3D-8FA6-1116FEF22463}" destId="{2F3DDD09-2319-453C-942A-ACA15D3DE232}" srcOrd="2" destOrd="0" parTransId="{9D765C96-5009-40FF-A6DB-F6DDB8EC3E1E}" sibTransId="{37483DC3-92D8-41DE-ADD7-279E3D8F27E6}"/>
    <dgm:cxn modelId="{B1C827C0-1573-3341-B648-77730CD2D26C}" type="presParOf" srcId="{13447048-A7C7-024F-96EC-5E0569E97371}" destId="{C9D6A7EB-01DB-FD48-96E4-3AB599EEDD6C}" srcOrd="0" destOrd="0" presId="urn:microsoft.com/office/officeart/2016/7/layout/BasicLinearProcessNumbered"/>
    <dgm:cxn modelId="{9BB5E870-48AE-234F-9CE9-81C58612B9D4}" type="presParOf" srcId="{C9D6A7EB-01DB-FD48-96E4-3AB599EEDD6C}" destId="{AE0AACC0-6023-FD42-BA47-FBA8CDF9B92E}" srcOrd="0" destOrd="0" presId="urn:microsoft.com/office/officeart/2016/7/layout/BasicLinearProcessNumbered"/>
    <dgm:cxn modelId="{20E15D09-6AA9-9D44-92B3-874AB7EBF345}" type="presParOf" srcId="{C9D6A7EB-01DB-FD48-96E4-3AB599EEDD6C}" destId="{AA4D2D51-D514-BD4E-9E16-65C62B815D37}" srcOrd="1" destOrd="0" presId="urn:microsoft.com/office/officeart/2016/7/layout/BasicLinearProcessNumbered"/>
    <dgm:cxn modelId="{BAB1743B-0C1E-C641-8518-728FE69AF81F}" type="presParOf" srcId="{C9D6A7EB-01DB-FD48-96E4-3AB599EEDD6C}" destId="{170C946F-15EB-4A4F-BBCA-E198D0F19AB7}" srcOrd="2" destOrd="0" presId="urn:microsoft.com/office/officeart/2016/7/layout/BasicLinearProcessNumbered"/>
    <dgm:cxn modelId="{88612F96-E8FA-9C43-B72A-20340F7A01D7}" type="presParOf" srcId="{C9D6A7EB-01DB-FD48-96E4-3AB599EEDD6C}" destId="{972A6EBE-5496-4B4F-A2C4-01E9E9F890CC}" srcOrd="3" destOrd="0" presId="urn:microsoft.com/office/officeart/2016/7/layout/BasicLinearProcessNumbered"/>
    <dgm:cxn modelId="{423A8862-1FFC-0A41-96A5-3B671409DA04}" type="presParOf" srcId="{13447048-A7C7-024F-96EC-5E0569E97371}" destId="{030C433F-6E26-7E43-A592-563ECFBFAE18}" srcOrd="1" destOrd="0" presId="urn:microsoft.com/office/officeart/2016/7/layout/BasicLinearProcessNumbered"/>
    <dgm:cxn modelId="{279204BD-66C3-A64C-B587-FAF0F360CC9F}" type="presParOf" srcId="{13447048-A7C7-024F-96EC-5E0569E97371}" destId="{A11A04CD-B87B-164A-A000-639AA60C6040}" srcOrd="2" destOrd="0" presId="urn:microsoft.com/office/officeart/2016/7/layout/BasicLinearProcessNumbered"/>
    <dgm:cxn modelId="{3A341F52-E4F3-524D-B5F9-5BBA97B82F81}" type="presParOf" srcId="{A11A04CD-B87B-164A-A000-639AA60C6040}" destId="{BAE46D06-9657-954C-8312-64C194493583}" srcOrd="0" destOrd="0" presId="urn:microsoft.com/office/officeart/2016/7/layout/BasicLinearProcessNumbered"/>
    <dgm:cxn modelId="{B3A62E65-36E8-5243-B2DF-7A68B23039DC}" type="presParOf" srcId="{A11A04CD-B87B-164A-A000-639AA60C6040}" destId="{7A94CB8F-C654-9242-8555-5580EF4D9AE2}" srcOrd="1" destOrd="0" presId="urn:microsoft.com/office/officeart/2016/7/layout/BasicLinearProcessNumbered"/>
    <dgm:cxn modelId="{A49A0663-41B3-2E4C-8A15-81792C5C5B8A}" type="presParOf" srcId="{A11A04CD-B87B-164A-A000-639AA60C6040}" destId="{B224B575-F279-6446-A525-4363B5726AB9}" srcOrd="2" destOrd="0" presId="urn:microsoft.com/office/officeart/2016/7/layout/BasicLinearProcessNumbered"/>
    <dgm:cxn modelId="{ABE883EA-1065-B347-87BE-A3316858204B}" type="presParOf" srcId="{A11A04CD-B87B-164A-A000-639AA60C6040}" destId="{77312F74-C9D5-D34E-9640-582FEB3036CD}" srcOrd="3" destOrd="0" presId="urn:microsoft.com/office/officeart/2016/7/layout/BasicLinearProcessNumbered"/>
    <dgm:cxn modelId="{ADF0A20D-F88C-C341-BA31-1CA5BDEB84C0}" type="presParOf" srcId="{13447048-A7C7-024F-96EC-5E0569E97371}" destId="{1360E398-3503-DB48-B6D2-95F7E0AD7657}" srcOrd="3" destOrd="0" presId="urn:microsoft.com/office/officeart/2016/7/layout/BasicLinearProcessNumbered"/>
    <dgm:cxn modelId="{9FF286F7-9ACF-C949-9752-57C719F59F7E}" type="presParOf" srcId="{13447048-A7C7-024F-96EC-5E0569E97371}" destId="{DD19FC96-E375-0D43-BAA7-A36ECC4E5260}" srcOrd="4" destOrd="0" presId="urn:microsoft.com/office/officeart/2016/7/layout/BasicLinearProcessNumbered"/>
    <dgm:cxn modelId="{5D4FFAA9-FE73-6840-BFD8-CBB8E2373EB4}" type="presParOf" srcId="{DD19FC96-E375-0D43-BAA7-A36ECC4E5260}" destId="{30A24045-19F6-0A4A-A779-E91EE995D49A}" srcOrd="0" destOrd="0" presId="urn:microsoft.com/office/officeart/2016/7/layout/BasicLinearProcessNumbered"/>
    <dgm:cxn modelId="{8E9EEA1E-467A-754B-8EF5-78F273F9C993}" type="presParOf" srcId="{DD19FC96-E375-0D43-BAA7-A36ECC4E5260}" destId="{33ED5F7F-088A-2449-B8B2-FA318EDEE830}" srcOrd="1" destOrd="0" presId="urn:microsoft.com/office/officeart/2016/7/layout/BasicLinearProcessNumbered"/>
    <dgm:cxn modelId="{8CB7A8EF-D01C-3748-88F0-F3C374B60D87}" type="presParOf" srcId="{DD19FC96-E375-0D43-BAA7-A36ECC4E5260}" destId="{C596413D-97DD-2B4D-915C-95D54DDDBAA4}" srcOrd="2" destOrd="0" presId="urn:microsoft.com/office/officeart/2016/7/layout/BasicLinearProcessNumbered"/>
    <dgm:cxn modelId="{3490E53E-9266-0A49-A137-BDEFC4E6324B}" type="presParOf" srcId="{DD19FC96-E375-0D43-BAA7-A36ECC4E5260}" destId="{92E5F067-83AC-6C4B-9F1F-A5AEC777372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AACC0-6023-FD42-BA47-FBA8CDF9B92E}">
      <dsp:nvSpPr>
        <dsp:cNvPr id="0" name=""/>
        <dsp:cNvSpPr/>
      </dsp:nvSpPr>
      <dsp:spPr>
        <a:xfrm>
          <a:off x="0" y="0"/>
          <a:ext cx="3243262" cy="320990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2857" tIns="330200" rIns="252857" bIns="330200" numCol="1" spcCol="1270" anchor="t" anchorCtr="0">
          <a:noAutofit/>
        </a:bodyPr>
        <a:lstStyle/>
        <a:p>
          <a:pPr marL="0" lvl="0" indent="0" algn="l" defTabSz="666750">
            <a:lnSpc>
              <a:spcPct val="90000"/>
            </a:lnSpc>
            <a:spcBef>
              <a:spcPct val="0"/>
            </a:spcBef>
            <a:spcAft>
              <a:spcPct val="35000"/>
            </a:spcAft>
            <a:buNone/>
          </a:pPr>
          <a:r>
            <a:rPr lang="en-GB" sz="1500" kern="1200" dirty="0"/>
            <a:t>Design predictive models using machine learning to forecast EV charging behaviour based on socio-demographic, personality, and regional data.</a:t>
          </a:r>
          <a:endParaRPr lang="en-US" sz="1500" kern="1200" dirty="0"/>
        </a:p>
      </dsp:txBody>
      <dsp:txXfrm>
        <a:off x="0" y="1219762"/>
        <a:ext cx="3243262" cy="1925941"/>
      </dsp:txXfrm>
    </dsp:sp>
    <dsp:sp modelId="{AA4D2D51-D514-BD4E-9E16-65C62B815D37}">
      <dsp:nvSpPr>
        <dsp:cNvPr id="0" name=""/>
        <dsp:cNvSpPr/>
      </dsp:nvSpPr>
      <dsp:spPr>
        <a:xfrm>
          <a:off x="1140145" y="320990"/>
          <a:ext cx="962970" cy="96297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77" tIns="12700" rIns="75077"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1281169" y="462014"/>
        <a:ext cx="680922" cy="680922"/>
      </dsp:txXfrm>
    </dsp:sp>
    <dsp:sp modelId="{170C946F-15EB-4A4F-BBCA-E198D0F19AB7}">
      <dsp:nvSpPr>
        <dsp:cNvPr id="0" name=""/>
        <dsp:cNvSpPr/>
      </dsp:nvSpPr>
      <dsp:spPr>
        <a:xfrm>
          <a:off x="0" y="3209830"/>
          <a:ext cx="3243262" cy="72"/>
        </a:xfrm>
        <a:prstGeom prst="rect">
          <a:avLst/>
        </a:prstGeom>
        <a:solidFill>
          <a:schemeClr val="accent2">
            <a:hueOff val="1288722"/>
            <a:satOff val="-3699"/>
            <a:lumOff val="-5922"/>
            <a:alphaOff val="0"/>
          </a:schemeClr>
        </a:solidFill>
        <a:ln w="19050" cap="flat" cmpd="sng" algn="ctr">
          <a:solidFill>
            <a:schemeClr val="accent2">
              <a:hueOff val="1288722"/>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46D06-9657-954C-8312-64C194493583}">
      <dsp:nvSpPr>
        <dsp:cNvPr id="0" name=""/>
        <dsp:cNvSpPr/>
      </dsp:nvSpPr>
      <dsp:spPr>
        <a:xfrm>
          <a:off x="3567588" y="0"/>
          <a:ext cx="3243262" cy="3209902"/>
        </a:xfrm>
        <a:prstGeom prst="rect">
          <a:avLst/>
        </a:prstGeom>
        <a:solidFill>
          <a:schemeClr val="accent2">
            <a:tint val="40000"/>
            <a:alpha val="90000"/>
            <a:hueOff val="3367362"/>
            <a:satOff val="-31116"/>
            <a:lumOff val="-3508"/>
            <a:alphaOff val="0"/>
          </a:schemeClr>
        </a:solidFill>
        <a:ln w="19050" cap="flat" cmpd="sng" algn="ctr">
          <a:solidFill>
            <a:schemeClr val="accent2">
              <a:tint val="40000"/>
              <a:alpha val="90000"/>
              <a:hueOff val="3367362"/>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2857" tIns="330200" rIns="252857" bIns="330200" numCol="1" spcCol="1270" anchor="t" anchorCtr="0">
          <a:noAutofit/>
        </a:bodyPr>
        <a:lstStyle/>
        <a:p>
          <a:pPr marL="0" lvl="0" indent="0" algn="l" defTabSz="666750">
            <a:lnSpc>
              <a:spcPct val="90000"/>
            </a:lnSpc>
            <a:spcBef>
              <a:spcPct val="0"/>
            </a:spcBef>
            <a:spcAft>
              <a:spcPct val="35000"/>
            </a:spcAft>
            <a:buNone/>
          </a:pPr>
          <a:r>
            <a:rPr lang="en-GB" sz="1500" kern="1200" dirty="0"/>
            <a:t>Train, validate, and optimise algorithms (e.g., Random Forest, </a:t>
          </a:r>
          <a:r>
            <a:rPr lang="en-GB" sz="1500" kern="1200" dirty="0" err="1"/>
            <a:t>XGBoost</a:t>
          </a:r>
          <a:r>
            <a:rPr lang="en-GB" sz="1500" kern="1200" dirty="0"/>
            <a:t>, Neural Networks) to ensure accuracy and generalisability across diverse populations.</a:t>
          </a:r>
          <a:endParaRPr lang="en-US" sz="1500" kern="1200" dirty="0"/>
        </a:p>
      </dsp:txBody>
      <dsp:txXfrm>
        <a:off x="3567588" y="1219762"/>
        <a:ext cx="3243262" cy="1925941"/>
      </dsp:txXfrm>
    </dsp:sp>
    <dsp:sp modelId="{7A94CB8F-C654-9242-8555-5580EF4D9AE2}">
      <dsp:nvSpPr>
        <dsp:cNvPr id="0" name=""/>
        <dsp:cNvSpPr/>
      </dsp:nvSpPr>
      <dsp:spPr>
        <a:xfrm>
          <a:off x="4707734" y="320990"/>
          <a:ext cx="962970" cy="962970"/>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77" tIns="12700" rIns="75077"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4848758" y="462014"/>
        <a:ext cx="680922" cy="680922"/>
      </dsp:txXfrm>
    </dsp:sp>
    <dsp:sp modelId="{B224B575-F279-6446-A525-4363B5726AB9}">
      <dsp:nvSpPr>
        <dsp:cNvPr id="0" name=""/>
        <dsp:cNvSpPr/>
      </dsp:nvSpPr>
      <dsp:spPr>
        <a:xfrm>
          <a:off x="3567588" y="3209830"/>
          <a:ext cx="3243262" cy="72"/>
        </a:xfrm>
        <a:prstGeom prst="rect">
          <a:avLst/>
        </a:prstGeom>
        <a:solidFill>
          <a:schemeClr val="accent2">
            <a:hueOff val="3866168"/>
            <a:satOff val="-11096"/>
            <a:lumOff val="-17765"/>
            <a:alphaOff val="0"/>
          </a:schemeClr>
        </a:solidFill>
        <a:ln w="19050" cap="flat" cmpd="sng" algn="ctr">
          <a:solidFill>
            <a:schemeClr val="accent2">
              <a:hueOff val="3866168"/>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24045-19F6-0A4A-A779-E91EE995D49A}">
      <dsp:nvSpPr>
        <dsp:cNvPr id="0" name=""/>
        <dsp:cNvSpPr/>
      </dsp:nvSpPr>
      <dsp:spPr>
        <a:xfrm>
          <a:off x="7135177" y="0"/>
          <a:ext cx="3243262" cy="3209902"/>
        </a:xfrm>
        <a:prstGeom prst="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2857" tIns="330200" rIns="252857" bIns="330200" numCol="1" spcCol="1270" anchor="t" anchorCtr="0">
          <a:noAutofit/>
        </a:bodyPr>
        <a:lstStyle/>
        <a:p>
          <a:pPr marL="0" lvl="0" indent="0" algn="l" defTabSz="666750">
            <a:lnSpc>
              <a:spcPct val="90000"/>
            </a:lnSpc>
            <a:spcBef>
              <a:spcPct val="0"/>
            </a:spcBef>
            <a:spcAft>
              <a:spcPct val="35000"/>
            </a:spcAft>
            <a:buNone/>
          </a:pPr>
          <a:r>
            <a:rPr lang="en-GB" sz="1500" kern="1200" dirty="0"/>
            <a:t>Analyse model data to identify key behavioural drivers and support data-driven decisions for equitable and efficient EV infrastructure planning.</a:t>
          </a:r>
          <a:endParaRPr lang="en-US" sz="1500" kern="1200" dirty="0"/>
        </a:p>
      </dsp:txBody>
      <dsp:txXfrm>
        <a:off x="7135177" y="1219762"/>
        <a:ext cx="3243262" cy="1925941"/>
      </dsp:txXfrm>
    </dsp:sp>
    <dsp:sp modelId="{33ED5F7F-088A-2449-B8B2-FA318EDEE830}">
      <dsp:nvSpPr>
        <dsp:cNvPr id="0" name=""/>
        <dsp:cNvSpPr/>
      </dsp:nvSpPr>
      <dsp:spPr>
        <a:xfrm>
          <a:off x="8275323" y="320990"/>
          <a:ext cx="962970" cy="962970"/>
        </a:xfrm>
        <a:prstGeom prst="ellipse">
          <a:avLst/>
        </a:prstGeom>
        <a:solidFill>
          <a:schemeClr val="accent2">
            <a:hueOff val="5154890"/>
            <a:satOff val="-14794"/>
            <a:lumOff val="-23687"/>
            <a:alphaOff val="0"/>
          </a:schemeClr>
        </a:solidFill>
        <a:ln w="19050" cap="flat" cmpd="sng" algn="ctr">
          <a:solidFill>
            <a:schemeClr val="accent2">
              <a:hueOff val="5154890"/>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77" tIns="12700" rIns="75077"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8416347" y="462014"/>
        <a:ext cx="680922" cy="680922"/>
      </dsp:txXfrm>
    </dsp:sp>
    <dsp:sp modelId="{C596413D-97DD-2B4D-915C-95D54DDDBAA4}">
      <dsp:nvSpPr>
        <dsp:cNvPr id="0" name=""/>
        <dsp:cNvSpPr/>
      </dsp:nvSpPr>
      <dsp:spPr>
        <a:xfrm>
          <a:off x="7135177" y="3209830"/>
          <a:ext cx="3243262" cy="72"/>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90F4-F738-62A9-979B-F40065655F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52E7E7-7D8F-337F-CE27-18E04C7B3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C86037-B167-671F-EF98-A498895DCACC}"/>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5" name="Footer Placeholder 4">
            <a:extLst>
              <a:ext uri="{FF2B5EF4-FFF2-40B4-BE49-F238E27FC236}">
                <a16:creationId xmlns:a16="http://schemas.microsoft.com/office/drawing/2014/main" id="{C3D48DE1-E50E-27EF-6E8B-3ED215A07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E345A-CAB3-0CB3-222C-619128697BA9}"/>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252451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0D85-B3CF-9DE0-69A7-0FC7311D5A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1DB2D2-0320-515E-AF8E-5C8DBDB6FB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83203A-33EF-1E2B-193E-294056C194A5}"/>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5" name="Footer Placeholder 4">
            <a:extLst>
              <a:ext uri="{FF2B5EF4-FFF2-40B4-BE49-F238E27FC236}">
                <a16:creationId xmlns:a16="http://schemas.microsoft.com/office/drawing/2014/main" id="{05D2F9D2-80D6-DFE3-9D0B-1C3D49720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3C1E2-6F92-CF9B-10CF-3F6566CC7B22}"/>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364521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F692C-1B6E-62A4-27C9-54A97D6999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500D7D-DC17-FD78-8D47-04B70A43230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B2F3FB-C26D-4AE2-75D1-D4EABFDFE8D2}"/>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5" name="Footer Placeholder 4">
            <a:extLst>
              <a:ext uri="{FF2B5EF4-FFF2-40B4-BE49-F238E27FC236}">
                <a16:creationId xmlns:a16="http://schemas.microsoft.com/office/drawing/2014/main" id="{DBF20F99-1082-B5D4-6912-37C86C5FC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C24AC-6CE1-BFAD-C03E-BA48033C68AB}"/>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465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1533-AB29-E94D-CD7C-1CB55E3C30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4D2ADA-302B-70A1-2024-5FCE2430CD8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29E203-5D2F-B4DE-E665-EA10C8EF6ECF}"/>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5" name="Footer Placeholder 4">
            <a:extLst>
              <a:ext uri="{FF2B5EF4-FFF2-40B4-BE49-F238E27FC236}">
                <a16:creationId xmlns:a16="http://schemas.microsoft.com/office/drawing/2014/main" id="{0F7CE9D3-342E-9EF2-80E2-1366331F5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A303B-369A-5D57-7BB0-FC423CE517E6}"/>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113085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7764-8C44-2884-287D-01E35686AD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416F3C-9125-CA81-BA0D-A34A988452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12B85E-E77B-70F5-4FAB-4A4183AAA346}"/>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5" name="Footer Placeholder 4">
            <a:extLst>
              <a:ext uri="{FF2B5EF4-FFF2-40B4-BE49-F238E27FC236}">
                <a16:creationId xmlns:a16="http://schemas.microsoft.com/office/drawing/2014/main" id="{460C5E9A-DFBF-FEE5-6B29-94A570E4C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3A5F3-2341-316B-E0DF-C4D952333B5E}"/>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333301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7416-54D0-32D8-298B-8BE3AA76CF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4E8CC1-220B-BC84-35C9-20355FFEA1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573758-D624-D14B-E9B3-3113C223EA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35C354-5A32-ED86-5B51-A7DD40EDACD6}"/>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6" name="Footer Placeholder 5">
            <a:extLst>
              <a:ext uri="{FF2B5EF4-FFF2-40B4-BE49-F238E27FC236}">
                <a16:creationId xmlns:a16="http://schemas.microsoft.com/office/drawing/2014/main" id="{656A76B6-1DCD-5704-F80A-6C7529439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176C3-9F95-3F8B-2746-6A63CAAAB892}"/>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161457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7DDF-4BBE-7A11-0204-E37777ACD1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4FF95D-588E-FBDC-F4D6-8E41B90461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2B29AA-4C52-217D-9624-5C036E6117F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CCF524D-ACB2-2760-5FD9-C5B0ACC13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2E998E-D9C1-59DA-FAA6-2A00CEA615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B8AD868-B0D2-FBE0-8953-1B19737C1E0D}"/>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8" name="Footer Placeholder 7">
            <a:extLst>
              <a:ext uri="{FF2B5EF4-FFF2-40B4-BE49-F238E27FC236}">
                <a16:creationId xmlns:a16="http://schemas.microsoft.com/office/drawing/2014/main" id="{9F943884-97A2-F48A-238F-7FF6D8A83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580C79-E47B-57E8-8A3A-F9252CAF7073}"/>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385858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4824-51DA-82BB-A114-AA52AA3D05A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1514F7-4599-A7FF-AE42-8A172DF5C93E}"/>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4" name="Footer Placeholder 3">
            <a:extLst>
              <a:ext uri="{FF2B5EF4-FFF2-40B4-BE49-F238E27FC236}">
                <a16:creationId xmlns:a16="http://schemas.microsoft.com/office/drawing/2014/main" id="{F9280350-9C2B-A886-34AB-951ADA3CA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6B6A01-EA61-860B-6E5E-59BF2B25B753}"/>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59810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E4FF73-1656-091B-EF82-A932AFB6D882}"/>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3" name="Footer Placeholder 2">
            <a:extLst>
              <a:ext uri="{FF2B5EF4-FFF2-40B4-BE49-F238E27FC236}">
                <a16:creationId xmlns:a16="http://schemas.microsoft.com/office/drawing/2014/main" id="{FF526698-FC56-8AB7-38E0-DA34D8FE8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25670-6AF1-51EB-6FDE-F1EB99432392}"/>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173970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EA36-7A2F-A513-2ABC-6548DB1319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A93B79-8C53-C8D2-8471-4B979122C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BF032DA-68B4-5FF2-B965-87618137B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496B6F-C3D4-BC51-04D0-F0AAB2DBE7A7}"/>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6" name="Footer Placeholder 5">
            <a:extLst>
              <a:ext uri="{FF2B5EF4-FFF2-40B4-BE49-F238E27FC236}">
                <a16:creationId xmlns:a16="http://schemas.microsoft.com/office/drawing/2014/main" id="{37842FE1-E044-18BE-BBAB-0A7D8AD97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DB88B-8AA0-DB97-F29A-41A9C9EF6E77}"/>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422549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E8FE-FB44-DF36-DC5E-94D3289579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B71755-631A-970A-CBB0-FCF9DD2C4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EE865-8E83-3BA8-3703-56D47300C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E0B61D-FE24-996F-2590-97E3F0FD9500}"/>
              </a:ext>
            </a:extLst>
          </p:cNvPr>
          <p:cNvSpPr>
            <a:spLocks noGrp="1"/>
          </p:cNvSpPr>
          <p:nvPr>
            <p:ph type="dt" sz="half" idx="10"/>
          </p:nvPr>
        </p:nvSpPr>
        <p:spPr/>
        <p:txBody>
          <a:bodyPr/>
          <a:lstStyle/>
          <a:p>
            <a:fld id="{C7B66D49-EE72-7740-B52C-AA6BCD3BAEBD}" type="datetimeFigureOut">
              <a:rPr lang="en-US" smtClean="0"/>
              <a:t>6/12/25</a:t>
            </a:fld>
            <a:endParaRPr lang="en-US"/>
          </a:p>
        </p:txBody>
      </p:sp>
      <p:sp>
        <p:nvSpPr>
          <p:cNvPr id="6" name="Footer Placeholder 5">
            <a:extLst>
              <a:ext uri="{FF2B5EF4-FFF2-40B4-BE49-F238E27FC236}">
                <a16:creationId xmlns:a16="http://schemas.microsoft.com/office/drawing/2014/main" id="{48F36A4C-9F57-6217-31BC-377B56E00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B91AB-A7B0-03E5-BA02-B86EF62635B8}"/>
              </a:ext>
            </a:extLst>
          </p:cNvPr>
          <p:cNvSpPr>
            <a:spLocks noGrp="1"/>
          </p:cNvSpPr>
          <p:nvPr>
            <p:ph type="sldNum" sz="quarter" idx="12"/>
          </p:nvPr>
        </p:nvSpPr>
        <p:spPr/>
        <p:txBody>
          <a:bodyPr/>
          <a:lstStyle/>
          <a:p>
            <a:fld id="{A635DE9D-A08C-9C4E-B02B-96BEA332D699}" type="slidenum">
              <a:rPr lang="en-US" smtClean="0"/>
              <a:t>‹#›</a:t>
            </a:fld>
            <a:endParaRPr lang="en-US"/>
          </a:p>
        </p:txBody>
      </p:sp>
    </p:spTree>
    <p:extLst>
      <p:ext uri="{BB962C8B-B14F-4D97-AF65-F5344CB8AC3E}">
        <p14:creationId xmlns:p14="http://schemas.microsoft.com/office/powerpoint/2010/main" val="87982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991D-7F55-386D-9E08-C026F899E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59DD869-73D6-F720-D1C4-D338277FC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07D1A4-4A4C-F02F-E31A-A0F9BEBCA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B66D49-EE72-7740-B52C-AA6BCD3BAEBD}" type="datetimeFigureOut">
              <a:rPr lang="en-US" smtClean="0"/>
              <a:t>6/12/25</a:t>
            </a:fld>
            <a:endParaRPr lang="en-US"/>
          </a:p>
        </p:txBody>
      </p:sp>
      <p:sp>
        <p:nvSpPr>
          <p:cNvPr id="5" name="Footer Placeholder 4">
            <a:extLst>
              <a:ext uri="{FF2B5EF4-FFF2-40B4-BE49-F238E27FC236}">
                <a16:creationId xmlns:a16="http://schemas.microsoft.com/office/drawing/2014/main" id="{E49410F7-AE18-A5BE-B3C2-B5977DCD5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81CE55-DA81-9592-2E90-BA4EDF161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35DE9D-A08C-9C4E-B02B-96BEA332D699}" type="slidenum">
              <a:rPr lang="en-US" smtClean="0"/>
              <a:t>‹#›</a:t>
            </a:fld>
            <a:endParaRPr lang="en-US"/>
          </a:p>
        </p:txBody>
      </p:sp>
    </p:spTree>
    <p:extLst>
      <p:ext uri="{BB962C8B-B14F-4D97-AF65-F5344CB8AC3E}">
        <p14:creationId xmlns:p14="http://schemas.microsoft.com/office/powerpoint/2010/main" val="189734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9.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ADD74-B8AF-93FE-CFFC-00EBE5A12C32}"/>
              </a:ext>
            </a:extLst>
          </p:cNvPr>
          <p:cNvSpPr>
            <a:spLocks noGrp="1"/>
          </p:cNvSpPr>
          <p:nvPr>
            <p:ph type="ctrTitle"/>
          </p:nvPr>
        </p:nvSpPr>
        <p:spPr>
          <a:xfrm>
            <a:off x="823441" y="921715"/>
            <a:ext cx="6513023" cy="2635993"/>
          </a:xfrm>
        </p:spPr>
        <p:txBody>
          <a:bodyPr anchor="b">
            <a:normAutofit/>
          </a:bodyPr>
          <a:lstStyle/>
          <a:p>
            <a:pPr algn="l"/>
            <a:r>
              <a:rPr lang="en-GB" sz="4400" dirty="0"/>
              <a:t>Smart and Inclusive Urban Planning with Sensitive User Data in Mind</a:t>
            </a:r>
            <a:endParaRPr lang="en-US" sz="4400" dirty="0"/>
          </a:p>
        </p:txBody>
      </p:sp>
      <p:sp>
        <p:nvSpPr>
          <p:cNvPr id="25" name="Rectangle 24">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0B0AE6E-7479-951D-3351-791DCEC26347}"/>
              </a:ext>
            </a:extLst>
          </p:cNvPr>
          <p:cNvSpPr>
            <a:spLocks noGrp="1"/>
          </p:cNvSpPr>
          <p:nvPr>
            <p:ph type="subTitle" idx="1"/>
          </p:nvPr>
        </p:nvSpPr>
        <p:spPr>
          <a:xfrm>
            <a:off x="823442" y="4541263"/>
            <a:ext cx="4662957" cy="1395022"/>
          </a:xfrm>
        </p:spPr>
        <p:txBody>
          <a:bodyPr anchor="t">
            <a:normAutofit/>
          </a:bodyPr>
          <a:lstStyle/>
          <a:p>
            <a:pPr algn="l"/>
            <a:r>
              <a:rPr lang="en-US" sz="1900">
                <a:solidFill>
                  <a:srgbClr val="FFFFFF"/>
                </a:solidFill>
              </a:rPr>
              <a:t>Shouai Wang, PhD Student,</a:t>
            </a:r>
          </a:p>
          <a:p>
            <a:pPr algn="l"/>
            <a:r>
              <a:rPr lang="en-US" sz="1900">
                <a:solidFill>
                  <a:srgbClr val="FFFFFF"/>
                </a:solidFill>
              </a:rPr>
              <a:t>Department of Electrical and Electronic Engineering</a:t>
            </a:r>
          </a:p>
          <a:p>
            <a:pPr algn="l"/>
            <a:r>
              <a:rPr lang="en-US" sz="1900">
                <a:solidFill>
                  <a:srgbClr val="FFFFFF"/>
                </a:solidFill>
              </a:rPr>
              <a:t>13-Jun-2025</a:t>
            </a:r>
          </a:p>
        </p:txBody>
      </p:sp>
      <p:pic>
        <p:nvPicPr>
          <p:cNvPr id="5" name="Picture 4" descr="A logo on a black background&#10;&#10;AI-generated content may be incorrect.">
            <a:extLst>
              <a:ext uri="{FF2B5EF4-FFF2-40B4-BE49-F238E27FC236}">
                <a16:creationId xmlns:a16="http://schemas.microsoft.com/office/drawing/2014/main" id="{3ECA40C6-EDBA-AF64-A189-47C25634D39D}"/>
              </a:ext>
            </a:extLst>
          </p:cNvPr>
          <p:cNvPicPr>
            <a:picLocks noChangeAspect="1"/>
          </p:cNvPicPr>
          <p:nvPr/>
        </p:nvPicPr>
        <p:blipFill>
          <a:blip r:embed="rId2"/>
          <a:stretch>
            <a:fillRect/>
          </a:stretch>
        </p:blipFill>
        <p:spPr>
          <a:xfrm>
            <a:off x="9232047" y="124780"/>
            <a:ext cx="2491737" cy="1401601"/>
          </a:xfrm>
          <a:prstGeom prst="rect">
            <a:avLst/>
          </a:prstGeom>
        </p:spPr>
      </p:pic>
      <p:sp>
        <p:nvSpPr>
          <p:cNvPr id="31" name="Rectangle 3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74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50CC9-8BCD-DF2B-1AB5-C27BCD94034F}"/>
              </a:ext>
            </a:extLst>
          </p:cNvPr>
          <p:cNvSpPr>
            <a:spLocks noGrp="1"/>
          </p:cNvSpPr>
          <p:nvPr>
            <p:ph type="title"/>
          </p:nvPr>
        </p:nvSpPr>
        <p:spPr>
          <a:xfrm>
            <a:off x="459346" y="278535"/>
            <a:ext cx="9895951" cy="1033669"/>
          </a:xfrm>
        </p:spPr>
        <p:txBody>
          <a:bodyPr>
            <a:normAutofit/>
          </a:bodyPr>
          <a:lstStyle/>
          <a:p>
            <a:r>
              <a:rPr lang="en-US" sz="4000">
                <a:solidFill>
                  <a:srgbClr val="FFFFFF"/>
                </a:solidFill>
              </a:rPr>
              <a:t>Introduction</a:t>
            </a:r>
            <a:endParaRPr lang="en-US" sz="4000" dirty="0">
              <a:solidFill>
                <a:srgbClr val="FFFFFF"/>
              </a:solidFill>
            </a:endParaRPr>
          </a:p>
        </p:txBody>
      </p:sp>
      <p:pic>
        <p:nvPicPr>
          <p:cNvPr id="67" name="Picture 66" descr="A logo on a black background&#10;&#10;AI-generated content may be incorrect.">
            <a:extLst>
              <a:ext uri="{FF2B5EF4-FFF2-40B4-BE49-F238E27FC236}">
                <a16:creationId xmlns:a16="http://schemas.microsoft.com/office/drawing/2014/main" id="{F2D70132-681E-DB8B-9897-05422F5FFE51}"/>
              </a:ext>
            </a:extLst>
          </p:cNvPr>
          <p:cNvPicPr>
            <a:picLocks noChangeAspect="1"/>
          </p:cNvPicPr>
          <p:nvPr/>
        </p:nvPicPr>
        <p:blipFill>
          <a:blip r:embed="rId2"/>
          <a:stretch>
            <a:fillRect/>
          </a:stretch>
        </p:blipFill>
        <p:spPr>
          <a:xfrm>
            <a:off x="10624913" y="6088156"/>
            <a:ext cx="1368612" cy="769844"/>
          </a:xfrm>
          <a:prstGeom prst="rect">
            <a:avLst/>
          </a:prstGeom>
        </p:spPr>
      </p:pic>
      <p:pic>
        <p:nvPicPr>
          <p:cNvPr id="68" name="Picture 67">
            <a:extLst>
              <a:ext uri="{FF2B5EF4-FFF2-40B4-BE49-F238E27FC236}">
                <a16:creationId xmlns:a16="http://schemas.microsoft.com/office/drawing/2014/main" id="{50727A6D-524A-B9F6-50F4-87633C0FA059}"/>
              </a:ext>
            </a:extLst>
          </p:cNvPr>
          <p:cNvPicPr>
            <a:picLocks noChangeAspect="1"/>
          </p:cNvPicPr>
          <p:nvPr/>
        </p:nvPicPr>
        <p:blipFill>
          <a:blip r:embed="rId3"/>
          <a:stretch>
            <a:fillRect/>
          </a:stretch>
        </p:blipFill>
        <p:spPr>
          <a:xfrm>
            <a:off x="348590" y="4097155"/>
            <a:ext cx="3967716" cy="2271547"/>
          </a:xfrm>
          <a:prstGeom prst="rect">
            <a:avLst/>
          </a:prstGeom>
        </p:spPr>
      </p:pic>
      <p:sp>
        <p:nvSpPr>
          <p:cNvPr id="69" name="TextBox 68">
            <a:extLst>
              <a:ext uri="{FF2B5EF4-FFF2-40B4-BE49-F238E27FC236}">
                <a16:creationId xmlns:a16="http://schemas.microsoft.com/office/drawing/2014/main" id="{27E5663A-7141-DF06-893C-0E8EB57E4899}"/>
              </a:ext>
            </a:extLst>
          </p:cNvPr>
          <p:cNvSpPr txBox="1"/>
          <p:nvPr/>
        </p:nvSpPr>
        <p:spPr>
          <a:xfrm>
            <a:off x="459346" y="6473078"/>
            <a:ext cx="8541488" cy="184666"/>
          </a:xfrm>
          <a:prstGeom prst="rect">
            <a:avLst/>
          </a:prstGeom>
          <a:noFill/>
        </p:spPr>
        <p:txBody>
          <a:bodyPr wrap="square" rtlCol="0">
            <a:spAutoFit/>
          </a:bodyPr>
          <a:lstStyle/>
          <a:p>
            <a:pPr algn="ctr"/>
            <a:r>
              <a:rPr lang="en-GB" sz="600" dirty="0"/>
              <a:t>Qadir, S.A., Ahmad, F., Al-Wahedi, A.M.A., Iqbal, A. and Ali, A., 2024. Navigating the complex realities of electric vehicle adoption: A comprehensive study of government strategies, policies, and incentives. </a:t>
            </a:r>
            <a:r>
              <a:rPr lang="en-GB" sz="600" i="1" dirty="0"/>
              <a:t>Energy Strategy Reviews</a:t>
            </a:r>
            <a:r>
              <a:rPr lang="en-GB" sz="600" dirty="0"/>
              <a:t>, </a:t>
            </a:r>
            <a:r>
              <a:rPr lang="en-GB" sz="600" i="1" dirty="0"/>
              <a:t>53</a:t>
            </a:r>
            <a:r>
              <a:rPr lang="en-GB" sz="600" dirty="0"/>
              <a:t>, p.101379.</a:t>
            </a:r>
            <a:endParaRPr lang="en-US" sz="600" dirty="0"/>
          </a:p>
        </p:txBody>
      </p:sp>
      <p:pic>
        <p:nvPicPr>
          <p:cNvPr id="70" name="Picture 69">
            <a:extLst>
              <a:ext uri="{FF2B5EF4-FFF2-40B4-BE49-F238E27FC236}">
                <a16:creationId xmlns:a16="http://schemas.microsoft.com/office/drawing/2014/main" id="{00C8F763-052D-5A68-6690-2BE4B5D4B96F}"/>
              </a:ext>
            </a:extLst>
          </p:cNvPr>
          <p:cNvPicPr>
            <a:picLocks noChangeAspect="1"/>
          </p:cNvPicPr>
          <p:nvPr/>
        </p:nvPicPr>
        <p:blipFill>
          <a:blip r:embed="rId4"/>
          <a:srcRect b="3926"/>
          <a:stretch>
            <a:fillRect/>
          </a:stretch>
        </p:blipFill>
        <p:spPr>
          <a:xfrm>
            <a:off x="4399433" y="4090465"/>
            <a:ext cx="5146848" cy="2182358"/>
          </a:xfrm>
          <a:prstGeom prst="rect">
            <a:avLst/>
          </a:prstGeom>
        </p:spPr>
      </p:pic>
      <p:sp>
        <p:nvSpPr>
          <p:cNvPr id="71" name="TextBox 70">
            <a:extLst>
              <a:ext uri="{FF2B5EF4-FFF2-40B4-BE49-F238E27FC236}">
                <a16:creationId xmlns:a16="http://schemas.microsoft.com/office/drawing/2014/main" id="{642B42AF-0701-21D3-5A59-B9A4F348AFA1}"/>
              </a:ext>
            </a:extLst>
          </p:cNvPr>
          <p:cNvSpPr txBox="1"/>
          <p:nvPr/>
        </p:nvSpPr>
        <p:spPr>
          <a:xfrm>
            <a:off x="180753" y="1708499"/>
            <a:ext cx="11812772"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A well-structured policies and regulations play a pivotal role in the successful adoption and proliferation of EVs.</a:t>
            </a:r>
          </a:p>
          <a:p>
            <a:pPr marL="285750" indent="-285750">
              <a:buFont typeface="Arial" panose="020B0604020202020204" pitchFamily="34" charset="0"/>
              <a:buChar char="•"/>
            </a:pPr>
            <a:r>
              <a:rPr lang="en-GB" sz="1600" dirty="0"/>
              <a:t>It provides the necessary framework to encourage both consumers and manufacturers to embrace EV technology. </a:t>
            </a:r>
          </a:p>
          <a:p>
            <a:pPr marL="285750" indent="-285750">
              <a:buFont typeface="Arial" panose="020B0604020202020204" pitchFamily="34" charset="0"/>
              <a:buChar char="•"/>
            </a:pPr>
            <a:r>
              <a:rPr lang="en-GB" sz="1600" dirty="0"/>
              <a:t>Charging infrastructure development are crucial for ensuring convenient and accessible charging options, further bolstering the appeal of EVs. </a:t>
            </a:r>
            <a:endParaRPr lang="en-US" sz="1600" dirty="0"/>
          </a:p>
          <a:p>
            <a:pPr marL="285750" indent="-285750">
              <a:buFont typeface="Arial" panose="020B0604020202020204" pitchFamily="34" charset="0"/>
              <a:buChar char="•"/>
            </a:pPr>
            <a:r>
              <a:rPr lang="en-GB" sz="1600" dirty="0"/>
              <a:t>As nations strive to mitigate the effects of climate change and reduce greenhouse gas emissions, the transportation sector represents a significant contributor to the problem.</a:t>
            </a:r>
          </a:p>
          <a:p>
            <a:r>
              <a:rPr lang="en-GB" sz="1600" b="1" dirty="0"/>
              <a:t>What are the main challenges?</a:t>
            </a:r>
          </a:p>
          <a:p>
            <a:pPr marL="285750" indent="-285750">
              <a:buFont typeface="Arial" panose="020B0604020202020204" pitchFamily="34" charset="0"/>
              <a:buChar char="•"/>
            </a:pPr>
            <a:r>
              <a:rPr lang="en-GB" sz="1600" dirty="0"/>
              <a:t>Several challenges have been identified in the literature regarding EVs, encompassing a detailed examination of issues ranging from </a:t>
            </a:r>
            <a:r>
              <a:rPr lang="en-GB" sz="1600" b="1" dirty="0"/>
              <a:t>charging infrastructure and limited range</a:t>
            </a:r>
            <a:r>
              <a:rPr lang="en-GB" sz="1600" dirty="0"/>
              <a:t> to </a:t>
            </a:r>
            <a:r>
              <a:rPr lang="en-GB" sz="1600" b="1" dirty="0"/>
              <a:t>high initial costs </a:t>
            </a:r>
            <a:r>
              <a:rPr lang="en-GB" sz="1600" dirty="0"/>
              <a:t>and</a:t>
            </a:r>
            <a:r>
              <a:rPr lang="en-GB" sz="1600" b="1" dirty="0"/>
              <a:t> lack of properly designed incentives</a:t>
            </a:r>
            <a:r>
              <a:rPr lang="en-GB" sz="1600" dirty="0"/>
              <a:t>.</a:t>
            </a:r>
            <a:endParaRPr lang="en-GB" sz="1600" b="1" dirty="0"/>
          </a:p>
        </p:txBody>
      </p:sp>
    </p:spTree>
    <p:extLst>
      <p:ext uri="{BB962C8B-B14F-4D97-AF65-F5344CB8AC3E}">
        <p14:creationId xmlns:p14="http://schemas.microsoft.com/office/powerpoint/2010/main" val="26908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94BEA-2FE8-8EAD-A850-346225C8BFC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ED6221A-8975-C778-B858-31DF59139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8E1421-D3D0-1C48-B1D3-17C8449FB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87ECB1-863A-65E2-3AD4-DCC4F3C2B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8845A-221E-3BD3-58E5-60AC52FA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3423F36-09AA-AEEC-7378-90CEE45E3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352EE-4B1B-0667-CC78-F48D058972D7}"/>
              </a:ext>
            </a:extLst>
          </p:cNvPr>
          <p:cNvSpPr>
            <a:spLocks noGrp="1"/>
          </p:cNvSpPr>
          <p:nvPr>
            <p:ph type="title"/>
          </p:nvPr>
        </p:nvSpPr>
        <p:spPr>
          <a:xfrm>
            <a:off x="459346" y="278535"/>
            <a:ext cx="9895951" cy="1033669"/>
          </a:xfrm>
        </p:spPr>
        <p:txBody>
          <a:bodyPr>
            <a:normAutofit/>
          </a:bodyPr>
          <a:lstStyle/>
          <a:p>
            <a:r>
              <a:rPr lang="en-US" sz="4000">
                <a:solidFill>
                  <a:srgbClr val="FFFFFF"/>
                </a:solidFill>
              </a:rPr>
              <a:t>Background</a:t>
            </a:r>
            <a:endParaRPr lang="en-US" sz="4000" dirty="0">
              <a:solidFill>
                <a:srgbClr val="FFFFFF"/>
              </a:solidFill>
            </a:endParaRPr>
          </a:p>
        </p:txBody>
      </p:sp>
      <p:pic>
        <p:nvPicPr>
          <p:cNvPr id="67" name="Picture 66" descr="A logo on a black background&#10;&#10;AI-generated content may be incorrect.">
            <a:extLst>
              <a:ext uri="{FF2B5EF4-FFF2-40B4-BE49-F238E27FC236}">
                <a16:creationId xmlns:a16="http://schemas.microsoft.com/office/drawing/2014/main" id="{F4B5C472-748D-B8A2-885C-2B48561399EC}"/>
              </a:ext>
            </a:extLst>
          </p:cNvPr>
          <p:cNvPicPr>
            <a:picLocks noChangeAspect="1"/>
          </p:cNvPicPr>
          <p:nvPr/>
        </p:nvPicPr>
        <p:blipFill>
          <a:blip r:embed="rId2"/>
          <a:stretch>
            <a:fillRect/>
          </a:stretch>
        </p:blipFill>
        <p:spPr>
          <a:xfrm>
            <a:off x="10624913" y="6088156"/>
            <a:ext cx="1368612" cy="769844"/>
          </a:xfrm>
          <a:prstGeom prst="rect">
            <a:avLst/>
          </a:prstGeom>
        </p:spPr>
      </p:pic>
      <p:sp>
        <p:nvSpPr>
          <p:cNvPr id="71" name="TextBox 70">
            <a:extLst>
              <a:ext uri="{FF2B5EF4-FFF2-40B4-BE49-F238E27FC236}">
                <a16:creationId xmlns:a16="http://schemas.microsoft.com/office/drawing/2014/main" id="{552323F6-8012-6FFA-31F0-8BC985AEB795}"/>
              </a:ext>
            </a:extLst>
          </p:cNvPr>
          <p:cNvSpPr txBox="1"/>
          <p:nvPr/>
        </p:nvSpPr>
        <p:spPr>
          <a:xfrm>
            <a:off x="180753" y="1708499"/>
            <a:ext cx="11812772" cy="1600438"/>
          </a:xfrm>
          <a:prstGeom prst="rect">
            <a:avLst/>
          </a:prstGeom>
          <a:noFill/>
        </p:spPr>
        <p:txBody>
          <a:bodyPr wrap="square" rtlCol="0">
            <a:spAutoFit/>
          </a:bodyPr>
          <a:lstStyle/>
          <a:p>
            <a:pPr marL="285750" indent="-285750">
              <a:buFont typeface="Arial" panose="020B0604020202020204" pitchFamily="34" charset="0"/>
              <a:buChar char="•"/>
            </a:pPr>
            <a:r>
              <a:rPr lang="en-GB" sz="1600" dirty="0"/>
              <a:t>Charging infrastructure </a:t>
            </a:r>
            <a:r>
              <a:rPr lang="en-GB" sz="1600" b="1" dirty="0"/>
              <a:t>availability</a:t>
            </a:r>
            <a:r>
              <a:rPr lang="en-GB" sz="1600" dirty="0"/>
              <a:t>, especially fast charging, significantly influences EV adoption, though its impact varies by context and market maturity.</a:t>
            </a:r>
          </a:p>
          <a:p>
            <a:pPr marL="285750" indent="-285750">
              <a:buFont typeface="Arial" panose="020B0604020202020204" pitchFamily="34" charset="0"/>
              <a:buChar char="•"/>
            </a:pPr>
            <a:r>
              <a:rPr lang="en-GB" sz="1600" dirty="0"/>
              <a:t>Home charging dominates </a:t>
            </a:r>
            <a:r>
              <a:rPr lang="en-GB" sz="1600" b="1" dirty="0"/>
              <a:t>user behaviour</a:t>
            </a:r>
            <a:r>
              <a:rPr lang="en-GB" sz="1600" dirty="0"/>
              <a:t>, but timing and location of charging are becoming more critical due to grid concerns.</a:t>
            </a:r>
          </a:p>
          <a:p>
            <a:pPr marL="285750" indent="-285750">
              <a:buFont typeface="Arial" panose="020B0604020202020204" pitchFamily="34" charset="0"/>
              <a:buChar char="•"/>
            </a:pPr>
            <a:r>
              <a:rPr lang="en-GB" sz="1600" b="1" dirty="0"/>
              <a:t>Cost</a:t>
            </a:r>
            <a:r>
              <a:rPr lang="en-GB" sz="1600" dirty="0"/>
              <a:t>, </a:t>
            </a:r>
            <a:r>
              <a:rPr lang="en-GB" sz="1600" b="1" dirty="0"/>
              <a:t>access</a:t>
            </a:r>
            <a:r>
              <a:rPr lang="en-GB" sz="1600" dirty="0"/>
              <a:t>, and </a:t>
            </a:r>
            <a:r>
              <a:rPr lang="en-GB" sz="1600" b="1" dirty="0"/>
              <a:t>network interoperability </a:t>
            </a:r>
            <a:r>
              <a:rPr lang="en-GB" sz="1600" dirty="0"/>
              <a:t>shape charging decisions, while free charging may lead to congestion.</a:t>
            </a:r>
          </a:p>
          <a:p>
            <a:pPr marL="285750" indent="-285750">
              <a:buFont typeface="Arial" panose="020B0604020202020204" pitchFamily="34" charset="0"/>
              <a:buChar char="•"/>
            </a:pPr>
            <a:r>
              <a:rPr lang="en-GB" sz="1600" b="1" dirty="0"/>
              <a:t>Public charging </a:t>
            </a:r>
            <a:r>
              <a:rPr lang="en-GB" sz="1600" dirty="0"/>
              <a:t>etiquette issues (like space misuse and charger sharing) underscore the need for clear norms and real-time support tools (</a:t>
            </a:r>
            <a:r>
              <a:rPr lang="en-GB" sz="1600" i="1" dirty="0"/>
              <a:t>A.A. </a:t>
            </a:r>
            <a:r>
              <a:rPr lang="en-GB" sz="1600" i="1" dirty="0" err="1"/>
              <a:t>Visaria</a:t>
            </a:r>
            <a:r>
              <a:rPr lang="en-GB" sz="1600" i="1" dirty="0"/>
              <a:t> et al., 2022</a:t>
            </a:r>
            <a:r>
              <a:rPr lang="en-GB" sz="1600" dirty="0"/>
              <a:t>).</a:t>
            </a:r>
          </a:p>
        </p:txBody>
      </p:sp>
      <p:pic>
        <p:nvPicPr>
          <p:cNvPr id="3" name="Picture 2">
            <a:extLst>
              <a:ext uri="{FF2B5EF4-FFF2-40B4-BE49-F238E27FC236}">
                <a16:creationId xmlns:a16="http://schemas.microsoft.com/office/drawing/2014/main" id="{C15F26D2-958F-05C9-3668-499692AABD36}"/>
              </a:ext>
            </a:extLst>
          </p:cNvPr>
          <p:cNvPicPr>
            <a:picLocks noChangeAspect="1"/>
          </p:cNvPicPr>
          <p:nvPr/>
        </p:nvPicPr>
        <p:blipFill>
          <a:blip r:embed="rId3"/>
          <a:srcRect t="943"/>
          <a:stretch>
            <a:fillRect/>
          </a:stretch>
        </p:blipFill>
        <p:spPr>
          <a:xfrm>
            <a:off x="198475" y="3308937"/>
            <a:ext cx="5022111" cy="3233057"/>
          </a:xfrm>
          <a:prstGeom prst="rect">
            <a:avLst/>
          </a:prstGeom>
        </p:spPr>
      </p:pic>
      <p:sp>
        <p:nvSpPr>
          <p:cNvPr id="4" name="TextBox 3">
            <a:extLst>
              <a:ext uri="{FF2B5EF4-FFF2-40B4-BE49-F238E27FC236}">
                <a16:creationId xmlns:a16="http://schemas.microsoft.com/office/drawing/2014/main" id="{A1E7676D-A207-530A-8CBC-10CE3E1D2451}"/>
              </a:ext>
            </a:extLst>
          </p:cNvPr>
          <p:cNvSpPr txBox="1"/>
          <p:nvPr/>
        </p:nvSpPr>
        <p:spPr>
          <a:xfrm>
            <a:off x="180753" y="6425576"/>
            <a:ext cx="5022111" cy="307777"/>
          </a:xfrm>
          <a:prstGeom prst="rect">
            <a:avLst/>
          </a:prstGeom>
          <a:noFill/>
        </p:spPr>
        <p:txBody>
          <a:bodyPr wrap="square" rtlCol="0">
            <a:spAutoFit/>
          </a:bodyPr>
          <a:lstStyle/>
          <a:p>
            <a:pPr algn="ctr"/>
            <a:r>
              <a:rPr lang="en-GB" sz="700" dirty="0" err="1"/>
              <a:t>Visaria</a:t>
            </a:r>
            <a:r>
              <a:rPr lang="en-GB" sz="700" dirty="0"/>
              <a:t>, A.A., Jensen, A.F., Thorhauge, M. and Mabit, S.E., 2022. User preferences for EV charging, pricing schemes, and charging infrastructure. </a:t>
            </a:r>
            <a:r>
              <a:rPr lang="en-GB" sz="700" i="1" dirty="0"/>
              <a:t>Transportation Research Part A: Policy and Practice</a:t>
            </a:r>
            <a:r>
              <a:rPr lang="en-GB" sz="700" dirty="0"/>
              <a:t>, </a:t>
            </a:r>
            <a:r>
              <a:rPr lang="en-GB" sz="700" i="1" dirty="0"/>
              <a:t>165</a:t>
            </a:r>
            <a:r>
              <a:rPr lang="en-GB" sz="700" dirty="0"/>
              <a:t>, pp.120-143.</a:t>
            </a:r>
            <a:endParaRPr lang="en-US" sz="700" dirty="0"/>
          </a:p>
        </p:txBody>
      </p:sp>
      <p:pic>
        <p:nvPicPr>
          <p:cNvPr id="5" name="Picture 4">
            <a:extLst>
              <a:ext uri="{FF2B5EF4-FFF2-40B4-BE49-F238E27FC236}">
                <a16:creationId xmlns:a16="http://schemas.microsoft.com/office/drawing/2014/main" id="{6281D7DB-5BC9-4712-2815-052D72209CE5}"/>
              </a:ext>
            </a:extLst>
          </p:cNvPr>
          <p:cNvPicPr>
            <a:picLocks noChangeAspect="1"/>
          </p:cNvPicPr>
          <p:nvPr/>
        </p:nvPicPr>
        <p:blipFill>
          <a:blip r:embed="rId4"/>
          <a:stretch>
            <a:fillRect/>
          </a:stretch>
        </p:blipFill>
        <p:spPr>
          <a:xfrm>
            <a:off x="5401339" y="3308937"/>
            <a:ext cx="6129238" cy="2574280"/>
          </a:xfrm>
          <a:prstGeom prst="rect">
            <a:avLst/>
          </a:prstGeom>
        </p:spPr>
      </p:pic>
      <p:sp>
        <p:nvSpPr>
          <p:cNvPr id="6" name="TextBox 5">
            <a:extLst>
              <a:ext uri="{FF2B5EF4-FFF2-40B4-BE49-F238E27FC236}">
                <a16:creationId xmlns:a16="http://schemas.microsoft.com/office/drawing/2014/main" id="{003F162F-C80A-2012-B846-4B1FDBACBD3D}"/>
              </a:ext>
            </a:extLst>
          </p:cNvPr>
          <p:cNvSpPr txBox="1"/>
          <p:nvPr/>
        </p:nvSpPr>
        <p:spPr>
          <a:xfrm>
            <a:off x="5732195" y="5888101"/>
            <a:ext cx="5798382" cy="200055"/>
          </a:xfrm>
          <a:prstGeom prst="rect">
            <a:avLst/>
          </a:prstGeom>
          <a:noFill/>
        </p:spPr>
        <p:txBody>
          <a:bodyPr wrap="none" rtlCol="0">
            <a:spAutoFit/>
          </a:bodyPr>
          <a:lstStyle/>
          <a:p>
            <a:r>
              <a:rPr lang="en-GB" sz="700" dirty="0"/>
              <a:t>Khan, H.A.U., Price, S., Avraam, C. and Dvorkin, Y., 2022. Inequitable access to EV charging infrastructure. </a:t>
            </a:r>
            <a:r>
              <a:rPr lang="en-GB" sz="700" i="1" dirty="0"/>
              <a:t>The Electricity Journal</a:t>
            </a:r>
            <a:r>
              <a:rPr lang="en-GB" sz="700" dirty="0"/>
              <a:t>, </a:t>
            </a:r>
            <a:r>
              <a:rPr lang="en-GB" sz="700" i="1" dirty="0"/>
              <a:t>35</a:t>
            </a:r>
            <a:r>
              <a:rPr lang="en-GB" sz="700" dirty="0"/>
              <a:t>(3), p.107096.</a:t>
            </a:r>
            <a:endParaRPr lang="en-US" sz="700" dirty="0"/>
          </a:p>
        </p:txBody>
      </p:sp>
    </p:spTree>
    <p:extLst>
      <p:ext uri="{BB962C8B-B14F-4D97-AF65-F5344CB8AC3E}">
        <p14:creationId xmlns:p14="http://schemas.microsoft.com/office/powerpoint/2010/main" val="204433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906C7C-A2DF-459F-966F-91D7213CAF86}"/>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871535-80A0-C3EC-5361-4F956CCF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B14CF2-55E2-4C60-4ADD-9A211F44F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98F120-4885-CAFC-7415-29D8D14EF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875307-CE50-6B04-3920-0108E7C71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805FB1-C752-86E6-4F3D-D1E15285A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A1BE8-62D7-1240-A575-4A9BEF7B5926}"/>
              </a:ext>
            </a:extLst>
          </p:cNvPr>
          <p:cNvSpPr>
            <a:spLocks noGrp="1"/>
          </p:cNvSpPr>
          <p:nvPr>
            <p:ph type="title"/>
          </p:nvPr>
        </p:nvSpPr>
        <p:spPr>
          <a:xfrm>
            <a:off x="459346" y="278535"/>
            <a:ext cx="9895951" cy="1033669"/>
          </a:xfrm>
        </p:spPr>
        <p:txBody>
          <a:bodyPr>
            <a:normAutofit/>
          </a:bodyPr>
          <a:lstStyle/>
          <a:p>
            <a:r>
              <a:rPr lang="en-US" sz="4000" dirty="0">
                <a:solidFill>
                  <a:srgbClr val="FFFFFF"/>
                </a:solidFill>
              </a:rPr>
              <a:t>Literature Review (Socio-demographics)</a:t>
            </a:r>
          </a:p>
        </p:txBody>
      </p:sp>
      <p:pic>
        <p:nvPicPr>
          <p:cNvPr id="67" name="Picture 66" descr="A logo on a black background&#10;&#10;AI-generated content may be incorrect.">
            <a:extLst>
              <a:ext uri="{FF2B5EF4-FFF2-40B4-BE49-F238E27FC236}">
                <a16:creationId xmlns:a16="http://schemas.microsoft.com/office/drawing/2014/main" id="{032C1EBB-2FAB-5A85-6890-C6D2446FA9F9}"/>
              </a:ext>
            </a:extLst>
          </p:cNvPr>
          <p:cNvPicPr>
            <a:picLocks noChangeAspect="1"/>
          </p:cNvPicPr>
          <p:nvPr/>
        </p:nvPicPr>
        <p:blipFill>
          <a:blip r:embed="rId2"/>
          <a:stretch>
            <a:fillRect/>
          </a:stretch>
        </p:blipFill>
        <p:spPr>
          <a:xfrm>
            <a:off x="10624913" y="6088156"/>
            <a:ext cx="1368612" cy="769844"/>
          </a:xfrm>
          <a:prstGeom prst="rect">
            <a:avLst/>
          </a:prstGeom>
        </p:spPr>
      </p:pic>
      <p:sp>
        <p:nvSpPr>
          <p:cNvPr id="6" name="TextBox 5">
            <a:extLst>
              <a:ext uri="{FF2B5EF4-FFF2-40B4-BE49-F238E27FC236}">
                <a16:creationId xmlns:a16="http://schemas.microsoft.com/office/drawing/2014/main" id="{90466C1A-7406-7739-D765-211FB46AA643}"/>
              </a:ext>
            </a:extLst>
          </p:cNvPr>
          <p:cNvSpPr txBox="1"/>
          <p:nvPr/>
        </p:nvSpPr>
        <p:spPr>
          <a:xfrm>
            <a:off x="180753" y="1708499"/>
            <a:ext cx="11812772" cy="2123658"/>
          </a:xfrm>
          <a:prstGeom prst="rect">
            <a:avLst/>
          </a:prstGeom>
          <a:noFill/>
        </p:spPr>
        <p:txBody>
          <a:bodyPr wrap="square" rtlCol="0">
            <a:spAutoFit/>
          </a:bodyPr>
          <a:lstStyle/>
          <a:p>
            <a:pPr marL="285750" indent="-285750">
              <a:buFont typeface="Arial" panose="020B0604020202020204" pitchFamily="34" charset="0"/>
              <a:buChar char="•"/>
            </a:pPr>
            <a:r>
              <a:rPr lang="en-GB" sz="1600" dirty="0"/>
              <a:t>In the US, research on charging infrastructure equity has expanded following  federal investment, focusing on demographic, socioeconomic, and built environment factors that affect access (especially in marginalised and underserved communities).</a:t>
            </a:r>
          </a:p>
          <a:p>
            <a:pPr marL="285750" indent="-285750">
              <a:buFont typeface="Arial" panose="020B0604020202020204" pitchFamily="34" charset="0"/>
              <a:buChar char="•"/>
            </a:pPr>
            <a:r>
              <a:rPr lang="en-GB" sz="1600" dirty="0"/>
              <a:t>Quantitative studies at various geographic levels (city, state, national) reveal disparities in charger availability, density, and type, with methods like Poisson and regression models commonly used to analyse spatial distribution.</a:t>
            </a:r>
          </a:p>
          <a:p>
            <a:pPr marL="285750" indent="-285750">
              <a:buFont typeface="Arial" panose="020B0604020202020204" pitchFamily="34" charset="0"/>
              <a:buChar char="•"/>
            </a:pPr>
            <a:r>
              <a:rPr lang="en-GB" sz="1600" dirty="0"/>
              <a:t>Key findings show unequal access to EV chargers – minority and low-income communities face limited access, while higher-income, better-educated, and predominantly white areas have greater infrastructure, reinforcing social and spatial inequalities (</a:t>
            </a:r>
            <a:r>
              <a:rPr lang="en-GB" sz="1600" i="1" dirty="0"/>
              <a:t>A. </a:t>
            </a:r>
            <a:r>
              <a:rPr lang="en-GB" sz="1600" i="1" dirty="0" err="1"/>
              <a:t>Ermagun</a:t>
            </a:r>
            <a:r>
              <a:rPr lang="en-GB" sz="1600" i="1" dirty="0"/>
              <a:t> and J. Tian et al., 2024</a:t>
            </a:r>
            <a:r>
              <a:rPr lang="en-GB" sz="1600" dirty="0"/>
              <a:t>).</a:t>
            </a:r>
          </a:p>
          <a:p>
            <a:pPr marL="285750" indent="-285750">
              <a:buFont typeface="Arial" panose="020B0604020202020204" pitchFamily="34" charset="0"/>
              <a:buChar char="•"/>
            </a:pPr>
            <a:endParaRPr lang="en-US" sz="1600" dirty="0"/>
          </a:p>
        </p:txBody>
      </p:sp>
      <p:pic>
        <p:nvPicPr>
          <p:cNvPr id="7" name="Picture 6">
            <a:extLst>
              <a:ext uri="{FF2B5EF4-FFF2-40B4-BE49-F238E27FC236}">
                <a16:creationId xmlns:a16="http://schemas.microsoft.com/office/drawing/2014/main" id="{A88D2BC7-DB93-F2A7-D904-E30E68EA9628}"/>
              </a:ext>
            </a:extLst>
          </p:cNvPr>
          <p:cNvPicPr>
            <a:picLocks noChangeAspect="1"/>
          </p:cNvPicPr>
          <p:nvPr/>
        </p:nvPicPr>
        <p:blipFill>
          <a:blip r:embed="rId3"/>
          <a:stretch>
            <a:fillRect/>
          </a:stretch>
        </p:blipFill>
        <p:spPr>
          <a:xfrm>
            <a:off x="274675" y="3559889"/>
            <a:ext cx="4780801" cy="2528267"/>
          </a:xfrm>
          <a:prstGeom prst="rect">
            <a:avLst/>
          </a:prstGeom>
        </p:spPr>
      </p:pic>
      <p:pic>
        <p:nvPicPr>
          <p:cNvPr id="8" name="Picture 7">
            <a:extLst>
              <a:ext uri="{FF2B5EF4-FFF2-40B4-BE49-F238E27FC236}">
                <a16:creationId xmlns:a16="http://schemas.microsoft.com/office/drawing/2014/main" id="{BABAEDD8-9AF6-46B3-48E9-D031DB2C8465}"/>
              </a:ext>
            </a:extLst>
          </p:cNvPr>
          <p:cNvPicPr>
            <a:picLocks noChangeAspect="1"/>
          </p:cNvPicPr>
          <p:nvPr/>
        </p:nvPicPr>
        <p:blipFill>
          <a:blip r:embed="rId4"/>
          <a:stretch>
            <a:fillRect/>
          </a:stretch>
        </p:blipFill>
        <p:spPr>
          <a:xfrm>
            <a:off x="5055476" y="3510626"/>
            <a:ext cx="5247039" cy="3071770"/>
          </a:xfrm>
          <a:prstGeom prst="rect">
            <a:avLst/>
          </a:prstGeom>
        </p:spPr>
      </p:pic>
      <p:sp>
        <p:nvSpPr>
          <p:cNvPr id="9" name="TextBox 8">
            <a:extLst>
              <a:ext uri="{FF2B5EF4-FFF2-40B4-BE49-F238E27FC236}">
                <a16:creationId xmlns:a16="http://schemas.microsoft.com/office/drawing/2014/main" id="{E80B2186-2371-FB17-E7C3-7428B1CB041B}"/>
              </a:ext>
            </a:extLst>
          </p:cNvPr>
          <p:cNvSpPr txBox="1"/>
          <p:nvPr/>
        </p:nvSpPr>
        <p:spPr>
          <a:xfrm>
            <a:off x="274675" y="6265329"/>
            <a:ext cx="4204138" cy="415498"/>
          </a:xfrm>
          <a:prstGeom prst="rect">
            <a:avLst/>
          </a:prstGeom>
          <a:noFill/>
        </p:spPr>
        <p:txBody>
          <a:bodyPr wrap="square" rtlCol="0">
            <a:spAutoFit/>
          </a:bodyPr>
          <a:lstStyle/>
          <a:p>
            <a:r>
              <a:rPr lang="en-GB" sz="700" dirty="0" err="1"/>
              <a:t>Ermagun</a:t>
            </a:r>
            <a:r>
              <a:rPr lang="en-GB" sz="700" dirty="0"/>
              <a:t>, A. and Tian, J., 2024. Charging into inequality: A national study of social, economic, and environment correlates of electric vehicle charging stations. </a:t>
            </a:r>
            <a:r>
              <a:rPr lang="en-GB" sz="700" i="1" dirty="0"/>
              <a:t>Energy Research &amp; Social Science</a:t>
            </a:r>
            <a:r>
              <a:rPr lang="en-GB" sz="700" dirty="0"/>
              <a:t>, </a:t>
            </a:r>
            <a:r>
              <a:rPr lang="en-GB" sz="700" i="1" dirty="0"/>
              <a:t>115</a:t>
            </a:r>
            <a:r>
              <a:rPr lang="en-GB" sz="700" dirty="0"/>
              <a:t>, p.103622.</a:t>
            </a:r>
            <a:endParaRPr lang="en-US" sz="700" dirty="0"/>
          </a:p>
        </p:txBody>
      </p:sp>
    </p:spTree>
    <p:extLst>
      <p:ext uri="{BB962C8B-B14F-4D97-AF65-F5344CB8AC3E}">
        <p14:creationId xmlns:p14="http://schemas.microsoft.com/office/powerpoint/2010/main" val="307936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F07113-C7EB-4A37-9E51-2C9FD732FB19}"/>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44EECC-644B-4DE6-7FA5-463E5C899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623853-3911-EA06-4535-0F315DE6D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FDB36A-AB29-A23F-7950-E230F75B4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3257A3-39A9-AB6F-1C12-98FB5B014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E9AAD7-1365-160E-CEAA-E94692D3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F989C-F737-B030-4483-098CBE68E0D2}"/>
              </a:ext>
            </a:extLst>
          </p:cNvPr>
          <p:cNvSpPr>
            <a:spLocks noGrp="1"/>
          </p:cNvSpPr>
          <p:nvPr>
            <p:ph type="title"/>
          </p:nvPr>
        </p:nvSpPr>
        <p:spPr>
          <a:xfrm>
            <a:off x="459346" y="278535"/>
            <a:ext cx="9895951" cy="1033669"/>
          </a:xfrm>
        </p:spPr>
        <p:txBody>
          <a:bodyPr>
            <a:normAutofit/>
          </a:bodyPr>
          <a:lstStyle/>
          <a:p>
            <a:r>
              <a:rPr lang="en-US" sz="4000" dirty="0">
                <a:solidFill>
                  <a:srgbClr val="FFFFFF"/>
                </a:solidFill>
              </a:rPr>
              <a:t>Our Approach</a:t>
            </a:r>
          </a:p>
        </p:txBody>
      </p:sp>
      <p:pic>
        <p:nvPicPr>
          <p:cNvPr id="67" name="Picture 66" descr="A logo on a black background&#10;&#10;AI-generated content may be incorrect.">
            <a:extLst>
              <a:ext uri="{FF2B5EF4-FFF2-40B4-BE49-F238E27FC236}">
                <a16:creationId xmlns:a16="http://schemas.microsoft.com/office/drawing/2014/main" id="{B903C386-E36D-4FE5-4A38-B46C62D19C38}"/>
              </a:ext>
            </a:extLst>
          </p:cNvPr>
          <p:cNvPicPr>
            <a:picLocks noChangeAspect="1"/>
          </p:cNvPicPr>
          <p:nvPr/>
        </p:nvPicPr>
        <p:blipFill>
          <a:blip r:embed="rId2"/>
          <a:stretch>
            <a:fillRect/>
          </a:stretch>
        </p:blipFill>
        <p:spPr>
          <a:xfrm>
            <a:off x="10624913" y="6088156"/>
            <a:ext cx="1368612" cy="769844"/>
          </a:xfrm>
          <a:prstGeom prst="rect">
            <a:avLst/>
          </a:prstGeom>
        </p:spPr>
      </p:pic>
      <p:sp>
        <p:nvSpPr>
          <p:cNvPr id="4" name="TextBox 3">
            <a:extLst>
              <a:ext uri="{FF2B5EF4-FFF2-40B4-BE49-F238E27FC236}">
                <a16:creationId xmlns:a16="http://schemas.microsoft.com/office/drawing/2014/main" id="{124F7CC2-6FAA-DE26-41CC-BCCB0E12E897}"/>
              </a:ext>
            </a:extLst>
          </p:cNvPr>
          <p:cNvSpPr txBox="1"/>
          <p:nvPr/>
        </p:nvSpPr>
        <p:spPr>
          <a:xfrm>
            <a:off x="180753" y="1708499"/>
            <a:ext cx="6335661"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study applies the ISE-CAP framework with machine learning to analyse EV user behaviours and charging preferences in the North East and West Midlands.</a:t>
            </a:r>
          </a:p>
          <a:p>
            <a:pPr marL="285750" indent="-285750">
              <a:buFont typeface="Arial" panose="020B0604020202020204" pitchFamily="34" charset="0"/>
              <a:buChar char="•"/>
            </a:pPr>
            <a:r>
              <a:rPr lang="en-GB" sz="1600" dirty="0"/>
              <a:t>It incorporates detailed demographic comparisons to capture regional social and economic differences.</a:t>
            </a:r>
          </a:p>
          <a:p>
            <a:pPr marL="285750" indent="-285750">
              <a:buFont typeface="Arial" panose="020B0604020202020204" pitchFamily="34" charset="0"/>
              <a:buChar char="•"/>
            </a:pPr>
            <a:r>
              <a:rPr lang="en-GB" sz="1600" dirty="0"/>
              <a:t>Behavioural and demographic data are combined to support targeted, data-driven EV infrastructure planning in these UK regions.</a:t>
            </a:r>
          </a:p>
          <a:p>
            <a:pPr marL="285750" indent="-285750">
              <a:buFont typeface="Arial" panose="020B0604020202020204" pitchFamily="34" charset="0"/>
              <a:buChar char="•"/>
            </a:pPr>
            <a:endParaRPr lang="en-US" sz="1600" dirty="0"/>
          </a:p>
        </p:txBody>
      </p:sp>
      <p:pic>
        <p:nvPicPr>
          <p:cNvPr id="5" name="Picture 4">
            <a:extLst>
              <a:ext uri="{FF2B5EF4-FFF2-40B4-BE49-F238E27FC236}">
                <a16:creationId xmlns:a16="http://schemas.microsoft.com/office/drawing/2014/main" id="{DEACCCC0-4A32-CF61-0FC4-67BB366491E0}"/>
              </a:ext>
            </a:extLst>
          </p:cNvPr>
          <p:cNvPicPr>
            <a:picLocks noChangeAspect="1"/>
          </p:cNvPicPr>
          <p:nvPr/>
        </p:nvPicPr>
        <p:blipFill>
          <a:blip r:embed="rId3"/>
          <a:stretch>
            <a:fillRect/>
          </a:stretch>
        </p:blipFill>
        <p:spPr>
          <a:xfrm>
            <a:off x="6516414" y="1701808"/>
            <a:ext cx="5491625" cy="4379657"/>
          </a:xfrm>
          <a:prstGeom prst="rect">
            <a:avLst/>
          </a:prstGeom>
        </p:spPr>
      </p:pic>
      <p:pic>
        <p:nvPicPr>
          <p:cNvPr id="1026" name="Picture 2" descr="Public EV Charging: A Complete Guide">
            <a:extLst>
              <a:ext uri="{FF2B5EF4-FFF2-40B4-BE49-F238E27FC236}">
                <a16:creationId xmlns:a16="http://schemas.microsoft.com/office/drawing/2014/main" id="{688A8C59-6E58-EB99-DCF7-57A01F737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14" y="4361793"/>
            <a:ext cx="2638641" cy="1978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y Map of United Kingdom | Free Vector Maps">
            <a:extLst>
              <a:ext uri="{FF2B5EF4-FFF2-40B4-BE49-F238E27FC236}">
                <a16:creationId xmlns:a16="http://schemas.microsoft.com/office/drawing/2014/main" id="{6569B901-FA07-0AD0-4BA0-33AECB9D8E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736" t="2606" r="21141" b="4062"/>
          <a:stretch>
            <a:fillRect/>
          </a:stretch>
        </p:blipFill>
        <p:spPr bwMode="auto">
          <a:xfrm>
            <a:off x="4288221" y="3622648"/>
            <a:ext cx="1618594" cy="2823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map of a city&#10;&#10;AI-generated content may be incorrect.">
            <a:extLst>
              <a:ext uri="{FF2B5EF4-FFF2-40B4-BE49-F238E27FC236}">
                <a16:creationId xmlns:a16="http://schemas.microsoft.com/office/drawing/2014/main" id="{9A7BED85-129F-707E-FDBC-005CB285B77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6167" r="92167">
                        <a14:foregroundMark x1="6333" y1="57763" x2="6333" y2="57763"/>
                        <a14:foregroundMark x1="92167" y1="47105" x2="92167" y2="47105"/>
                      </a14:backgroundRemoval>
                    </a14:imgEffect>
                  </a14:imgLayer>
                </a14:imgProps>
              </a:ext>
            </a:extLst>
          </a:blip>
          <a:srcRect t="8304" b="27049"/>
          <a:stretch>
            <a:fillRect/>
          </a:stretch>
        </p:blipFill>
        <p:spPr>
          <a:xfrm>
            <a:off x="5098443" y="5650926"/>
            <a:ext cx="445108" cy="364477"/>
          </a:xfrm>
          <a:prstGeom prst="rect">
            <a:avLst/>
          </a:prstGeom>
        </p:spPr>
      </p:pic>
      <p:pic>
        <p:nvPicPr>
          <p:cNvPr id="9" name="Picture 8" descr="A blue map with black text&#10;&#10;AI-generated content may be incorrect.">
            <a:extLst>
              <a:ext uri="{FF2B5EF4-FFF2-40B4-BE49-F238E27FC236}">
                <a16:creationId xmlns:a16="http://schemas.microsoft.com/office/drawing/2014/main" id="{72BC3CE4-B7DB-AE77-817B-F5CE8981E58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16" b="94474" l="10000" r="90000">
                        <a14:foregroundMark x1="37000" y1="8816" x2="37000" y2="8816"/>
                        <a14:foregroundMark x1="48167" y1="91184" x2="48167" y2="91184"/>
                        <a14:foregroundMark x1="49833" y1="94474" x2="49833" y2="94474"/>
                        <a14:foregroundMark x1="89833" y1="72237" x2="89833" y2="72237"/>
                      </a14:backgroundRemoval>
                    </a14:imgEffect>
                  </a14:imgLayer>
                </a14:imgProps>
              </a:ext>
            </a:extLst>
          </a:blip>
          <a:stretch>
            <a:fillRect/>
          </a:stretch>
        </p:blipFill>
        <p:spPr>
          <a:xfrm>
            <a:off x="5137701" y="5033254"/>
            <a:ext cx="469349" cy="594509"/>
          </a:xfrm>
          <a:prstGeom prst="rect">
            <a:avLst/>
          </a:prstGeom>
        </p:spPr>
      </p:pic>
      <p:pic>
        <p:nvPicPr>
          <p:cNvPr id="15" name="Graphic 14" descr="Marker with solid fill">
            <a:extLst>
              <a:ext uri="{FF2B5EF4-FFF2-40B4-BE49-F238E27FC236}">
                <a16:creationId xmlns:a16="http://schemas.microsoft.com/office/drawing/2014/main" id="{B373FB7E-131E-493E-107D-B730F6F849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7255" y="5129078"/>
            <a:ext cx="171176" cy="171176"/>
          </a:xfrm>
          <a:prstGeom prst="rect">
            <a:avLst/>
          </a:prstGeom>
        </p:spPr>
      </p:pic>
      <p:pic>
        <p:nvPicPr>
          <p:cNvPr id="16" name="Graphic 15" descr="Marker with solid fill">
            <a:extLst>
              <a:ext uri="{FF2B5EF4-FFF2-40B4-BE49-F238E27FC236}">
                <a16:creationId xmlns:a16="http://schemas.microsoft.com/office/drawing/2014/main" id="{533424AB-594E-0722-8B74-08FED70503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2600" y="5638194"/>
            <a:ext cx="171176" cy="171176"/>
          </a:xfrm>
          <a:prstGeom prst="rect">
            <a:avLst/>
          </a:prstGeom>
        </p:spPr>
      </p:pic>
      <p:sp>
        <p:nvSpPr>
          <p:cNvPr id="17" name="TextBox 16">
            <a:extLst>
              <a:ext uri="{FF2B5EF4-FFF2-40B4-BE49-F238E27FC236}">
                <a16:creationId xmlns:a16="http://schemas.microsoft.com/office/drawing/2014/main" id="{3F5661B9-5330-60B7-709B-CB030288FA38}"/>
              </a:ext>
            </a:extLst>
          </p:cNvPr>
          <p:cNvSpPr txBox="1"/>
          <p:nvPr/>
        </p:nvSpPr>
        <p:spPr>
          <a:xfrm>
            <a:off x="5496908" y="4970271"/>
            <a:ext cx="599090" cy="307777"/>
          </a:xfrm>
          <a:prstGeom prst="rect">
            <a:avLst/>
          </a:prstGeom>
          <a:noFill/>
        </p:spPr>
        <p:txBody>
          <a:bodyPr wrap="square" rtlCol="0">
            <a:spAutoFit/>
          </a:bodyPr>
          <a:lstStyle/>
          <a:p>
            <a:r>
              <a:rPr lang="en-US" sz="700" b="1" dirty="0"/>
              <a:t>North East</a:t>
            </a:r>
          </a:p>
        </p:txBody>
      </p:sp>
      <p:sp>
        <p:nvSpPr>
          <p:cNvPr id="23" name="TextBox 22">
            <a:extLst>
              <a:ext uri="{FF2B5EF4-FFF2-40B4-BE49-F238E27FC236}">
                <a16:creationId xmlns:a16="http://schemas.microsoft.com/office/drawing/2014/main" id="{B32BFC20-28B2-B180-FEE3-ECD6065524CE}"/>
              </a:ext>
            </a:extLst>
          </p:cNvPr>
          <p:cNvSpPr txBox="1"/>
          <p:nvPr/>
        </p:nvSpPr>
        <p:spPr>
          <a:xfrm>
            <a:off x="4378452" y="5679275"/>
            <a:ext cx="599090" cy="307777"/>
          </a:xfrm>
          <a:prstGeom prst="rect">
            <a:avLst/>
          </a:prstGeom>
          <a:noFill/>
        </p:spPr>
        <p:txBody>
          <a:bodyPr wrap="square" rtlCol="0">
            <a:spAutoFit/>
          </a:bodyPr>
          <a:lstStyle/>
          <a:p>
            <a:r>
              <a:rPr lang="en-US" sz="700" b="1" dirty="0"/>
              <a:t>West Midlands</a:t>
            </a:r>
          </a:p>
        </p:txBody>
      </p:sp>
    </p:spTree>
    <p:extLst>
      <p:ext uri="{BB962C8B-B14F-4D97-AF65-F5344CB8AC3E}">
        <p14:creationId xmlns:p14="http://schemas.microsoft.com/office/powerpoint/2010/main" val="276683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762488-7166-4B05-7721-FBED6317072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EE47DC1-D7AD-BA2E-3CD6-5CB583E46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B1F3452-45B9-884B-EB4E-C9DBFC09A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9BC4B8F-4D64-18A1-E307-84AB4807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79A14C5-C9F3-D080-0B31-F8A934053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841C25-F863-2DB4-9F8F-9899B8C8B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62652-014F-D37E-6C55-7E1870447E02}"/>
              </a:ext>
            </a:extLst>
          </p:cNvPr>
          <p:cNvSpPr>
            <a:spLocks noGrp="1"/>
          </p:cNvSpPr>
          <p:nvPr>
            <p:ph type="title"/>
          </p:nvPr>
        </p:nvSpPr>
        <p:spPr>
          <a:xfrm>
            <a:off x="459346" y="278535"/>
            <a:ext cx="9895951" cy="1033669"/>
          </a:xfrm>
        </p:spPr>
        <p:txBody>
          <a:bodyPr>
            <a:normAutofit/>
          </a:bodyPr>
          <a:lstStyle/>
          <a:p>
            <a:r>
              <a:rPr lang="en-US" sz="4000">
                <a:solidFill>
                  <a:srgbClr val="FFFFFF"/>
                </a:solidFill>
              </a:rPr>
              <a:t>Our Data</a:t>
            </a:r>
            <a:endParaRPr lang="en-US" sz="4000" dirty="0">
              <a:solidFill>
                <a:srgbClr val="FFFFFF"/>
              </a:solidFill>
            </a:endParaRPr>
          </a:p>
        </p:txBody>
      </p:sp>
      <p:pic>
        <p:nvPicPr>
          <p:cNvPr id="67" name="Picture 66" descr="A logo on a black background&#10;&#10;AI-generated content may be incorrect.">
            <a:extLst>
              <a:ext uri="{FF2B5EF4-FFF2-40B4-BE49-F238E27FC236}">
                <a16:creationId xmlns:a16="http://schemas.microsoft.com/office/drawing/2014/main" id="{291A6D07-5629-827C-7151-A1AC68CA68FE}"/>
              </a:ext>
            </a:extLst>
          </p:cNvPr>
          <p:cNvPicPr>
            <a:picLocks noChangeAspect="1"/>
          </p:cNvPicPr>
          <p:nvPr/>
        </p:nvPicPr>
        <p:blipFill>
          <a:blip r:embed="rId2"/>
          <a:stretch>
            <a:fillRect/>
          </a:stretch>
        </p:blipFill>
        <p:spPr>
          <a:xfrm>
            <a:off x="10624913" y="6088156"/>
            <a:ext cx="1368612" cy="769844"/>
          </a:xfrm>
          <a:prstGeom prst="rect">
            <a:avLst/>
          </a:prstGeom>
        </p:spPr>
      </p:pic>
      <p:sp>
        <p:nvSpPr>
          <p:cNvPr id="6" name="TextBox 5">
            <a:extLst>
              <a:ext uri="{FF2B5EF4-FFF2-40B4-BE49-F238E27FC236}">
                <a16:creationId xmlns:a16="http://schemas.microsoft.com/office/drawing/2014/main" id="{E11C1220-C754-E5B0-95B3-C7C23625402B}"/>
              </a:ext>
            </a:extLst>
          </p:cNvPr>
          <p:cNvSpPr txBox="1"/>
          <p:nvPr/>
        </p:nvSpPr>
        <p:spPr>
          <a:xfrm>
            <a:off x="180753" y="1708499"/>
            <a:ext cx="11812772" cy="2554545"/>
          </a:xfrm>
          <a:prstGeom prst="rect">
            <a:avLst/>
          </a:prstGeom>
          <a:noFill/>
        </p:spPr>
        <p:txBody>
          <a:bodyPr wrap="square" rtlCol="0">
            <a:spAutoFit/>
          </a:bodyPr>
          <a:lstStyle/>
          <a:p>
            <a:r>
              <a:rPr lang="en-US" sz="1600" b="1" dirty="0">
                <a:solidFill>
                  <a:schemeClr val="accent1"/>
                </a:solidFill>
              </a:rPr>
              <a:t>OPEN Data </a:t>
            </a:r>
            <a:r>
              <a:rPr lang="en-US" sz="1600" b="1" dirty="0"/>
              <a:t>- </a:t>
            </a:r>
            <a:r>
              <a:rPr lang="en-GB" sz="1600" b="1" dirty="0" err="1">
                <a:solidFill>
                  <a:schemeClr val="accent4"/>
                </a:solidFill>
              </a:rPr>
              <a:t>ChargePlace</a:t>
            </a:r>
            <a:r>
              <a:rPr lang="en-GB" sz="1600" b="1" dirty="0">
                <a:solidFill>
                  <a:schemeClr val="accent4"/>
                </a:solidFill>
              </a:rPr>
              <a:t> Scotland</a:t>
            </a:r>
          </a:p>
          <a:p>
            <a:pPr marL="285750" indent="-285750">
              <a:buFont typeface="Arial" panose="020B0604020202020204" pitchFamily="34" charset="0"/>
              <a:buChar char="•"/>
            </a:pPr>
            <a:r>
              <a:rPr lang="en-GB" sz="1600" dirty="0"/>
              <a:t>An open dataset with 3,538 charge points across 400+ hosts, including real-time usage data. Around 2.75 million charging sessions were recorded between Oct 2022 and May 2024.</a:t>
            </a:r>
          </a:p>
          <a:p>
            <a:endParaRPr lang="en-GB" sz="1600" dirty="0"/>
          </a:p>
          <a:p>
            <a:r>
              <a:rPr lang="en-GB" sz="1600" b="1" dirty="0">
                <a:solidFill>
                  <a:schemeClr val="accent1"/>
                </a:solidFill>
              </a:rPr>
              <a:t>FAIR</a:t>
            </a:r>
            <a:r>
              <a:rPr lang="en-GB" sz="1600" b="1" dirty="0"/>
              <a:t> </a:t>
            </a:r>
            <a:r>
              <a:rPr lang="en-GB" sz="1600" b="1" dirty="0">
                <a:solidFill>
                  <a:schemeClr val="accent1"/>
                </a:solidFill>
              </a:rPr>
              <a:t>Data</a:t>
            </a:r>
            <a:r>
              <a:rPr lang="en-GB" sz="1600" b="1" dirty="0"/>
              <a:t> – </a:t>
            </a:r>
            <a:r>
              <a:rPr lang="en-GB" sz="1600" b="1" dirty="0">
                <a:solidFill>
                  <a:schemeClr val="accent4"/>
                </a:solidFill>
              </a:rPr>
              <a:t>Urban Science Building </a:t>
            </a:r>
          </a:p>
          <a:p>
            <a:pPr marL="285750" indent="-285750">
              <a:buFont typeface="Arial" panose="020B0604020202020204" pitchFamily="34" charset="0"/>
              <a:buChar char="•"/>
            </a:pPr>
            <a:r>
              <a:rPr lang="en-GB" sz="1600" dirty="0"/>
              <a:t>Obtained from Newcastle University, featuring six charge points operated by </a:t>
            </a:r>
            <a:r>
              <a:rPr lang="en-GB" sz="1600" dirty="0" err="1"/>
              <a:t>Fastned</a:t>
            </a:r>
            <a:r>
              <a:rPr lang="en-GB" sz="1600" dirty="0"/>
              <a:t>.</a:t>
            </a:r>
          </a:p>
          <a:p>
            <a:endParaRPr lang="en-GB" sz="1600" dirty="0"/>
          </a:p>
          <a:p>
            <a:r>
              <a:rPr lang="en-US" sz="1600" b="1" dirty="0">
                <a:solidFill>
                  <a:schemeClr val="accent1"/>
                </a:solidFill>
              </a:rPr>
              <a:t>SENSITIVE</a:t>
            </a:r>
            <a:r>
              <a:rPr lang="en-US" sz="1600" dirty="0"/>
              <a:t> </a:t>
            </a:r>
            <a:r>
              <a:rPr lang="en-US" sz="1600" b="1" dirty="0">
                <a:solidFill>
                  <a:schemeClr val="accent4"/>
                </a:solidFill>
              </a:rPr>
              <a:t>Data: Survey</a:t>
            </a:r>
          </a:p>
          <a:p>
            <a:pPr marL="285750" indent="-285750">
              <a:buFont typeface="Arial" panose="020B0604020202020204" pitchFamily="34" charset="0"/>
              <a:buChar char="•"/>
            </a:pPr>
            <a:r>
              <a:rPr lang="en-GB" sz="1600" dirty="0"/>
              <a:t>Distributed through the Prolific web platform includes </a:t>
            </a:r>
            <a:r>
              <a:rPr lang="en-US" sz="1600" dirty="0"/>
              <a:t>demographic, personality, EV ownership and usage, charging patterns​, experience with charging infrastructure​, users preferences​, route planning​ and traffic and parking​ in total 8 sections.</a:t>
            </a:r>
          </a:p>
        </p:txBody>
      </p:sp>
      <p:pic>
        <p:nvPicPr>
          <p:cNvPr id="12" name="Graphic 11" descr="Presentation with pie chart with solid fill">
            <a:extLst>
              <a:ext uri="{FF2B5EF4-FFF2-40B4-BE49-F238E27FC236}">
                <a16:creationId xmlns:a16="http://schemas.microsoft.com/office/drawing/2014/main" id="{BE865C5A-A043-F7AB-6230-4B2A3F9D5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654" y="4599465"/>
            <a:ext cx="1598535" cy="1598535"/>
          </a:xfrm>
          <a:prstGeom prst="rect">
            <a:avLst/>
          </a:prstGeom>
        </p:spPr>
      </p:pic>
      <p:pic>
        <p:nvPicPr>
          <p:cNvPr id="14" name="Graphic 13" descr="Bar chart with solid fill">
            <a:extLst>
              <a:ext uri="{FF2B5EF4-FFF2-40B4-BE49-F238E27FC236}">
                <a16:creationId xmlns:a16="http://schemas.microsoft.com/office/drawing/2014/main" id="{45F35F71-0B04-F713-B43F-873AF87E9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850" y="4599466"/>
            <a:ext cx="1598535" cy="1598535"/>
          </a:xfrm>
          <a:prstGeom prst="rect">
            <a:avLst/>
          </a:prstGeom>
        </p:spPr>
      </p:pic>
      <p:pic>
        <p:nvPicPr>
          <p:cNvPr id="25" name="Graphic 24" descr="User network with solid fill">
            <a:extLst>
              <a:ext uri="{FF2B5EF4-FFF2-40B4-BE49-F238E27FC236}">
                <a16:creationId xmlns:a16="http://schemas.microsoft.com/office/drawing/2014/main" id="{F205F624-53C9-1357-E2A0-979D43A592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458" y="4599465"/>
            <a:ext cx="1368612" cy="1368612"/>
          </a:xfrm>
          <a:prstGeom prst="rect">
            <a:avLst/>
          </a:prstGeom>
        </p:spPr>
      </p:pic>
      <p:pic>
        <p:nvPicPr>
          <p:cNvPr id="27" name="Graphic 26" descr="Ui Ux with solid fill">
            <a:extLst>
              <a:ext uri="{FF2B5EF4-FFF2-40B4-BE49-F238E27FC236}">
                <a16:creationId xmlns:a16="http://schemas.microsoft.com/office/drawing/2014/main" id="{7F79BCBD-AA98-2BF1-4C7C-D1F9D4D598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80339" y="4599466"/>
            <a:ext cx="1368611" cy="1368611"/>
          </a:xfrm>
          <a:prstGeom prst="rect">
            <a:avLst/>
          </a:prstGeom>
        </p:spPr>
      </p:pic>
    </p:spTree>
    <p:extLst>
      <p:ext uri="{BB962C8B-B14F-4D97-AF65-F5344CB8AC3E}">
        <p14:creationId xmlns:p14="http://schemas.microsoft.com/office/powerpoint/2010/main" val="153670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157B83-F5F5-9B32-F7DB-80EE377185A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38477A-C63B-9F8C-B095-1BB232FC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DAE956-BF75-6F11-0662-B2AAE4A3A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8DEED8-C96A-07B1-DFF7-4A4DABC51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85535D1-DB7E-1A5B-43F0-66F84D7A0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6B596F1-6713-44CE-25D3-15A28A10A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A05F0-2C76-9838-69D1-429F2B59C3D2}"/>
              </a:ext>
            </a:extLst>
          </p:cNvPr>
          <p:cNvSpPr>
            <a:spLocks noGrp="1"/>
          </p:cNvSpPr>
          <p:nvPr>
            <p:ph type="title"/>
          </p:nvPr>
        </p:nvSpPr>
        <p:spPr>
          <a:xfrm>
            <a:off x="459346" y="278535"/>
            <a:ext cx="9895951" cy="1033669"/>
          </a:xfrm>
        </p:spPr>
        <p:txBody>
          <a:bodyPr>
            <a:normAutofit/>
          </a:bodyPr>
          <a:lstStyle/>
          <a:p>
            <a:r>
              <a:rPr lang="en-US" sz="4000" dirty="0">
                <a:solidFill>
                  <a:srgbClr val="FFFFFF"/>
                </a:solidFill>
              </a:rPr>
              <a:t>Some of Recent Results</a:t>
            </a:r>
          </a:p>
        </p:txBody>
      </p:sp>
      <p:pic>
        <p:nvPicPr>
          <p:cNvPr id="67" name="Picture 66" descr="A logo on a black background&#10;&#10;AI-generated content may be incorrect.">
            <a:extLst>
              <a:ext uri="{FF2B5EF4-FFF2-40B4-BE49-F238E27FC236}">
                <a16:creationId xmlns:a16="http://schemas.microsoft.com/office/drawing/2014/main" id="{99AC8D44-12DB-B879-2CF0-B26FE3945DAB}"/>
              </a:ext>
            </a:extLst>
          </p:cNvPr>
          <p:cNvPicPr>
            <a:picLocks noChangeAspect="1"/>
          </p:cNvPicPr>
          <p:nvPr/>
        </p:nvPicPr>
        <p:blipFill>
          <a:blip r:embed="rId2"/>
          <a:stretch>
            <a:fillRect/>
          </a:stretch>
        </p:blipFill>
        <p:spPr>
          <a:xfrm>
            <a:off x="10624913" y="6088156"/>
            <a:ext cx="1368612" cy="769844"/>
          </a:xfrm>
          <a:prstGeom prst="rect">
            <a:avLst/>
          </a:prstGeom>
        </p:spPr>
      </p:pic>
      <p:pic>
        <p:nvPicPr>
          <p:cNvPr id="3" name="Picture 2">
            <a:extLst>
              <a:ext uri="{FF2B5EF4-FFF2-40B4-BE49-F238E27FC236}">
                <a16:creationId xmlns:a16="http://schemas.microsoft.com/office/drawing/2014/main" id="{931C7ACA-5545-3E69-836A-066E86D39515}"/>
              </a:ext>
            </a:extLst>
          </p:cNvPr>
          <p:cNvPicPr>
            <a:picLocks noChangeAspect="1"/>
          </p:cNvPicPr>
          <p:nvPr/>
        </p:nvPicPr>
        <p:blipFill>
          <a:blip r:embed="rId3"/>
          <a:stretch>
            <a:fillRect/>
          </a:stretch>
        </p:blipFill>
        <p:spPr>
          <a:xfrm>
            <a:off x="4919823" y="3510063"/>
            <a:ext cx="3668982" cy="2915186"/>
          </a:xfrm>
          <a:prstGeom prst="rect">
            <a:avLst/>
          </a:prstGeom>
        </p:spPr>
      </p:pic>
      <p:pic>
        <p:nvPicPr>
          <p:cNvPr id="4" name="Picture 3">
            <a:extLst>
              <a:ext uri="{FF2B5EF4-FFF2-40B4-BE49-F238E27FC236}">
                <a16:creationId xmlns:a16="http://schemas.microsoft.com/office/drawing/2014/main" id="{75939BF6-5551-863D-1B3A-A2F962426C6C}"/>
              </a:ext>
            </a:extLst>
          </p:cNvPr>
          <p:cNvPicPr>
            <a:picLocks noChangeAspect="1"/>
          </p:cNvPicPr>
          <p:nvPr/>
        </p:nvPicPr>
        <p:blipFill>
          <a:blip r:embed="rId4"/>
          <a:stretch>
            <a:fillRect/>
          </a:stretch>
        </p:blipFill>
        <p:spPr>
          <a:xfrm>
            <a:off x="198475" y="3510063"/>
            <a:ext cx="4522873" cy="3012140"/>
          </a:xfrm>
          <a:prstGeom prst="rect">
            <a:avLst/>
          </a:prstGeom>
        </p:spPr>
      </p:pic>
      <p:sp>
        <p:nvSpPr>
          <p:cNvPr id="5" name="TextBox 4">
            <a:extLst>
              <a:ext uri="{FF2B5EF4-FFF2-40B4-BE49-F238E27FC236}">
                <a16:creationId xmlns:a16="http://schemas.microsoft.com/office/drawing/2014/main" id="{1E2121FF-D330-E64A-07C1-A80A852ADB75}"/>
              </a:ext>
            </a:extLst>
          </p:cNvPr>
          <p:cNvSpPr txBox="1"/>
          <p:nvPr/>
        </p:nvSpPr>
        <p:spPr>
          <a:xfrm>
            <a:off x="180753" y="1708499"/>
            <a:ext cx="11732646"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t>Education levels are similar across regions, but income differs, with more high earners in the West Midlands and more lower-income households in the North East.</a:t>
            </a:r>
          </a:p>
          <a:p>
            <a:pPr marL="285750" indent="-285750">
              <a:buFont typeface="Arial" panose="020B0604020202020204" pitchFamily="34" charset="0"/>
              <a:buChar char="•"/>
            </a:pPr>
            <a:r>
              <a:rPr lang="en-GB" sz="1600" dirty="0"/>
              <a:t>EV adoption is driven by cost savings in the North East and environmental concerns in the West Midlands; most own battery electric vehicles with typical ranges of 200–300 km and under three years of ownership.</a:t>
            </a:r>
          </a:p>
          <a:p>
            <a:pPr marL="285750" indent="-285750">
              <a:buFont typeface="Arial" panose="020B0604020202020204" pitchFamily="34" charset="0"/>
              <a:buChar char="•"/>
            </a:pPr>
            <a:r>
              <a:rPr lang="en-GB" sz="1600" dirty="0"/>
              <a:t>Charging behaviour shows 1–2 times weekly charging, daily travel mostly 10–30 km, 10–20 minute wait tolerance, preferred charging times in evening (North East) or early morning (West Midlands), and typical sessions lasting 3–6 hours.</a:t>
            </a:r>
          </a:p>
        </p:txBody>
      </p:sp>
      <p:sp>
        <p:nvSpPr>
          <p:cNvPr id="6" name="TextBox 5">
            <a:extLst>
              <a:ext uri="{FF2B5EF4-FFF2-40B4-BE49-F238E27FC236}">
                <a16:creationId xmlns:a16="http://schemas.microsoft.com/office/drawing/2014/main" id="{C8551136-C927-B12A-F1F8-73853A2422A3}"/>
              </a:ext>
            </a:extLst>
          </p:cNvPr>
          <p:cNvSpPr txBox="1"/>
          <p:nvPr/>
        </p:nvSpPr>
        <p:spPr>
          <a:xfrm>
            <a:off x="8682200" y="3453322"/>
            <a:ext cx="2942896" cy="954107"/>
          </a:xfrm>
          <a:prstGeom prst="rect">
            <a:avLst/>
          </a:prstGeom>
          <a:noFill/>
        </p:spPr>
        <p:txBody>
          <a:bodyPr wrap="square" rtlCol="0">
            <a:spAutoFit/>
          </a:bodyPr>
          <a:lstStyle/>
          <a:p>
            <a:pPr algn="just"/>
            <a:r>
              <a:rPr lang="en-US" sz="1400" dirty="0"/>
              <a:t>(In collaboration with Northumbria University, </a:t>
            </a:r>
            <a:r>
              <a:rPr lang="en-GB" sz="1400" dirty="0"/>
              <a:t>Iskenderun Technical University</a:t>
            </a:r>
            <a:r>
              <a:rPr lang="en-US" sz="1400" dirty="0"/>
              <a:t>, and the University of Birmingham)</a:t>
            </a:r>
            <a:endParaRPr lang="en-GB" sz="1400" dirty="0"/>
          </a:p>
        </p:txBody>
      </p:sp>
    </p:spTree>
    <p:extLst>
      <p:ext uri="{BB962C8B-B14F-4D97-AF65-F5344CB8AC3E}">
        <p14:creationId xmlns:p14="http://schemas.microsoft.com/office/powerpoint/2010/main" val="179365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ACF840-4B0B-CD98-3F11-9E9A512A8370}"/>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F1F37A7-6B5A-909D-8088-E26B1CA16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BD0188-CBA9-7749-EE3A-78BC16512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740AB8-0619-3303-A098-96445C770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2F9A2C-D84A-8292-DC60-1A02BE909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11E2136-DB18-E3D4-6563-5274E124B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F7848-845E-54D6-7817-3916FA176D8D}"/>
              </a:ext>
            </a:extLst>
          </p:cNvPr>
          <p:cNvSpPr>
            <a:spLocks noGrp="1"/>
          </p:cNvSpPr>
          <p:nvPr>
            <p:ph type="title"/>
          </p:nvPr>
        </p:nvSpPr>
        <p:spPr>
          <a:xfrm>
            <a:off x="459346" y="278535"/>
            <a:ext cx="9895951" cy="1033669"/>
          </a:xfrm>
        </p:spPr>
        <p:txBody>
          <a:bodyPr>
            <a:normAutofit/>
          </a:bodyPr>
          <a:lstStyle/>
          <a:p>
            <a:r>
              <a:rPr lang="en-US" sz="4000" dirty="0">
                <a:solidFill>
                  <a:srgbClr val="FFFFFF"/>
                </a:solidFill>
              </a:rPr>
              <a:t>Next Steps and Conclusion</a:t>
            </a:r>
          </a:p>
        </p:txBody>
      </p:sp>
      <p:pic>
        <p:nvPicPr>
          <p:cNvPr id="67" name="Picture 66" descr="A logo on a black background&#10;&#10;AI-generated content may be incorrect.">
            <a:extLst>
              <a:ext uri="{FF2B5EF4-FFF2-40B4-BE49-F238E27FC236}">
                <a16:creationId xmlns:a16="http://schemas.microsoft.com/office/drawing/2014/main" id="{31D2CF52-EFF3-40F3-8DDB-D03497816A13}"/>
              </a:ext>
            </a:extLst>
          </p:cNvPr>
          <p:cNvPicPr>
            <a:picLocks noChangeAspect="1"/>
          </p:cNvPicPr>
          <p:nvPr/>
        </p:nvPicPr>
        <p:blipFill>
          <a:blip r:embed="rId2"/>
          <a:stretch>
            <a:fillRect/>
          </a:stretch>
        </p:blipFill>
        <p:spPr>
          <a:xfrm>
            <a:off x="10624913" y="6088156"/>
            <a:ext cx="1368612" cy="769844"/>
          </a:xfrm>
          <a:prstGeom prst="rect">
            <a:avLst/>
          </a:prstGeom>
        </p:spPr>
      </p:pic>
      <p:graphicFrame>
        <p:nvGraphicFramePr>
          <p:cNvPr id="7" name="TextBox 7">
            <a:extLst>
              <a:ext uri="{FF2B5EF4-FFF2-40B4-BE49-F238E27FC236}">
                <a16:creationId xmlns:a16="http://schemas.microsoft.com/office/drawing/2014/main" id="{B8FE4D07-B16E-60CC-FF35-CFA4753CD121}"/>
              </a:ext>
            </a:extLst>
          </p:cNvPr>
          <p:cNvGraphicFramePr/>
          <p:nvPr>
            <p:extLst>
              <p:ext uri="{D42A27DB-BD31-4B8C-83A1-F6EECF244321}">
                <p14:modId xmlns:p14="http://schemas.microsoft.com/office/powerpoint/2010/main" val="4195195489"/>
              </p:ext>
            </p:extLst>
          </p:nvPr>
        </p:nvGraphicFramePr>
        <p:xfrm>
          <a:off x="906778" y="2337898"/>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AB21FCF568B48A74C84907327B67F" ma:contentTypeVersion="8" ma:contentTypeDescription="Create a new document." ma:contentTypeScope="" ma:versionID="765cce4b802d4bb8cd1d90e1a78bca79">
  <xsd:schema xmlns:xsd="http://www.w3.org/2001/XMLSchema" xmlns:xs="http://www.w3.org/2001/XMLSchema" xmlns:p="http://schemas.microsoft.com/office/2006/metadata/properties" xmlns:ns2="897b745d-9c22-434d-a1df-ca4fef096e74" targetNamespace="http://schemas.microsoft.com/office/2006/metadata/properties" ma:root="true" ma:fieldsID="3bc77f096072e23d2a88080fb3b482a5" ns2:_="">
    <xsd:import namespace="897b745d-9c22-434d-a1df-ca4fef096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b745d-9c22-434d-a1df-ca4fef096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7b745d-9c22-434d-a1df-ca4fef096e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5BBCFB-56BE-4052-8B9B-671B0BA92CE9}"/>
</file>

<file path=customXml/itemProps2.xml><?xml version="1.0" encoding="utf-8"?>
<ds:datastoreItem xmlns:ds="http://schemas.openxmlformats.org/officeDocument/2006/customXml" ds:itemID="{0CE95CC6-F770-49DD-8F74-9AACF5ABA900}"/>
</file>

<file path=customXml/itemProps3.xml><?xml version="1.0" encoding="utf-8"?>
<ds:datastoreItem xmlns:ds="http://schemas.openxmlformats.org/officeDocument/2006/customXml" ds:itemID="{0E86030A-E54B-4F24-BB6E-6A98D959F494}"/>
</file>

<file path=docProps/app.xml><?xml version="1.0" encoding="utf-8"?>
<Properties xmlns="http://schemas.openxmlformats.org/officeDocument/2006/extended-properties" xmlns:vt="http://schemas.openxmlformats.org/officeDocument/2006/docPropsVTypes">
  <TotalTime>2930</TotalTime>
  <Words>935</Words>
  <Application>Microsoft Macintosh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Smart and Inclusive Urban Planning with Sensitive User Data in Mind</vt:lpstr>
      <vt:lpstr>Introduction</vt:lpstr>
      <vt:lpstr>Background</vt:lpstr>
      <vt:lpstr>Literature Review (Socio-demographics)</vt:lpstr>
      <vt:lpstr>Our Approach</vt:lpstr>
      <vt:lpstr>Our Data</vt:lpstr>
      <vt:lpstr>Some of Recent Results</vt:lpstr>
      <vt:lpstr>Next Steps and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Shouai Wang (PGR)</dc:creator>
  <cp:lastModifiedBy>Shouai Wang (PGR)</cp:lastModifiedBy>
  <cp:revision>9</cp:revision>
  <dcterms:created xsi:type="dcterms:W3CDTF">2025-06-10T23:42:10Z</dcterms:created>
  <dcterms:modified xsi:type="dcterms:W3CDTF">2025-06-13T06:06:18Z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0x010100C74AB21FCF568B48A74C84907327B67F</vt:lpwstr>
  </property>
</Properties>
</file>