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7" r:id="rId2"/>
    <p:sldId id="317" r:id="rId3"/>
    <p:sldId id="427" r:id="rId4"/>
    <p:sldId id="470" r:id="rId5"/>
    <p:sldId id="342" r:id="rId6"/>
    <p:sldId id="433" r:id="rId7"/>
    <p:sldId id="473" r:id="rId8"/>
    <p:sldId id="441" r:id="rId9"/>
    <p:sldId id="439" r:id="rId10"/>
    <p:sldId id="444" r:id="rId11"/>
    <p:sldId id="428" r:id="rId12"/>
    <p:sldId id="442" r:id="rId13"/>
    <p:sldId id="443" r:id="rId14"/>
    <p:sldId id="429" r:id="rId15"/>
    <p:sldId id="432" r:id="rId16"/>
    <p:sldId id="434" r:id="rId17"/>
    <p:sldId id="451" r:id="rId18"/>
    <p:sldId id="474" r:id="rId19"/>
    <p:sldId id="446" r:id="rId20"/>
    <p:sldId id="448" r:id="rId21"/>
    <p:sldId id="450" r:id="rId22"/>
    <p:sldId id="391" r:id="rId23"/>
    <p:sldId id="454" r:id="rId24"/>
    <p:sldId id="452" r:id="rId25"/>
    <p:sldId id="453" r:id="rId26"/>
    <p:sldId id="457" r:id="rId27"/>
    <p:sldId id="456" r:id="rId28"/>
    <p:sldId id="471" r:id="rId29"/>
    <p:sldId id="472" r:id="rId30"/>
    <p:sldId id="305" r:id="rId31"/>
    <p:sldId id="455" r:id="rId32"/>
    <p:sldId id="458" r:id="rId33"/>
    <p:sldId id="476" r:id="rId34"/>
    <p:sldId id="460" r:id="rId35"/>
    <p:sldId id="461" r:id="rId36"/>
    <p:sldId id="462" r:id="rId37"/>
    <p:sldId id="436" r:id="rId38"/>
    <p:sldId id="465" r:id="rId39"/>
    <p:sldId id="467" r:id="rId40"/>
    <p:sldId id="468" r:id="rId41"/>
    <p:sldId id="466" r:id="rId42"/>
    <p:sldId id="463" r:id="rId43"/>
    <p:sldId id="469" r:id="rId44"/>
    <p:sldId id="475" r:id="rId45"/>
    <p:sldId id="464" r:id="rId46"/>
    <p:sldId id="403" r:id="rId47"/>
    <p:sldId id="424" r:id="rId48"/>
    <p:sldId id="477" r:id="rId49"/>
    <p:sldId id="307" r:id="rId50"/>
    <p:sldId id="347" r:id="rId51"/>
    <p:sldId id="348" r:id="rId52"/>
    <p:sldId id="349" r:id="rId53"/>
    <p:sldId id="350" r:id="rId54"/>
    <p:sldId id="351" r:id="rId55"/>
    <p:sldId id="353" r:id="rId56"/>
    <p:sldId id="418" r:id="rId57"/>
    <p:sldId id="419" r:id="rId58"/>
    <p:sldId id="358" r:id="rId59"/>
    <p:sldId id="422" r:id="rId60"/>
    <p:sldId id="423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3236804-856E-4BB0-859D-3F4D1D69BAA5}">
          <p14:sldIdLst>
            <p14:sldId id="257"/>
            <p14:sldId id="317"/>
            <p14:sldId id="427"/>
            <p14:sldId id="470"/>
            <p14:sldId id="342"/>
            <p14:sldId id="433"/>
            <p14:sldId id="473"/>
            <p14:sldId id="441"/>
            <p14:sldId id="439"/>
            <p14:sldId id="444"/>
            <p14:sldId id="428"/>
            <p14:sldId id="442"/>
            <p14:sldId id="443"/>
            <p14:sldId id="429"/>
            <p14:sldId id="432"/>
          </p14:sldIdLst>
        </p14:section>
        <p14:section name="Morphosyntax" id="{1469575D-DB05-487D-B608-2CDBDD5F512B}">
          <p14:sldIdLst>
            <p14:sldId id="434"/>
            <p14:sldId id="451"/>
            <p14:sldId id="474"/>
            <p14:sldId id="446"/>
            <p14:sldId id="448"/>
            <p14:sldId id="450"/>
            <p14:sldId id="391"/>
            <p14:sldId id="454"/>
            <p14:sldId id="452"/>
            <p14:sldId id="453"/>
            <p14:sldId id="457"/>
            <p14:sldId id="456"/>
            <p14:sldId id="471"/>
            <p14:sldId id="472"/>
          </p14:sldIdLst>
        </p14:section>
        <p14:section name="Prosody" id="{16270E4A-FC8E-43FA-BA4F-D1DA4DB5893A}">
          <p14:sldIdLst>
            <p14:sldId id="305"/>
            <p14:sldId id="455"/>
            <p14:sldId id="458"/>
            <p14:sldId id="476"/>
            <p14:sldId id="460"/>
            <p14:sldId id="461"/>
          </p14:sldIdLst>
        </p14:section>
        <p14:section name="Analysis and Discussion" id="{8CAE2D7C-7688-4B71-8824-DF7E0F96758B}">
          <p14:sldIdLst>
            <p14:sldId id="462"/>
            <p14:sldId id="436"/>
            <p14:sldId id="465"/>
            <p14:sldId id="467"/>
            <p14:sldId id="468"/>
            <p14:sldId id="466"/>
            <p14:sldId id="463"/>
            <p14:sldId id="469"/>
            <p14:sldId id="475"/>
            <p14:sldId id="464"/>
          </p14:sldIdLst>
        </p14:section>
        <p14:section name="References and extra data" id="{4761FCB4-4058-44CB-800E-31F0A9CCFD85}">
          <p14:sldIdLst>
            <p14:sldId id="403"/>
            <p14:sldId id="424"/>
            <p14:sldId id="477"/>
            <p14:sldId id="307"/>
            <p14:sldId id="347"/>
            <p14:sldId id="348"/>
            <p14:sldId id="349"/>
            <p14:sldId id="350"/>
            <p14:sldId id="351"/>
            <p14:sldId id="353"/>
            <p14:sldId id="418"/>
            <p14:sldId id="419"/>
            <p14:sldId id="358"/>
            <p14:sldId id="422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2F528F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45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presProps" Target="presProps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66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Relationship Id="rId61" Type="http://schemas.openxmlformats.org/officeDocument/2006/relationships/slide" Target="slides/slide60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slide" Target="slides/slide59.xml" /><Relationship Id="rId65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viewProps" Target="viewProps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Relationship Id="rId67" Type="http://schemas.microsoft.com/office/2016/11/relationships/changesInfo" Target="changesInfos/changesInfo1.xml" /><Relationship Id="rId20" Type="http://schemas.openxmlformats.org/officeDocument/2006/relationships/slide" Target="slides/slide19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notesMaster" Target="notesMasters/notesMaster1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Woods" userId="e203b2e2-fd3f-498b-a28a-cc0fde164f91" providerId="ADAL" clId="{2ED13070-3492-EC4A-B165-E0DA5A53442B}"/>
    <pc:docChg chg="custSel modSld">
      <pc:chgData name="Rebecca Woods" userId="e203b2e2-fd3f-498b-a28a-cc0fde164f91" providerId="ADAL" clId="{2ED13070-3492-EC4A-B165-E0DA5A53442B}" dt="2023-06-14T08:25:41.093" v="5" actId="20577"/>
      <pc:docMkLst>
        <pc:docMk/>
      </pc:docMkLst>
      <pc:sldChg chg="modSp">
        <pc:chgData name="Rebecca Woods" userId="e203b2e2-fd3f-498b-a28a-cc0fde164f91" providerId="ADAL" clId="{2ED13070-3492-EC4A-B165-E0DA5A53442B}" dt="2023-06-14T08:25:41.093" v="5" actId="20577"/>
        <pc:sldMkLst>
          <pc:docMk/>
          <pc:sldMk cId="746924739" sldId="448"/>
        </pc:sldMkLst>
        <pc:graphicFrameChg chg="modGraphic">
          <ac:chgData name="Rebecca Woods" userId="e203b2e2-fd3f-498b-a28a-cc0fde164f91" providerId="ADAL" clId="{2ED13070-3492-EC4A-B165-E0DA5A53442B}" dt="2023-06-14T08:25:41.093" v="5" actId="20577"/>
          <ac:graphicFrameMkLst>
            <pc:docMk/>
            <pc:sldMk cId="746924739" sldId="448"/>
            <ac:graphicFrameMk id="5" creationId="{B4BC5C85-B86F-FFD8-D7FC-59EC63D2989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98E53-A21A-4344-A148-FBCBFA7352A6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947D3-00EF-45D7-863A-87DC0C51A4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23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1CC2BA-F3FE-452F-8738-A80D749D4AC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53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1CC2BA-F3FE-452F-8738-A80D749D4AC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5014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1CC2BA-F3FE-452F-8738-A80D749D4AC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259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72560-82FB-4783-AF12-A9FF59288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2371E-90E4-4074-9435-BD4F6746A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14E4-F4A0-41B0-9DD4-BB510D0D3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A11D2-6B26-418D-83D4-CF0EB1A3D3FE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51FD0-8C7B-4D05-84A1-F025B124B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28F82-4D0D-4972-BD74-20DA109F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9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C3BE-FECA-4AF9-98C1-4F7ECB6D2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AE40F-60F6-492C-86FD-FA1F5FF7C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2CA02-0552-4CE9-B7DD-65127337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8593-9964-4EDC-ADCC-B9BD4D02E265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9AD55-9E1A-4E60-A1B1-DC95F9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C153-CA12-46A2-B216-71C90C57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AF8B0A-28F1-4ED4-A50B-507A2057F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036E7-C732-4384-9931-9E5AD2153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CCA0-5B9D-47A7-A555-54121ECF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A116-96B4-4B6A-9218-58FAF94C7D5F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4A1A7-22EC-4884-A507-2B0FCA64E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288B8-115A-4F32-BCF5-B3283290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38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CED2-CBE5-4C27-B69A-DAC39B046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F76A0-6A06-41F4-A373-E2EF70D152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70E07-5A2F-4578-9B7A-DA7F9A11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D282-D769-4B2C-9C14-908113CCBE7C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21BB0-09AF-438B-9CD0-2A80A07C3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218CD-B525-453A-B8B9-8B2578B52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20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40DF9-F1F3-4F87-A7BA-2A41E61A6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D3CEA-622D-4C79-88E1-1EC38577E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52424-4894-4B12-9EC1-E8F487E18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3A31-D506-4E68-A83B-FD204BAAC454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E2E98-3527-4D4C-8167-56208D24F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9B8C6-F17A-4AAA-ACB4-93FB0932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0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C1A22-8240-4A88-9C2E-A0EBBA689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69D7C-D41E-4745-A397-09A5AE06C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3D8BB-F720-449A-836D-CE9F0476C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A3AE-6810-4FFA-9416-A6B28CA59B66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99AB7-94B8-4B80-9CB6-4AFD33ED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8538E-616A-419A-B0E2-DAF1FE40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7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2BDC-E088-43A3-A779-5094709D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0CEF4-89D2-4D16-AE1E-B69D7E89E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EDCAF-1691-4009-A4E6-6CA6D068E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182A0-C5F3-4460-B18A-EE976EE52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C29F-3AB9-4F16-A114-FFEB0D129EDD}" type="datetime1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E361E-025A-41AC-9CC6-044393E30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1ADB4-7006-4BDD-BF7B-A8CE87CA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98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1B54E-D9C3-46D7-90A1-3C8A829C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10862-8769-4EB7-82BD-98C01B3C5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E7696-5F8C-4261-A71E-105C9FCD0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20BFA1-7D67-43DD-ADBD-924462D0DA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E26AD-675C-4915-B944-678CA8D1F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E963BE-8D02-4CAC-933F-3BD99A774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67EF-7945-40A6-80CB-90FE22A984A7}" type="datetime1">
              <a:rPr lang="en-GB" smtClean="0"/>
              <a:t>14/06/2023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2EF6DE-F6FB-4EFE-A7D1-397E5D9A8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4A7039-7C7C-4C25-804B-BC96393F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31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A88A-FA85-497C-A973-D0BD2C1C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8B6F7-D4CA-44C2-9123-96FF28B92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8CFD-9D03-42D9-9295-3487B5F75708}" type="datetime1">
              <a:rPr lang="en-GB" smtClean="0"/>
              <a:t>14/06/2023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DCB51-443C-4431-BCA5-9800BC90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1C543-90B1-4216-AF38-B9A0D2FD4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76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D30CA-1038-4DFF-B448-E29C6CE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4C3B-07AA-4622-BE6D-0DD90DE3C414}" type="datetime1">
              <a:rPr lang="en-GB" smtClean="0"/>
              <a:t>14/06/2023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FC6D66-7FB6-483A-948B-F5C695089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EAAA6-188F-4FF3-8A7E-3C461F6E9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4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0280-3D0E-4B7D-AB14-283F727BB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9018F-2DC5-4164-9911-FC6CB3A9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A81A4E-741B-4234-9CB3-D75C6644C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39101-BD84-404E-86DE-4F215BF2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E95FB-E88E-4888-B3DC-7EE73C6D3BAC}" type="datetime1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A93BB-DB65-44A3-AA9A-57078701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40E3F-5CEB-41B5-AA1E-4BA8FAFC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99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3EC43-6250-4FD5-B697-ABA3B310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8E10C8-D4C2-455B-821E-4B75F910AB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91FDD-2621-4E25-B229-2E750AF05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21B9C-FDC7-43A4-93FC-E9B49099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4414-09FD-45A6-BD93-9DCEBBE239CB}" type="datetime1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41DCD-282C-4309-91E6-3999B7063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200AA-C555-4D60-A09B-0A17F354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78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D47A9-6080-4804-BBD7-A64780D8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E1617-C69E-4420-92E8-2302696A4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10EB0-5CD2-4E8F-B011-2A8F89BC9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1CE90-51E0-4378-9C23-32BAB374A653}" type="datetime1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2FB84-3752-47B2-BC91-5FF85C8B4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FA271-7AFD-452C-A393-041525C4F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53195-2017-466F-BE91-FC0B3FDC1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1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4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 /><Relationship Id="rId1" Type="http://schemas.openxmlformats.org/officeDocument/2006/relationships/tags" Target="../tags/tag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3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 /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3/jos/ffac001" TargetMode="External" /><Relationship Id="rId2" Type="http://schemas.openxmlformats.org/officeDocument/2006/relationships/hyperlink" Target="https://escholarship.org/uc/item/12x8s3qp" TargetMode="External" /><Relationship Id="rId1" Type="http://schemas.openxmlformats.org/officeDocument/2006/relationships/slideLayout" Target="../slideLayouts/slideLayout2.xml" /><Relationship Id="rId5" Type="http://schemas.openxmlformats.org/officeDocument/2006/relationships/hyperlink" Target="https://lingbuzz.net/lingbuzz/007114" TargetMode="External" /><Relationship Id="rId4" Type="http://schemas.openxmlformats.org/officeDocument/2006/relationships/hyperlink" Target="https://doi.org/10.1080/15475441.2014.951595" TargetMode="External" 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journals.linguisticsociety.org/proceedings/index.php/ELM/article/view/4886/4727" TargetMode="External" /><Relationship Id="rId2" Type="http://schemas.openxmlformats.org/officeDocument/2006/relationships/hyperlink" Target="https://doi.org/10.1111/mila.12192" TargetMode="External" /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1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5EE5-7595-4B27-8D05-DCA0D9766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064227"/>
            <a:ext cx="10110282" cy="2387600"/>
          </a:xfrm>
        </p:spPr>
        <p:txBody>
          <a:bodyPr>
            <a:normAutofit/>
          </a:bodyPr>
          <a:lstStyle/>
          <a:p>
            <a:r>
              <a:rPr lang="en-GB" sz="4800" dirty="0"/>
              <a:t>To respond, or not to respond…</a:t>
            </a:r>
            <a:br>
              <a:rPr lang="en-GB" sz="4800" dirty="0"/>
            </a:br>
            <a:r>
              <a:rPr lang="en-GB" sz="4800" dirty="0"/>
              <a:t>Is that a question?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115135-4C47-4F35-9595-1BEDA824D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9452"/>
            <a:ext cx="9564210" cy="2292472"/>
          </a:xfrm>
        </p:spPr>
        <p:txBody>
          <a:bodyPr>
            <a:normAutofit/>
          </a:bodyPr>
          <a:lstStyle/>
          <a:p>
            <a:r>
              <a:rPr lang="en-GB" sz="3600" dirty="0"/>
              <a:t>Rebecca Woods </a:t>
            </a:r>
          </a:p>
          <a:p>
            <a:r>
              <a:rPr lang="en-GB" sz="3600" dirty="0"/>
              <a:t>Newcastle University</a:t>
            </a:r>
          </a:p>
          <a:p>
            <a:r>
              <a:rPr lang="en-GB" sz="3600" dirty="0"/>
              <a:t>(Joint work with Johannes Heim, Aberdeen)</a:t>
            </a:r>
          </a:p>
        </p:txBody>
      </p:sp>
    </p:spTree>
    <p:extLst>
      <p:ext uri="{BB962C8B-B14F-4D97-AF65-F5344CB8AC3E}">
        <p14:creationId xmlns:p14="http://schemas.microsoft.com/office/powerpoint/2010/main" val="348394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759"/>
    </mc:Choice>
    <mc:Fallback xmlns="">
      <p:transition spd="slow" advTm="5675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C739B-EDCB-D34F-9641-6D62A4B06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Comprehension of 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C27E9-030F-587D-43E6-E2E324370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Computational-modelling approach (Yang 2022)</a:t>
            </a:r>
          </a:p>
          <a:p>
            <a:r>
              <a:rPr lang="en-GB" dirty="0"/>
              <a:t>Given morphosyntactic knowledge of an 18 month old, a supervised learner can group English clause types and map to canonical speech acts…</a:t>
            </a:r>
          </a:p>
          <a:p>
            <a:pPr lvl="1"/>
            <a:r>
              <a:rPr lang="en-GB" dirty="0"/>
              <a:t>…if it is “pragmatically” informed</a:t>
            </a:r>
          </a:p>
          <a:p>
            <a:pPr lvl="1"/>
            <a:r>
              <a:rPr lang="en-GB" dirty="0"/>
              <a:t>…without apparent need of/recourse to prosodic information</a:t>
            </a:r>
          </a:p>
          <a:p>
            <a:r>
              <a:rPr lang="en-GB" dirty="0"/>
              <a:t>Issues and remaining questions</a:t>
            </a:r>
          </a:p>
          <a:p>
            <a:pPr lvl="1"/>
            <a:r>
              <a:rPr lang="en-GB" dirty="0"/>
              <a:t>What pragmatic information is useful to the child, and when can they access it?</a:t>
            </a:r>
          </a:p>
          <a:p>
            <a:pPr lvl="1"/>
            <a:r>
              <a:rPr lang="en-GB" dirty="0"/>
              <a:t>Was prosody partly built into the pragmatics in this model?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0C2224-0540-E180-32CD-94A490F5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60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97B61-3CC7-87CA-8C38-0391A158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features of question “frames”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C088F-ACB6-F1DC-291A-F1C367227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Morphosyntax</a:t>
            </a:r>
          </a:p>
          <a:p>
            <a:r>
              <a:rPr lang="en-GB" dirty="0"/>
              <a:t>Auxiliary presence/position</a:t>
            </a:r>
          </a:p>
          <a:p>
            <a:r>
              <a:rPr lang="en-GB" dirty="0"/>
              <a:t>Presence of wh-word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Prosody</a:t>
            </a:r>
          </a:p>
          <a:p>
            <a:r>
              <a:rPr lang="en-GB" dirty="0"/>
              <a:t>Intonational contour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90A92-922F-6CE0-0542-4837E2EC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87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F8470-6FDD-3B46-6CD3-E87C611D1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Features of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5B110-8D4E-BD65-8A80-801F8B42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Auxiliaries</a:t>
            </a:r>
          </a:p>
          <a:p>
            <a:r>
              <a:rPr lang="en-GB" dirty="0"/>
              <a:t>Emerge medially first; acquisition ‘boosted’ by polar questions in input (Gleitman et al 1984)</a:t>
            </a:r>
          </a:p>
          <a:p>
            <a:pPr lvl="1"/>
            <a:r>
              <a:rPr lang="en-GB" dirty="0"/>
              <a:t>…but only from 24 months of age</a:t>
            </a:r>
          </a:p>
          <a:p>
            <a:pPr lvl="1"/>
            <a:r>
              <a:rPr lang="en-GB" dirty="0"/>
              <a:t>Are early child hypotheses superficial, or do they </a:t>
            </a:r>
            <a:r>
              <a:rPr lang="en-GB" i="1" dirty="0"/>
              <a:t>ignore</a:t>
            </a:r>
            <a:r>
              <a:rPr lang="en-GB" dirty="0"/>
              <a:t> auxiliaries for a reason?</a:t>
            </a:r>
          </a:p>
          <a:p>
            <a:r>
              <a:rPr lang="en-GB" dirty="0"/>
              <a:t>Formal distinction (head turn preference) of AuxS&lt;&gt;SAux at 12 months (Geffen &amp; </a:t>
            </a:r>
            <a:r>
              <a:rPr lang="en-GB" dirty="0" err="1"/>
              <a:t>Mintz</a:t>
            </a:r>
            <a:r>
              <a:rPr lang="en-GB" dirty="0"/>
              <a:t> 2015)</a:t>
            </a:r>
          </a:p>
          <a:p>
            <a:r>
              <a:rPr lang="en-GB" dirty="0"/>
              <a:t>Anticipation of speaker change (eye-gaze) after ‘question’ turns more likely than after ‘non-question’ turns at 24 months (Casillas and Frank 2017)</a:t>
            </a:r>
          </a:p>
          <a:p>
            <a:r>
              <a:rPr lang="en-GB" dirty="0"/>
              <a:t>Differential acquisition: modal auxiliaries emerge later (Stromswold 1990)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B326B-7EBC-8095-462C-669F5961C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90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F8470-6FDD-3B46-6CD3-E87C611D1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already been said? Q-features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5B110-8D4E-BD65-8A80-801F8B42D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Wh-words</a:t>
            </a:r>
          </a:p>
          <a:p>
            <a:r>
              <a:rPr lang="en-GB" dirty="0"/>
              <a:t>What, where &gt; who &gt; when, why, how (e.g. Tyack &amp; Ingram 1977)</a:t>
            </a:r>
          </a:p>
          <a:p>
            <a:pPr marL="0" indent="0">
              <a:buNone/>
            </a:pPr>
            <a:r>
              <a:rPr lang="en-GB" b="1" dirty="0"/>
              <a:t>Intonation contours</a:t>
            </a:r>
          </a:p>
          <a:p>
            <a:r>
              <a:rPr lang="en-GB" dirty="0"/>
              <a:t>Polar questions: Preferential looks to ‘knowledgeable’ interlocutor at 18 months (Goodhue et al 2023)</a:t>
            </a:r>
          </a:p>
          <a:p>
            <a:r>
              <a:rPr lang="en-GB" dirty="0"/>
              <a:t>Rising contour on declaratives = question-like interpretation in behavioural paradigm (Goodhue et al 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B326B-7EBC-8095-462C-669F5961C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2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3BEDF-093B-A522-82FA-4D9BBCC77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Gaps to fill…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24601-C624-D854-FDEC-5E17BF2E4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Combined investigation of acquisition of specific morphosyntactic cues (not just constructions/frames) and how they are used in input and output</a:t>
            </a:r>
          </a:p>
          <a:p>
            <a:pPr lvl="1"/>
            <a:r>
              <a:rPr lang="en-GB" dirty="0"/>
              <a:t>Prosodic data also often not included</a:t>
            </a:r>
          </a:p>
          <a:p>
            <a:pPr lvl="1"/>
            <a:r>
              <a:rPr lang="en-GB" dirty="0"/>
              <a:t>…but without conflating prosody-syntax or prosody-pragmatics</a:t>
            </a:r>
          </a:p>
          <a:p>
            <a:r>
              <a:rPr lang="en-GB" dirty="0"/>
              <a:t>Longitudinal investigation of speech acts used by paired child-caregiver</a:t>
            </a:r>
          </a:p>
          <a:p>
            <a:pPr lvl="1"/>
            <a:r>
              <a:rPr lang="en-GB" dirty="0"/>
              <a:t>Accidental advantage of Teddy corpus: in the seemingly crucial 14-24 month stage, Teddy’s input almost *exclusively* his parents (due to Covid lockdown restrictions)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45011-A86A-FBA6-71CC-9588FB15A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48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11B6E-DA4D-6961-6FF0-ECDB59BFE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0D55-DAD1-1A06-395E-641CC5483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RQ1: Which morphosyntactic cues for questions is Teddy  	producing at 2;3-2;6?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RQ2: 	How is he using them (grammatically and pragmatically),  	and how does this compare with his input?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RQ3: 	What can the above tell us about the acquisition of  	speech-act related morphosyntax, and of speech act  	categories?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055B0-E5AB-A41A-CABC-2AC16AF4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31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B369225-2F5F-3904-1813-67B4F4D3E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606476"/>
              </p:ext>
            </p:extLst>
          </p:nvPr>
        </p:nvGraphicFramePr>
        <p:xfrm>
          <a:off x="2611814" y="4439143"/>
          <a:ext cx="6967780" cy="640080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1741945">
                  <a:extLst>
                    <a:ext uri="{9D8B030D-6E8A-4147-A177-3AD203B41FA5}">
                      <a16:colId xmlns:a16="http://schemas.microsoft.com/office/drawing/2014/main" val="448485289"/>
                    </a:ext>
                  </a:extLst>
                </a:gridCol>
                <a:gridCol w="1741945">
                  <a:extLst>
                    <a:ext uri="{9D8B030D-6E8A-4147-A177-3AD203B41FA5}">
                      <a16:colId xmlns:a16="http://schemas.microsoft.com/office/drawing/2014/main" val="454518529"/>
                    </a:ext>
                  </a:extLst>
                </a:gridCol>
                <a:gridCol w="1741945">
                  <a:extLst>
                    <a:ext uri="{9D8B030D-6E8A-4147-A177-3AD203B41FA5}">
                      <a16:colId xmlns:a16="http://schemas.microsoft.com/office/drawing/2014/main" val="1362546102"/>
                    </a:ext>
                  </a:extLst>
                </a:gridCol>
                <a:gridCol w="1741945">
                  <a:extLst>
                    <a:ext uri="{9D8B030D-6E8A-4147-A177-3AD203B41FA5}">
                      <a16:colId xmlns:a16="http://schemas.microsoft.com/office/drawing/2014/main" val="39797368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Caregiver </a:t>
                      </a:r>
                      <a:br>
                        <a:rPr lang="en-GB" dirty="0"/>
                      </a:br>
                      <a:r>
                        <a:rPr lang="en-GB" dirty="0"/>
                        <a:t>(2;2;29-2;3,25)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2169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516         23.8%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223* (138)      </a:t>
                      </a:r>
                      <a:br>
                        <a:rPr lang="en-GB" dirty="0"/>
                      </a:br>
                      <a:r>
                        <a:rPr lang="en-GB" dirty="0"/>
                        <a:t>              10.2%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80511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530EDFE-BC26-8EC6-4FB4-26DF1EA01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Morphosyntax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9EF7560-5C91-17B8-CD21-04CFE6156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777950"/>
              </p:ext>
            </p:extLst>
          </p:nvPr>
        </p:nvGraphicFramePr>
        <p:xfrm>
          <a:off x="2611814" y="2764172"/>
          <a:ext cx="697692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231">
                  <a:extLst>
                    <a:ext uri="{9D8B030D-6E8A-4147-A177-3AD203B41FA5}">
                      <a16:colId xmlns:a16="http://schemas.microsoft.com/office/drawing/2014/main" val="3365708851"/>
                    </a:ext>
                  </a:extLst>
                </a:gridCol>
                <a:gridCol w="1744231">
                  <a:extLst>
                    <a:ext uri="{9D8B030D-6E8A-4147-A177-3AD203B41FA5}">
                      <a16:colId xmlns:a16="http://schemas.microsoft.com/office/drawing/2014/main" val="1072935247"/>
                    </a:ext>
                  </a:extLst>
                </a:gridCol>
                <a:gridCol w="1744231">
                  <a:extLst>
                    <a:ext uri="{9D8B030D-6E8A-4147-A177-3AD203B41FA5}">
                      <a16:colId xmlns:a16="http://schemas.microsoft.com/office/drawing/2014/main" val="730363783"/>
                    </a:ext>
                  </a:extLst>
                </a:gridCol>
                <a:gridCol w="1744231">
                  <a:extLst>
                    <a:ext uri="{9D8B030D-6E8A-4147-A177-3AD203B41FA5}">
                      <a16:colId xmlns:a16="http://schemas.microsoft.com/office/drawing/2014/main" val="121964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Total utterances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Auxiliaries (without wh)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Wh-words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19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Teddy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56            2.5%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49 (4)       1.8%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119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Caregiver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1574       30.1%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66409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C4551-D8F4-6430-A70B-55F2F25D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0E83CC-A1B1-C0FB-241F-E78AC468C59F}"/>
              </a:ext>
            </a:extLst>
          </p:cNvPr>
          <p:cNvSpPr txBox="1"/>
          <p:nvPr/>
        </p:nvSpPr>
        <p:spPr>
          <a:xfrm>
            <a:off x="6377902" y="5062381"/>
            <a:ext cx="3210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(n) = with aux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2A3FB38-6BCF-5D68-7B4A-CF1541979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73308"/>
              </p:ext>
            </p:extLst>
          </p:nvPr>
        </p:nvGraphicFramePr>
        <p:xfrm>
          <a:off x="4275681" y="5523264"/>
          <a:ext cx="3483890" cy="741680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741945">
                  <a:extLst>
                    <a:ext uri="{9D8B030D-6E8A-4147-A177-3AD203B41FA5}">
                      <a16:colId xmlns:a16="http://schemas.microsoft.com/office/drawing/2014/main" val="1994346658"/>
                    </a:ext>
                  </a:extLst>
                </a:gridCol>
                <a:gridCol w="1741945">
                  <a:extLst>
                    <a:ext uri="{9D8B030D-6E8A-4147-A177-3AD203B41FA5}">
                      <a16:colId xmlns:a16="http://schemas.microsoft.com/office/drawing/2014/main" val="693587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265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251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616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Aux-S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S-Aux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37350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523217A-C16C-8D5B-248D-31FF7C8FC449}"/>
              </a:ext>
            </a:extLst>
          </p:cNvPr>
          <p:cNvSpPr/>
          <p:nvPr/>
        </p:nvSpPr>
        <p:spPr>
          <a:xfrm>
            <a:off x="10197885" y="976393"/>
            <a:ext cx="45719" cy="51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C84C45-81DD-6EC1-793D-22481E5E2715}"/>
              </a:ext>
            </a:extLst>
          </p:cNvPr>
          <p:cNvSpPr/>
          <p:nvPr/>
        </p:nvSpPr>
        <p:spPr>
          <a:xfrm>
            <a:off x="6095704" y="4441374"/>
            <a:ext cx="1754537" cy="6400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E0BD62-4921-4766-AE7B-CAA85D1A0EE5}"/>
              </a:ext>
            </a:extLst>
          </p:cNvPr>
          <p:cNvSpPr/>
          <p:nvPr/>
        </p:nvSpPr>
        <p:spPr>
          <a:xfrm>
            <a:off x="4267499" y="5515966"/>
            <a:ext cx="3496482" cy="74167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663E062-1C1A-E976-56F1-6BE6A4FDD2AA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4262033" y="5079223"/>
            <a:ext cx="1833671" cy="427655"/>
          </a:xfrm>
          <a:prstGeom prst="line">
            <a:avLst/>
          </a:prstGeom>
          <a:ln w="5715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BEAD01E-9075-8C06-6396-1CED5F5E68B2}"/>
              </a:ext>
            </a:extLst>
          </p:cNvPr>
          <p:cNvCxnSpPr>
            <a:cxnSpLocks/>
          </p:cNvCxnSpPr>
          <p:nvPr/>
        </p:nvCxnSpPr>
        <p:spPr>
          <a:xfrm flipV="1">
            <a:off x="7763981" y="5092877"/>
            <a:ext cx="86260" cy="421299"/>
          </a:xfrm>
          <a:prstGeom prst="line">
            <a:avLst/>
          </a:prstGeom>
          <a:ln w="5715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8">
            <a:extLst>
              <a:ext uri="{FF2B5EF4-FFF2-40B4-BE49-F238E27FC236}">
                <a16:creationId xmlns:a16="http://schemas.microsoft.com/office/drawing/2014/main" id="{73785EA3-587E-7657-85E0-0E7663C2C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34982"/>
              </p:ext>
            </p:extLst>
          </p:nvPr>
        </p:nvGraphicFramePr>
        <p:xfrm>
          <a:off x="4275681" y="1466454"/>
          <a:ext cx="433491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973">
                  <a:extLst>
                    <a:ext uri="{9D8B030D-6E8A-4147-A177-3AD203B41FA5}">
                      <a16:colId xmlns:a16="http://schemas.microsoft.com/office/drawing/2014/main" val="1994346658"/>
                    </a:ext>
                  </a:extLst>
                </a:gridCol>
                <a:gridCol w="1444973">
                  <a:extLst>
                    <a:ext uri="{9D8B030D-6E8A-4147-A177-3AD203B41FA5}">
                      <a16:colId xmlns:a16="http://schemas.microsoft.com/office/drawing/2014/main" val="693587306"/>
                    </a:ext>
                  </a:extLst>
                </a:gridCol>
                <a:gridCol w="1444973">
                  <a:extLst>
                    <a:ext uri="{9D8B030D-6E8A-4147-A177-3AD203B41FA5}">
                      <a16:colId xmlns:a16="http://schemas.microsoft.com/office/drawing/2014/main" val="2724934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Aux-S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S-Aux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616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373509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56D1EADD-397C-E794-35EA-8AF053F993E7}"/>
              </a:ext>
            </a:extLst>
          </p:cNvPr>
          <p:cNvSpPr/>
          <p:nvPr/>
        </p:nvSpPr>
        <p:spPr>
          <a:xfrm>
            <a:off x="6096000" y="3406968"/>
            <a:ext cx="1754537" cy="35981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B6779EE-1E18-A802-7A7C-47CE4482F30F}"/>
              </a:ext>
            </a:extLst>
          </p:cNvPr>
          <p:cNvSpPr/>
          <p:nvPr/>
        </p:nvSpPr>
        <p:spPr>
          <a:xfrm>
            <a:off x="4267498" y="1464223"/>
            <a:ext cx="4343101" cy="74167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66DD5C6-3A08-34D0-2771-B2B375F66EC4}"/>
              </a:ext>
            </a:extLst>
          </p:cNvPr>
          <p:cNvCxnSpPr>
            <a:cxnSpLocks/>
          </p:cNvCxnSpPr>
          <p:nvPr/>
        </p:nvCxnSpPr>
        <p:spPr>
          <a:xfrm>
            <a:off x="4262033" y="2213200"/>
            <a:ext cx="1833967" cy="1191537"/>
          </a:xfrm>
          <a:prstGeom prst="line">
            <a:avLst/>
          </a:prstGeom>
          <a:ln w="5715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F9CEE57-C34D-910F-DF77-03178061FAB0}"/>
              </a:ext>
            </a:extLst>
          </p:cNvPr>
          <p:cNvCxnSpPr>
            <a:cxnSpLocks/>
          </p:cNvCxnSpPr>
          <p:nvPr/>
        </p:nvCxnSpPr>
        <p:spPr>
          <a:xfrm flipV="1">
            <a:off x="7850241" y="2241660"/>
            <a:ext cx="760358" cy="1183077"/>
          </a:xfrm>
          <a:prstGeom prst="line">
            <a:avLst/>
          </a:prstGeom>
          <a:ln w="5715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8EFD886-7F90-F377-A107-7B8909EF9339}"/>
              </a:ext>
            </a:extLst>
          </p:cNvPr>
          <p:cNvSpPr txBox="1"/>
          <p:nvPr/>
        </p:nvSpPr>
        <p:spPr>
          <a:xfrm>
            <a:off x="6377902" y="5336808"/>
            <a:ext cx="3210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*6 in situ</a:t>
            </a:r>
          </a:p>
        </p:txBody>
      </p:sp>
    </p:spTree>
    <p:extLst>
      <p:ext uri="{BB962C8B-B14F-4D97-AF65-F5344CB8AC3E}">
        <p14:creationId xmlns:p14="http://schemas.microsoft.com/office/powerpoint/2010/main" val="329750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5" grpId="0" animBg="1"/>
      <p:bldP spid="26" grpId="0" animBg="1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B30DE-69AF-818E-EF0E-4FE82636D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Speech act annotation: </a:t>
            </a:r>
            <a:br>
              <a:rPr lang="en-GB" dirty="0"/>
            </a:br>
            <a:r>
              <a:rPr lang="en-GB" dirty="0"/>
              <a:t>methods and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570F-74BB-0F37-6A19-94D7F80A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6"/>
          </a:xfrm>
        </p:spPr>
        <p:txBody>
          <a:bodyPr>
            <a:normAutofit/>
          </a:bodyPr>
          <a:lstStyle/>
          <a:p>
            <a:r>
              <a:rPr lang="en-GB" dirty="0"/>
              <a:t>Initial coding takes into account:</a:t>
            </a:r>
          </a:p>
          <a:p>
            <a:pPr lvl="1"/>
            <a:r>
              <a:rPr lang="en-GB" dirty="0"/>
              <a:t>Prosody</a:t>
            </a:r>
          </a:p>
          <a:p>
            <a:pPr lvl="1"/>
            <a:r>
              <a:rPr lang="en-GB" dirty="0"/>
              <a:t>Preceding context</a:t>
            </a:r>
          </a:p>
          <a:p>
            <a:pPr lvl="1"/>
            <a:r>
              <a:rPr lang="en-GB" dirty="0"/>
              <a:t>Response from interlocutor</a:t>
            </a:r>
          </a:p>
          <a:p>
            <a:pPr lvl="1"/>
            <a:r>
              <a:rPr lang="en-GB" dirty="0"/>
              <a:t>Additional metacommentary from caregiver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A3F6-AE4B-CA0D-2EA3-D5E591349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4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B30DE-69AF-818E-EF0E-4FE82636D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Speech act annotation: </a:t>
            </a:r>
            <a:br>
              <a:rPr lang="en-GB" dirty="0"/>
            </a:br>
            <a:r>
              <a:rPr lang="en-GB" dirty="0"/>
              <a:t>methods and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570F-74BB-0F37-6A19-94D7F80A01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Categories in this presentation simplified from INCA-A (</a:t>
            </a:r>
            <a:r>
              <a:rPr lang="en-GB" dirty="0" err="1"/>
              <a:t>Ninio</a:t>
            </a:r>
            <a:r>
              <a:rPr lang="en-GB" dirty="0"/>
              <a:t> and Wheeler 1984 and subsequent work); question-type categories more refined in line with </a:t>
            </a:r>
            <a:r>
              <a:rPr lang="en-GB" dirty="0" err="1"/>
              <a:t>Shatz</a:t>
            </a:r>
            <a:r>
              <a:rPr lang="en-GB" dirty="0"/>
              <a:t> (1979)</a:t>
            </a:r>
          </a:p>
          <a:p>
            <a:pPr lvl="1"/>
            <a:r>
              <a:rPr lang="en-GB" dirty="0"/>
              <a:t>To flag: “narration” includes ‘active listening’, co-action description, and non-addressed questions within games</a:t>
            </a:r>
          </a:p>
          <a:p>
            <a:r>
              <a:rPr lang="en-GB" dirty="0"/>
              <a:t>For future work:</a:t>
            </a:r>
          </a:p>
          <a:p>
            <a:pPr lvl="1"/>
            <a:r>
              <a:rPr lang="en-GB" dirty="0"/>
              <a:t>Online experiment with adults coding for ‘clear’ and ‘edge’ cases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A667895-5CBA-9829-A087-994B706663F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11269527"/>
              </p:ext>
            </p:extLst>
          </p:nvPr>
        </p:nvGraphicFramePr>
        <p:xfrm>
          <a:off x="6019800" y="1190625"/>
          <a:ext cx="5181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1965458849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91526798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Speech acts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376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InformationQ</a:t>
                      </a:r>
                      <a:r>
                        <a:rPr lang="en-GB" dirty="0"/>
                        <a:t> (RQ, YQ, TQ)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“Who knows”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97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Request/command (RP)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Request to confirm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274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Offer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Assertion (ST)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60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Confirmation (AA)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11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Non-interactive (TX)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Agreement (AP)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413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Checking understanding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Fragment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972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Rhetorical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29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Narration (RT, SI, DC, DP, XA)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839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Suggestion (RQ)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Unclear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43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Exclamation (ET, EN, 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96526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A3F6-AE4B-CA0D-2EA3-D5E591349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00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DC64-36B0-EEA1-744A-FBB26BDD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Wh-words: uses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4BC5C85-B86F-FFD8-D7FC-59EC63D29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795042"/>
              </p:ext>
            </p:extLst>
          </p:nvPr>
        </p:nvGraphicFramePr>
        <p:xfrm>
          <a:off x="742666" y="1504315"/>
          <a:ext cx="8496866" cy="4820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12">
                  <a:extLst>
                    <a:ext uri="{9D8B030D-6E8A-4147-A177-3AD203B41FA5}">
                      <a16:colId xmlns:a16="http://schemas.microsoft.com/office/drawing/2014/main" val="2116002513"/>
                    </a:ext>
                  </a:extLst>
                </a:gridCol>
                <a:gridCol w="1692322">
                  <a:extLst>
                    <a:ext uri="{9D8B030D-6E8A-4147-A177-3AD203B41FA5}">
                      <a16:colId xmlns:a16="http://schemas.microsoft.com/office/drawing/2014/main" val="1189938744"/>
                    </a:ext>
                  </a:extLst>
                </a:gridCol>
                <a:gridCol w="477672">
                  <a:extLst>
                    <a:ext uri="{9D8B030D-6E8A-4147-A177-3AD203B41FA5}">
                      <a16:colId xmlns:a16="http://schemas.microsoft.com/office/drawing/2014/main" val="982974232"/>
                    </a:ext>
                  </a:extLst>
                </a:gridCol>
                <a:gridCol w="1883391">
                  <a:extLst>
                    <a:ext uri="{9D8B030D-6E8A-4147-A177-3AD203B41FA5}">
                      <a16:colId xmlns:a16="http://schemas.microsoft.com/office/drawing/2014/main" val="1815594243"/>
                    </a:ext>
                  </a:extLst>
                </a:gridCol>
                <a:gridCol w="477669">
                  <a:extLst>
                    <a:ext uri="{9D8B030D-6E8A-4147-A177-3AD203B41FA5}">
                      <a16:colId xmlns:a16="http://schemas.microsoft.com/office/drawing/2014/main" val="555038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Teddy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Caregiver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3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InformationQ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0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03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Non-interactive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624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Checking understanding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913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Rhetorical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17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Narration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43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Suggestion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299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“Who knows”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07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Fragment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523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45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Request to 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03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38225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0FD9F-8210-246B-B46A-8DE5E5F4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36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A31C4-A87E-FB41-A63E-52B892D9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My collaborators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F89BB-A720-2706-F3BF-B0E1799C4D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Johannes Heim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DAE311-ACB6-60CE-ADBF-5B137694F5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Transcribers</a:t>
            </a:r>
          </a:p>
          <a:p>
            <a:pPr marL="0" indent="0">
              <a:buNone/>
            </a:pPr>
            <a:r>
              <a:rPr lang="en-GB" b="1" dirty="0"/>
              <a:t>2021-22 </a:t>
            </a:r>
          </a:p>
          <a:p>
            <a:pPr marL="0" indent="0">
              <a:buNone/>
            </a:pPr>
            <a:r>
              <a:rPr lang="en-GB" dirty="0"/>
              <a:t>Keira </a:t>
            </a:r>
            <a:r>
              <a:rPr lang="en-GB" dirty="0" err="1"/>
              <a:t>Carr</a:t>
            </a:r>
            <a:r>
              <a:rPr lang="en-GB" dirty="0"/>
              <a:t>, Lauren Gladwell, Rachel Mabbs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2022-23</a:t>
            </a:r>
          </a:p>
          <a:p>
            <a:pPr marL="0" indent="0">
              <a:buNone/>
            </a:pPr>
            <a:r>
              <a:rPr lang="en-GB" dirty="0"/>
              <a:t>Caitlin Kittridge, Alice Wood, Luyang Zhou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32D8-C500-62DB-54B6-1414CE828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 descr="Johannes Heim">
            <a:extLst>
              <a:ext uri="{FF2B5EF4-FFF2-40B4-BE49-F238E27FC236}">
                <a16:creationId xmlns:a16="http://schemas.microsoft.com/office/drawing/2014/main" id="{4CA4DF5F-7CFF-99F1-F085-5B03F2AF3D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9" t="11349" r="18909" b="15225"/>
          <a:stretch/>
        </p:blipFill>
        <p:spPr>
          <a:xfrm>
            <a:off x="2278539" y="2567643"/>
            <a:ext cx="2300922" cy="309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19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40"/>
    </mc:Choice>
    <mc:Fallback xmlns="">
      <p:transition spd="slow" advTm="614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DC64-36B0-EEA1-744A-FBB26BDD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Aux-S structures: uses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4BC5C85-B86F-FFD8-D7FC-59EC63D29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151207"/>
              </p:ext>
            </p:extLst>
          </p:nvPr>
        </p:nvGraphicFramePr>
        <p:xfrm>
          <a:off x="742666" y="1258651"/>
          <a:ext cx="8496866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12">
                  <a:extLst>
                    <a:ext uri="{9D8B030D-6E8A-4147-A177-3AD203B41FA5}">
                      <a16:colId xmlns:a16="http://schemas.microsoft.com/office/drawing/2014/main" val="2116002513"/>
                    </a:ext>
                  </a:extLst>
                </a:gridCol>
                <a:gridCol w="1692322">
                  <a:extLst>
                    <a:ext uri="{9D8B030D-6E8A-4147-A177-3AD203B41FA5}">
                      <a16:colId xmlns:a16="http://schemas.microsoft.com/office/drawing/2014/main" val="1189938744"/>
                    </a:ext>
                  </a:extLst>
                </a:gridCol>
                <a:gridCol w="477672">
                  <a:extLst>
                    <a:ext uri="{9D8B030D-6E8A-4147-A177-3AD203B41FA5}">
                      <a16:colId xmlns:a16="http://schemas.microsoft.com/office/drawing/2014/main" val="982974232"/>
                    </a:ext>
                  </a:extLst>
                </a:gridCol>
                <a:gridCol w="1883391">
                  <a:extLst>
                    <a:ext uri="{9D8B030D-6E8A-4147-A177-3AD203B41FA5}">
                      <a16:colId xmlns:a16="http://schemas.microsoft.com/office/drawing/2014/main" val="1815594243"/>
                    </a:ext>
                  </a:extLst>
                </a:gridCol>
                <a:gridCol w="477669">
                  <a:extLst>
                    <a:ext uri="{9D8B030D-6E8A-4147-A177-3AD203B41FA5}">
                      <a16:colId xmlns:a16="http://schemas.microsoft.com/office/drawing/2014/main" val="555038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Teddy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Caregiver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3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Suggestion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0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InformationQ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005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Request to 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663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03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Narration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624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Non-interactive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17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Request/command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43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Check own understanding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299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07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Assertion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523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45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Rhetorical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58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03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38225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0FD9F-8210-246B-B46A-8DE5E5F4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924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DC64-36B0-EEA1-744A-FBB26BDD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S-Aux structures: uses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4BC5C85-B86F-FFD8-D7FC-59EC63D29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613441"/>
              </p:ext>
            </p:extLst>
          </p:nvPr>
        </p:nvGraphicFramePr>
        <p:xfrm>
          <a:off x="742666" y="1258651"/>
          <a:ext cx="8496866" cy="4820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12">
                  <a:extLst>
                    <a:ext uri="{9D8B030D-6E8A-4147-A177-3AD203B41FA5}">
                      <a16:colId xmlns:a16="http://schemas.microsoft.com/office/drawing/2014/main" val="2116002513"/>
                    </a:ext>
                  </a:extLst>
                </a:gridCol>
                <a:gridCol w="1692322">
                  <a:extLst>
                    <a:ext uri="{9D8B030D-6E8A-4147-A177-3AD203B41FA5}">
                      <a16:colId xmlns:a16="http://schemas.microsoft.com/office/drawing/2014/main" val="1189938744"/>
                    </a:ext>
                  </a:extLst>
                </a:gridCol>
                <a:gridCol w="477672">
                  <a:extLst>
                    <a:ext uri="{9D8B030D-6E8A-4147-A177-3AD203B41FA5}">
                      <a16:colId xmlns:a16="http://schemas.microsoft.com/office/drawing/2014/main" val="982974232"/>
                    </a:ext>
                  </a:extLst>
                </a:gridCol>
                <a:gridCol w="1883391">
                  <a:extLst>
                    <a:ext uri="{9D8B030D-6E8A-4147-A177-3AD203B41FA5}">
                      <a16:colId xmlns:a16="http://schemas.microsoft.com/office/drawing/2014/main" val="1815594243"/>
                    </a:ext>
                  </a:extLst>
                </a:gridCol>
                <a:gridCol w="477669">
                  <a:extLst>
                    <a:ext uri="{9D8B030D-6E8A-4147-A177-3AD203B41FA5}">
                      <a16:colId xmlns:a16="http://schemas.microsoft.com/office/drawing/2014/main" val="555038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Teddy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Caregiver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3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Assertion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0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Non-interactive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21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435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Command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06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151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Suggestion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10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45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Narration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005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Exclamation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59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Fragment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03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Embedded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03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38225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0FD9F-8210-246B-B46A-8DE5E5F4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799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82F629C-E371-7784-5813-7C070528F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role of pragmatics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06420A-224A-C296-DB4B-159140971D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SAux in Teddy’s input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DF022C3-6697-138C-518B-74DD1EA929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AuxS in Teddy’s input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0A22B5-4767-A323-C3D6-B072BF7D0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DD2D6857-3049-FF02-9EED-C56A6C53B39D}"/>
              </a:ext>
            </a:extLst>
          </p:cNvPr>
          <p:cNvGraphicFramePr>
            <a:graphicFrameLocks noGrp="1"/>
          </p:cNvGraphicFramePr>
          <p:nvPr/>
        </p:nvGraphicFramePr>
        <p:xfrm>
          <a:off x="932543" y="2532259"/>
          <a:ext cx="3479222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610">
                  <a:extLst>
                    <a:ext uri="{9D8B030D-6E8A-4147-A177-3AD203B41FA5}">
                      <a16:colId xmlns:a16="http://schemas.microsoft.com/office/drawing/2014/main" val="1289623095"/>
                    </a:ext>
                  </a:extLst>
                </a:gridCol>
                <a:gridCol w="805764">
                  <a:extLst>
                    <a:ext uri="{9D8B030D-6E8A-4147-A177-3AD203B41FA5}">
                      <a16:colId xmlns:a16="http://schemas.microsoft.com/office/drawing/2014/main" val="3032752780"/>
                    </a:ext>
                  </a:extLst>
                </a:gridCol>
                <a:gridCol w="933848">
                  <a:extLst>
                    <a:ext uri="{9D8B030D-6E8A-4147-A177-3AD203B41FA5}">
                      <a16:colId xmlns:a16="http://schemas.microsoft.com/office/drawing/2014/main" val="3007245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Use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/>
                        <a:t>#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243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Assertion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435  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(61.8%)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725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Confirmation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39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(5.6%)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6724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Agreement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(2.7%)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73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Command/</a:t>
                      </a:r>
                      <a:br>
                        <a:rPr lang="en-GB"/>
                      </a:br>
                      <a:r>
                        <a:rPr lang="en-GB"/>
                        <a:t>Request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(2.7%)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636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Suggestion</a:t>
                      </a:r>
                    </a:p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(1.6%)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633934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CA43E2E-2D0B-8F10-FEF9-B22C1F44DC95}"/>
              </a:ext>
            </a:extLst>
          </p:cNvPr>
          <p:cNvGraphicFramePr>
            <a:graphicFrameLocks noGrp="1"/>
          </p:cNvGraphicFramePr>
          <p:nvPr/>
        </p:nvGraphicFramePr>
        <p:xfrm>
          <a:off x="4868338" y="2532259"/>
          <a:ext cx="3415693" cy="276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07846">
                  <a:extLst>
                    <a:ext uri="{9D8B030D-6E8A-4147-A177-3AD203B41FA5}">
                      <a16:colId xmlns:a16="http://schemas.microsoft.com/office/drawing/2014/main" val="1289623095"/>
                    </a:ext>
                  </a:extLst>
                </a:gridCol>
                <a:gridCol w="769170">
                  <a:extLst>
                    <a:ext uri="{9D8B030D-6E8A-4147-A177-3AD203B41FA5}">
                      <a16:colId xmlns:a16="http://schemas.microsoft.com/office/drawing/2014/main" val="3032752780"/>
                    </a:ext>
                  </a:extLst>
                </a:gridCol>
                <a:gridCol w="938677">
                  <a:extLst>
                    <a:ext uri="{9D8B030D-6E8A-4147-A177-3AD203B41FA5}">
                      <a16:colId xmlns:a16="http://schemas.microsoft.com/office/drawing/2014/main" val="466269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Use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/>
                        <a:t>Clause #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243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Information Q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166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(26.3%)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725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Suggestion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161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(25.5%)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6724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Narration</a:t>
                      </a:r>
                    </a:p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(19.3%)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73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Test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87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(13.8%)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636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Command/</a:t>
                      </a:r>
                      <a:br>
                        <a:rPr lang="en-GB"/>
                      </a:br>
                      <a:r>
                        <a:rPr lang="en-GB"/>
                        <a:t>Request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36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(5.7%)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633934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A445C4F-C491-F3CE-D8B2-554D9B83642C}"/>
              </a:ext>
            </a:extLst>
          </p:cNvPr>
          <p:cNvGraphicFramePr>
            <a:graphicFrameLocks noGrp="1"/>
          </p:cNvGraphicFramePr>
          <p:nvPr/>
        </p:nvGraphicFramePr>
        <p:xfrm>
          <a:off x="8436430" y="2532259"/>
          <a:ext cx="3415693" cy="2763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707846">
                  <a:extLst>
                    <a:ext uri="{9D8B030D-6E8A-4147-A177-3AD203B41FA5}">
                      <a16:colId xmlns:a16="http://schemas.microsoft.com/office/drawing/2014/main" val="1289623095"/>
                    </a:ext>
                  </a:extLst>
                </a:gridCol>
                <a:gridCol w="549124">
                  <a:extLst>
                    <a:ext uri="{9D8B030D-6E8A-4147-A177-3AD203B41FA5}">
                      <a16:colId xmlns:a16="http://schemas.microsoft.com/office/drawing/2014/main" val="3032752780"/>
                    </a:ext>
                  </a:extLst>
                </a:gridCol>
                <a:gridCol w="1158723">
                  <a:extLst>
                    <a:ext uri="{9D8B030D-6E8A-4147-A177-3AD203B41FA5}">
                      <a16:colId xmlns:a16="http://schemas.microsoft.com/office/drawing/2014/main" val="1535403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Use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/>
                        <a:t>Tag #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243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Assertion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78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(39.2%)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6725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Narration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32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(16.1%)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6724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Request for confirmation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29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(14.6%)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73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Agreement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(11.6%)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6362147"/>
                  </a:ext>
                </a:extLst>
              </a:tr>
              <a:tr h="127031">
                <a:tc>
                  <a:txBody>
                    <a:bodyPr/>
                    <a:lstStyle/>
                    <a:p>
                      <a:r>
                        <a:rPr lang="en-GB"/>
                        <a:t>Request to engage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(9.5%)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6339340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475312-8257-E7C5-232E-0FBC0527719F}"/>
              </a:ext>
            </a:extLst>
          </p:cNvPr>
          <p:cNvCxnSpPr/>
          <p:nvPr/>
        </p:nvCxnSpPr>
        <p:spPr>
          <a:xfrm>
            <a:off x="2659843" y="2532259"/>
            <a:ext cx="0" cy="276352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67A2A63-69E0-F6C2-04CC-A159F95BD66C}"/>
              </a:ext>
            </a:extLst>
          </p:cNvPr>
          <p:cNvCxnSpPr/>
          <p:nvPr/>
        </p:nvCxnSpPr>
        <p:spPr>
          <a:xfrm>
            <a:off x="6592343" y="2532259"/>
            <a:ext cx="0" cy="276352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88F87A-A93F-303B-26A3-AC5CD84C920C}"/>
              </a:ext>
            </a:extLst>
          </p:cNvPr>
          <p:cNvCxnSpPr/>
          <p:nvPr/>
        </p:nvCxnSpPr>
        <p:spPr>
          <a:xfrm>
            <a:off x="10102096" y="2532259"/>
            <a:ext cx="0" cy="276352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5F972EB-533E-9C20-4282-A83B638C840D}"/>
              </a:ext>
            </a:extLst>
          </p:cNvPr>
          <p:cNvSpPr txBox="1"/>
          <p:nvPr/>
        </p:nvSpPr>
        <p:spPr>
          <a:xfrm>
            <a:off x="7801822" y="5633081"/>
            <a:ext cx="4054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(NB: only 38 tags in the first month)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299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76"/>
    </mc:Choice>
    <mc:Fallback xmlns="">
      <p:transition spd="slow" advTm="18876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A21E-3359-506C-41FB-E6BC7367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notes on Teddy’s auxiliaries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A3F7A-D981-9337-6C42-E1FADFBF9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Hears 13 types (DO, HAVE, can, shall…)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in SAux, 10 in AuxS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Uses 7 types (DO,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BEaux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can, will, </a:t>
            </a:r>
            <a:r>
              <a:rPr kumimoji="0" lang="en-GB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BEcop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might, have)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 in SAux only (will,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might, have)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 rules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AuxS seems linked to specific auxiliaries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SAux could, but doesn’t specialise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Structures partially map to speech acts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SAux = Assertive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AuxS = Assertive or requires response</a:t>
            </a:r>
          </a:p>
          <a:p>
            <a:pPr>
              <a:spcBef>
                <a:spcPts val="500"/>
              </a:spcBef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ABD88-F420-0BA6-98C2-4AC4C2D11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3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E257-1569-8E5D-2BFC-6876DDC5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E285F-8543-143A-75FE-5B3600FCF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Wh-words</a:t>
            </a:r>
          </a:p>
          <a:p>
            <a:r>
              <a:rPr lang="en-GB" dirty="0"/>
              <a:t>Principally used for </a:t>
            </a:r>
            <a:r>
              <a:rPr lang="en-GB" dirty="0" err="1"/>
              <a:t>infoQs</a:t>
            </a:r>
            <a:r>
              <a:rPr lang="en-GB" dirty="0"/>
              <a:t> by both child and caregiver</a:t>
            </a:r>
          </a:p>
          <a:p>
            <a:r>
              <a:rPr lang="en-GB" dirty="0"/>
              <a:t>Also used to test by both child and caregiver</a:t>
            </a:r>
          </a:p>
          <a:p>
            <a:r>
              <a:rPr lang="en-GB" dirty="0"/>
              <a:t>Some use by child in narrative contexts</a:t>
            </a:r>
          </a:p>
          <a:p>
            <a:r>
              <a:rPr lang="en-GB" dirty="0"/>
              <a:t>Overwhelmingly used initially</a:t>
            </a:r>
          </a:p>
          <a:p>
            <a:r>
              <a:rPr lang="en-GB" dirty="0"/>
              <a:t>Child often omits auxiliary, both in </a:t>
            </a:r>
            <a:r>
              <a:rPr lang="en-GB" dirty="0" err="1"/>
              <a:t>infoQs</a:t>
            </a:r>
            <a:r>
              <a:rPr lang="en-GB" dirty="0"/>
              <a:t> and narration (caregiver does not)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607E4-DD29-1DFF-4994-6E15EA08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E257-1569-8E5D-2BFC-6876DDC5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E285F-8543-143A-75FE-5B3600FCF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Aux-S structures</a:t>
            </a:r>
          </a:p>
          <a:p>
            <a:r>
              <a:rPr lang="en-GB" dirty="0"/>
              <a:t>Vastly more frequent in caregiver speech</a:t>
            </a:r>
          </a:p>
          <a:p>
            <a:r>
              <a:rPr lang="en-GB" dirty="0"/>
              <a:t>Most common use by caregiver = suggestion, followed by </a:t>
            </a:r>
            <a:r>
              <a:rPr lang="en-GB" dirty="0" err="1"/>
              <a:t>informationQ</a:t>
            </a:r>
            <a:endParaRPr lang="en-GB" dirty="0"/>
          </a:p>
          <a:p>
            <a:pPr lvl="1"/>
            <a:r>
              <a:rPr lang="en-GB" dirty="0"/>
              <a:t>Then a bag of uses in which adult knows or suspects the answer (test, request to confirm, narration)</a:t>
            </a:r>
          </a:p>
          <a:p>
            <a:r>
              <a:rPr lang="en-GB" dirty="0"/>
              <a:t>Most common use by child = assertion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607E4-DD29-1DFF-4994-6E15EA08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07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E257-1569-8E5D-2BFC-6876DDC5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E285F-8543-143A-75FE-5B3600FCF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S-Aux structures</a:t>
            </a:r>
          </a:p>
          <a:p>
            <a:r>
              <a:rPr lang="en-GB" dirty="0"/>
              <a:t>Caregiver use = 54% assertion, 22% non-interactive book reading</a:t>
            </a:r>
          </a:p>
          <a:p>
            <a:pPr lvl="1"/>
            <a:r>
              <a:rPr lang="en-GB" dirty="0"/>
              <a:t>Overlap with AuxS = 3 suggestions, 2 tests, 2 narration</a:t>
            </a:r>
          </a:p>
          <a:p>
            <a:r>
              <a:rPr lang="en-GB" dirty="0"/>
              <a:t>Child use = &gt;80% assertion by child, plus some narration</a:t>
            </a:r>
          </a:p>
          <a:p>
            <a:pPr lvl="1"/>
            <a:r>
              <a:rPr lang="en-GB" dirty="0"/>
              <a:t>Overlap with AuxS in both categories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607E4-DD29-1DFF-4994-6E15EA08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26</a:t>
            </a:fld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A05E92D-E22B-60E7-71F7-F95D069ADFBF}"/>
              </a:ext>
            </a:extLst>
          </p:cNvPr>
          <p:cNvSpPr/>
          <p:nvPr/>
        </p:nvSpPr>
        <p:spPr>
          <a:xfrm>
            <a:off x="5636524" y="4747312"/>
            <a:ext cx="4885899" cy="1745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GB" sz="2400" dirty="0"/>
              <a:t>In both SAux and AuxS structures there is evidence for consistency across the recording period</a:t>
            </a:r>
          </a:p>
        </p:txBody>
      </p:sp>
    </p:spTree>
    <p:extLst>
      <p:ext uri="{BB962C8B-B14F-4D97-AF65-F5344CB8AC3E}">
        <p14:creationId xmlns:p14="http://schemas.microsoft.com/office/powerpoint/2010/main" val="88205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D15C3-0FB6-79D2-2D99-962E66A44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E4826-17A7-F417-62D1-CD406B4EA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How does this compare with past literature?</a:t>
            </a:r>
          </a:p>
          <a:p>
            <a:r>
              <a:rPr lang="en-GB" dirty="0"/>
              <a:t>In line with no/low use of questions by children under 32 months (Snow et al 1996)</a:t>
            </a:r>
          </a:p>
          <a:p>
            <a:r>
              <a:rPr lang="en-GB" dirty="0"/>
              <a:t>In line with high variety in use of question forms by parents (</a:t>
            </a:r>
            <a:r>
              <a:rPr lang="en-GB" dirty="0" err="1"/>
              <a:t>Shatz</a:t>
            </a:r>
            <a:r>
              <a:rPr lang="en-GB" dirty="0"/>
              <a:t> 1979)</a:t>
            </a:r>
          </a:p>
          <a:p>
            <a:pPr lvl="1"/>
            <a:r>
              <a:rPr lang="en-GB" dirty="0"/>
              <a:t>But here, high use of ‘test’ forms not linked to lab situation</a:t>
            </a:r>
          </a:p>
          <a:p>
            <a:r>
              <a:rPr lang="en-GB" dirty="0"/>
              <a:t>Extends knowledge of what a young child might do with question and non-question forms (specifically utterances with auxiliaries and/or wh-words)</a:t>
            </a:r>
          </a:p>
          <a:p>
            <a:pPr lvl="1"/>
            <a:r>
              <a:rPr lang="en-GB" dirty="0"/>
              <a:t>In particular – they can use them for non-information-seeking Qs too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E2C7F-9FD2-A028-FD08-667B8A1D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43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8163-5F95-5076-8691-324DDE9E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long view…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5907A-42C6-5079-EC83-65AB95751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While Teddy’s auxiliaries now (4;7) generally map to the adult grammar, remnants of inversion remain: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Context: Watching MOT scooping refrozen ice cream out a tub</a:t>
            </a:r>
          </a:p>
          <a:p>
            <a:pPr marL="0" indent="0">
              <a:buNone/>
            </a:pPr>
            <a:r>
              <a:rPr lang="en-GB" dirty="0"/>
              <a:t>CHI:	Is it stiff. It’s very stiff tonight.</a:t>
            </a:r>
          </a:p>
          <a:p>
            <a:pPr marL="0" indent="0">
              <a:buNone/>
            </a:pPr>
            <a:r>
              <a:rPr lang="en-GB" dirty="0"/>
              <a:t>MOT:	Are you asking me if it is stiff, or are you telling me that it  	is stiff?</a:t>
            </a:r>
          </a:p>
          <a:p>
            <a:pPr marL="0" indent="0">
              <a:buNone/>
            </a:pPr>
            <a:r>
              <a:rPr lang="en-GB" dirty="0"/>
              <a:t>CHI: 	I said it. It’s very stiff tonight.			Diary, 4;3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A5BB4-3257-CA9E-ED79-F5A8A07B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47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8163-5F95-5076-8691-324DDE9E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long view…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5907A-42C6-5079-EC83-65AB95751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While Teddy’s auxiliaries now (4;7) generally map to the adult grammar, remnants of inversion remain: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Context: CHI’s little brother is given his favourite soft toy.</a:t>
            </a:r>
          </a:p>
          <a:p>
            <a:pPr marL="0" indent="0">
              <a:buNone/>
            </a:pPr>
            <a:r>
              <a:rPr lang="en-GB" dirty="0"/>
              <a:t>CHI:	When was I little, didn’t I have a favourite teddy?</a:t>
            </a:r>
          </a:p>
          <a:p>
            <a:pPr marL="0" indent="0">
              <a:buNone/>
            </a:pPr>
            <a:r>
              <a:rPr lang="en-GB" dirty="0"/>
              <a:t>									Diary, 4;6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A5BB4-3257-CA9E-ED79-F5A8A07B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15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399D1-1F09-A7BF-630E-72C275129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this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92548-060D-7212-9FD2-FE45345B2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Investigation of acquisition of morphosyntactic and prosodic cues associated with questions in British English</a:t>
            </a:r>
          </a:p>
          <a:p>
            <a:pPr lvl="1"/>
            <a:r>
              <a:rPr lang="en-GB" dirty="0"/>
              <a:t>Which cues do children use?</a:t>
            </a:r>
          </a:p>
          <a:p>
            <a:pPr lvl="1"/>
            <a:r>
              <a:rPr lang="en-GB" dirty="0"/>
              <a:t>How do they use them? (On their own terms; relative to adult target)</a:t>
            </a:r>
          </a:p>
          <a:p>
            <a:pPr lvl="1"/>
            <a:r>
              <a:rPr lang="en-GB" dirty="0"/>
              <a:t>How do they come to do this? What aspects of their experience influence this?</a:t>
            </a:r>
          </a:p>
          <a:p>
            <a:pPr lvl="1"/>
            <a:endParaRPr lang="en-GB" dirty="0"/>
          </a:p>
          <a:p>
            <a:r>
              <a:rPr lang="en-GB" dirty="0"/>
              <a:t>A novel longitudinal case study in the service of determining how speech acts develop in child English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6533C-39C6-FB91-8E9E-31359385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42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870B-556E-1BB0-EDBD-6ACF5474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Prosody: methods and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B115A-2574-B67D-6A61-F19F17C5C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Child only at this stage</a:t>
            </a:r>
          </a:p>
          <a:p>
            <a:r>
              <a:rPr lang="en-GB" dirty="0"/>
              <a:t>Intonation contour coded impressionistically by two coders and checked instrumentally using </a:t>
            </a:r>
            <a:r>
              <a:rPr lang="en-GB" dirty="0" err="1"/>
              <a:t>Praat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28FB6-A9EC-EDA0-2D1B-3FBA1B06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297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91"/>
    </mc:Choice>
    <mc:Fallback xmlns="">
      <p:transition spd="slow" advTm="11379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5EAF-69E5-B3A8-E514-4B621777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 use of intonational contour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D39DB-8B10-25A7-1C16-D07F21471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31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C6E2FA6-F120-606F-2E83-048C8532F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140935"/>
              </p:ext>
            </p:extLst>
          </p:nvPr>
        </p:nvGraphicFramePr>
        <p:xfrm>
          <a:off x="1555845" y="2015017"/>
          <a:ext cx="8534435" cy="3721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813">
                  <a:extLst>
                    <a:ext uri="{9D8B030D-6E8A-4147-A177-3AD203B41FA5}">
                      <a16:colId xmlns:a16="http://schemas.microsoft.com/office/drawing/2014/main" val="1103634022"/>
                    </a:ext>
                  </a:extLst>
                </a:gridCol>
                <a:gridCol w="1498606">
                  <a:extLst>
                    <a:ext uri="{9D8B030D-6E8A-4147-A177-3AD203B41FA5}">
                      <a16:colId xmlns:a16="http://schemas.microsoft.com/office/drawing/2014/main" val="1069868449"/>
                    </a:ext>
                  </a:extLst>
                </a:gridCol>
                <a:gridCol w="1498606">
                  <a:extLst>
                    <a:ext uri="{9D8B030D-6E8A-4147-A177-3AD203B41FA5}">
                      <a16:colId xmlns:a16="http://schemas.microsoft.com/office/drawing/2014/main" val="379233819"/>
                    </a:ext>
                  </a:extLst>
                </a:gridCol>
                <a:gridCol w="1219205">
                  <a:extLst>
                    <a:ext uri="{9D8B030D-6E8A-4147-A177-3AD203B41FA5}">
                      <a16:colId xmlns:a16="http://schemas.microsoft.com/office/drawing/2014/main" val="3725678291"/>
                    </a:ext>
                  </a:extLst>
                </a:gridCol>
                <a:gridCol w="1219205">
                  <a:extLst>
                    <a:ext uri="{9D8B030D-6E8A-4147-A177-3AD203B41FA5}">
                      <a16:colId xmlns:a16="http://schemas.microsoft.com/office/drawing/2014/main" val="368340356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fall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rise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rise-fall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level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235860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Assertion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13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966781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Narration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998943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Request/command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7321856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 err="1">
                          <a:effectLst/>
                        </a:rPr>
                        <a:t>InformationQ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73759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Unclear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1328446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Fragment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206269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Suggestion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0632808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Test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6690968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Exclamation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5658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4629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C3A5-8ECC-8E6B-D5FD-0E6F1BED4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 use of intonational contour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1F718F0-BAAE-5D33-25F7-9B1D28D95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775543"/>
              </p:ext>
            </p:extLst>
          </p:nvPr>
        </p:nvGraphicFramePr>
        <p:xfrm>
          <a:off x="1717058" y="2459476"/>
          <a:ext cx="8341341" cy="3348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8701">
                  <a:extLst>
                    <a:ext uri="{9D8B030D-6E8A-4147-A177-3AD203B41FA5}">
                      <a16:colId xmlns:a16="http://schemas.microsoft.com/office/drawing/2014/main" val="2591996710"/>
                    </a:ext>
                  </a:extLst>
                </a:gridCol>
                <a:gridCol w="1464700">
                  <a:extLst>
                    <a:ext uri="{9D8B030D-6E8A-4147-A177-3AD203B41FA5}">
                      <a16:colId xmlns:a16="http://schemas.microsoft.com/office/drawing/2014/main" val="18004815"/>
                    </a:ext>
                  </a:extLst>
                </a:gridCol>
                <a:gridCol w="1464700">
                  <a:extLst>
                    <a:ext uri="{9D8B030D-6E8A-4147-A177-3AD203B41FA5}">
                      <a16:colId xmlns:a16="http://schemas.microsoft.com/office/drawing/2014/main" val="1283965715"/>
                    </a:ext>
                  </a:extLst>
                </a:gridCol>
                <a:gridCol w="1191620">
                  <a:extLst>
                    <a:ext uri="{9D8B030D-6E8A-4147-A177-3AD203B41FA5}">
                      <a16:colId xmlns:a16="http://schemas.microsoft.com/office/drawing/2014/main" val="3932045814"/>
                    </a:ext>
                  </a:extLst>
                </a:gridCol>
                <a:gridCol w="1191620">
                  <a:extLst>
                    <a:ext uri="{9D8B030D-6E8A-4147-A177-3AD203B41FA5}">
                      <a16:colId xmlns:a16="http://schemas.microsoft.com/office/drawing/2014/main" val="266113463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fall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rise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rise-fall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level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44843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SAux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30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4261056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AuxS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652020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WH-omitted auxiliary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17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82372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WH-fragment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00324144"/>
                  </a:ext>
                </a:extLst>
              </a:tr>
              <a:tr h="195487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WH+clitic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992016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WH+full auxiliary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8580975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Aux-S-Aux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1905519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Unclear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35973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A1D1F-79C8-4727-76CE-FF74A8FE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551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4DF5-3CC0-1D1D-3368-50996AE4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99478-1919-12CF-9FF1-62358D8E7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33</a:t>
            </a:fld>
            <a:endParaRPr lang="en-GB"/>
          </a:p>
        </p:txBody>
      </p:sp>
      <p:pic>
        <p:nvPicPr>
          <p:cNvPr id="9" name="Content Placeholder 8" descr="A picture containing diagram, text, line, technical drawing&#10;&#10;Description automatically generated">
            <a:extLst>
              <a:ext uri="{FF2B5EF4-FFF2-40B4-BE49-F238E27FC236}">
                <a16:creationId xmlns:a16="http://schemas.microsoft.com/office/drawing/2014/main" id="{E095912A-D49F-BCFC-CB00-7DC2C1BC6B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7"/>
          <a:stretch/>
        </p:blipFill>
        <p:spPr bwMode="auto">
          <a:xfrm>
            <a:off x="1311055" y="985044"/>
            <a:ext cx="9569889" cy="537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>
            <a:extLst>
              <a:ext uri="{FF2B5EF4-FFF2-40B4-BE49-F238E27FC236}">
                <a16:creationId xmlns:a16="http://schemas.microsoft.com/office/drawing/2014/main" id="{CA6FDE66-4865-2964-42D4-E7640EAFB4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1886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D94A-0136-D591-124A-80824B7C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C160D-4461-13CE-97A1-82D27920F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Intonational contours</a:t>
            </a:r>
          </a:p>
          <a:p>
            <a:r>
              <a:rPr lang="en-GB" dirty="0"/>
              <a:t>Overwhelmingly falling contours</a:t>
            </a:r>
          </a:p>
          <a:p>
            <a:pPr lvl="1"/>
            <a:r>
              <a:rPr lang="en-GB" dirty="0"/>
              <a:t>To be expected given lack of question structures</a:t>
            </a:r>
          </a:p>
          <a:p>
            <a:r>
              <a:rPr lang="en-GB" dirty="0"/>
              <a:t>Most variation in Assertions and Narration</a:t>
            </a:r>
          </a:p>
          <a:p>
            <a:pPr lvl="1"/>
            <a:r>
              <a:rPr lang="en-GB" dirty="0"/>
              <a:t>Perhaps unexpected, especially as no analogues for rising declaratives found in this dataset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3AB0E-C779-2DCC-C936-2F94C059E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88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4620A-8425-624E-19BC-1E196BC22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5E167-217D-5AD2-F9B9-6D9507EA8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does this mean for prosody in speech act acquisition?</a:t>
            </a:r>
          </a:p>
          <a:p>
            <a:r>
              <a:rPr lang="en-GB" dirty="0"/>
              <a:t>Not clear that prosodic contours map strongly onto speech acts in English child speech</a:t>
            </a:r>
          </a:p>
          <a:p>
            <a:r>
              <a:rPr lang="en-GB" dirty="0"/>
              <a:t>Could this mean that English children are not yet sure how to </a:t>
            </a:r>
            <a:r>
              <a:rPr lang="en-GB" i="1" dirty="0"/>
              <a:t>use</a:t>
            </a:r>
            <a:r>
              <a:rPr lang="en-GB" dirty="0"/>
              <a:t> prosody in speech act acquisition, though they are somewhat sensitive to it (cf. Goodhue et al 2021, Goodhue et al 2023)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57FD5-571F-9B70-2A55-6E97B050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61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566A0-B18A-478C-06CF-2F773709E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testing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13231-7F19-C998-38FB-87A9449AA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Wh- and AuxS-test questions used by both child and caregiver</a:t>
            </a:r>
          </a:p>
          <a:p>
            <a:r>
              <a:rPr lang="en-GB" dirty="0"/>
              <a:t>Caregiver use in-line with </a:t>
            </a:r>
            <a:r>
              <a:rPr lang="en-GB" dirty="0" err="1"/>
              <a:t>Shatz</a:t>
            </a:r>
            <a:r>
              <a:rPr lang="en-GB" dirty="0"/>
              <a:t> (1979) to a point</a:t>
            </a:r>
          </a:p>
          <a:p>
            <a:pPr lvl="1"/>
            <a:r>
              <a:rPr lang="en-GB" dirty="0"/>
              <a:t>Frequent despite more naturalistic setting</a:t>
            </a:r>
          </a:p>
          <a:p>
            <a:pPr lvl="1"/>
            <a:r>
              <a:rPr lang="en-GB" dirty="0"/>
              <a:t>Not confined to wh-questions</a:t>
            </a:r>
          </a:p>
          <a:p>
            <a:r>
              <a:rPr lang="en-GB" dirty="0"/>
              <a:t>Child use perhaps surprising</a:t>
            </a:r>
          </a:p>
          <a:p>
            <a:pPr lvl="1"/>
            <a:r>
              <a:rPr lang="en-GB" dirty="0"/>
              <a:t>Typically used with falling contour</a:t>
            </a:r>
          </a:p>
          <a:p>
            <a:pPr lvl="1"/>
            <a:r>
              <a:rPr lang="en-GB" dirty="0"/>
              <a:t>Sometimes led to conversational confusion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350FE-5376-37E7-3DC0-F1BDD7B79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47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9B46-E108-3446-0E5E-041002F40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testing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9DA5C-AD96-44D0-E2A3-31D842B0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616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i="1" dirty="0"/>
              <a:t>Context: sensory play with rice, lentils and dump trucks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CHI: what’s THATs?</a:t>
            </a:r>
          </a:p>
          <a:p>
            <a:pPr marL="0" indent="0">
              <a:buNone/>
            </a:pPr>
            <a:r>
              <a:rPr lang="en-GB" dirty="0"/>
              <a:t>FAT: how about Teddy …</a:t>
            </a:r>
          </a:p>
          <a:p>
            <a:pPr marL="0" indent="0">
              <a:buNone/>
            </a:pPr>
            <a:r>
              <a:rPr lang="en-GB" dirty="0"/>
              <a:t>CHI: piece of rice!</a:t>
            </a:r>
          </a:p>
          <a:p>
            <a:pPr marL="0" indent="0">
              <a:buNone/>
            </a:pPr>
            <a:r>
              <a:rPr lang="en-GB" dirty="0"/>
              <a:t>FAT: a piece of rice oh that’s not a surprising is it? Not a surprise.</a:t>
            </a:r>
          </a:p>
          <a:p>
            <a:pPr marL="0" indent="0">
              <a:buNone/>
            </a:pPr>
            <a:r>
              <a:rPr lang="en-GB" dirty="0"/>
              <a:t> 								Teddy, 2;4,27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4B427-351F-37B8-726C-BD740AAF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9773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8E560-CEA7-9193-62ED-BBA8DE339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testing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6C297-7EAA-1D9B-271E-2CAC4521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87110"/>
            <a:ext cx="8495281" cy="823912"/>
          </a:xfrm>
        </p:spPr>
        <p:txBody>
          <a:bodyPr>
            <a:noAutofit/>
          </a:bodyPr>
          <a:lstStyle/>
          <a:p>
            <a:r>
              <a:rPr lang="en-GB" sz="2800" dirty="0"/>
              <a:t>Farkas’s 2022 Searle-inspired felicity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38894-78AF-7438-BEB2-42EC3EA40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8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Canonical questions</a:t>
            </a:r>
          </a:p>
          <a:p>
            <a:pPr marL="0" indent="0">
              <a:buNone/>
            </a:pPr>
            <a:r>
              <a:rPr lang="en-GB" dirty="0"/>
              <a:t>a. Speaker ignorance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doesn’t know p</a:t>
            </a:r>
          </a:p>
          <a:p>
            <a:pPr marL="0" indent="0">
              <a:buNone/>
            </a:pPr>
            <a:r>
              <a:rPr lang="en-GB" dirty="0"/>
              <a:t>b. Addressee competence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assumes Ad knows p </a:t>
            </a:r>
          </a:p>
          <a:p>
            <a:pPr marL="0" indent="0">
              <a:buNone/>
            </a:pPr>
            <a:r>
              <a:rPr lang="en-GB" dirty="0"/>
              <a:t>c. Addressee compliance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assumes Ad will give p</a:t>
            </a:r>
          </a:p>
          <a:p>
            <a:pPr marL="0" indent="0">
              <a:buNone/>
            </a:pPr>
            <a:r>
              <a:rPr lang="en-GB" dirty="0"/>
              <a:t>d. Issue resolution goal	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Sp’s</a:t>
            </a:r>
            <a:r>
              <a:rPr lang="en-GB" i="1" dirty="0"/>
              <a:t> aim = settle {p,</a:t>
            </a:r>
            <a:r>
              <a:rPr lang="en-GB" i="1" dirty="0">
                <a:latin typeface="+mj-lt"/>
              </a:rPr>
              <a:t> </a:t>
            </a:r>
            <a:r>
              <a:rPr lang="en-GB" i="1" dirty="0">
                <a:latin typeface="+mj-lt"/>
                <a:ea typeface="Cambria Math" panose="02040503050406030204" pitchFamily="18" charset="0"/>
              </a:rPr>
              <a:t>¬p}</a:t>
            </a:r>
            <a:endParaRPr lang="en-GB" i="1" dirty="0"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918DBB-F5CC-A851-1E79-9F0D502F9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45707" y="2505075"/>
            <a:ext cx="5609681" cy="421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Test questions</a:t>
            </a:r>
          </a:p>
          <a:p>
            <a:pPr marL="0" indent="0">
              <a:buNone/>
            </a:pPr>
            <a:r>
              <a:rPr lang="en-GB" dirty="0"/>
              <a:t>a. Speaker competence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knows p</a:t>
            </a:r>
          </a:p>
          <a:p>
            <a:pPr marL="0" indent="0">
              <a:buNone/>
            </a:pPr>
            <a:r>
              <a:rPr lang="en-GB" dirty="0"/>
              <a:t>b. ?Addressee competence</a:t>
            </a:r>
          </a:p>
          <a:p>
            <a:pPr marL="0" indent="0">
              <a:buNone/>
            </a:pPr>
            <a:r>
              <a:rPr lang="en-GB" i="1" dirty="0"/>
              <a:t>	</a:t>
            </a:r>
            <a:r>
              <a:rPr lang="en-GB" i="1" dirty="0" err="1"/>
              <a:t>Sp</a:t>
            </a:r>
            <a:r>
              <a:rPr lang="en-GB" i="1" dirty="0"/>
              <a:t> doesn’t assume Ad knows p</a:t>
            </a:r>
          </a:p>
          <a:p>
            <a:pPr marL="0" indent="0">
              <a:buNone/>
            </a:pPr>
            <a:r>
              <a:rPr lang="en-GB" dirty="0"/>
              <a:t>c. ?Addressee compliance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can’t assume Ad will give p</a:t>
            </a:r>
          </a:p>
          <a:p>
            <a:pPr marL="0" indent="0">
              <a:buNone/>
            </a:pPr>
            <a:r>
              <a:rPr lang="en-GB" dirty="0"/>
              <a:t>d. Issue resolution goal</a:t>
            </a:r>
          </a:p>
          <a:p>
            <a:pPr marL="0" indent="0">
              <a:buNone/>
            </a:pPr>
            <a:r>
              <a:rPr lang="en-GB" i="1" dirty="0"/>
              <a:t>	</a:t>
            </a:r>
            <a:r>
              <a:rPr lang="en-GB" i="1" dirty="0" err="1"/>
              <a:t>Sp’s</a:t>
            </a:r>
            <a:r>
              <a:rPr lang="en-GB" i="1" dirty="0"/>
              <a:t> aim = establish  	whether Ad knows {p,</a:t>
            </a:r>
            <a:r>
              <a:rPr lang="en-GB" i="1" dirty="0">
                <a:latin typeface="+mj-lt"/>
              </a:rPr>
              <a:t> </a:t>
            </a:r>
            <a:r>
              <a:rPr lang="en-GB" i="1" dirty="0">
                <a:latin typeface="+mj-lt"/>
                <a:ea typeface="Cambria Math" panose="02040503050406030204" pitchFamily="18" charset="0"/>
              </a:rPr>
              <a:t>¬p}</a:t>
            </a:r>
            <a:endParaRPr lang="en-GB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505D-3FC2-10A6-11E5-D9C25626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38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335081-9821-BB46-BBFD-AF83EF615DB2}"/>
              </a:ext>
            </a:extLst>
          </p:cNvPr>
          <p:cNvSpPr/>
          <p:nvPr/>
        </p:nvSpPr>
        <p:spPr>
          <a:xfrm>
            <a:off x="6636911" y="5696210"/>
            <a:ext cx="4107977" cy="842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600" i="1" dirty="0" err="1"/>
              <a:t>Sp’s</a:t>
            </a:r>
            <a:r>
              <a:rPr lang="en-GB" sz="2600" i="1" dirty="0"/>
              <a:t> aim = engage Ad through raising {p,</a:t>
            </a:r>
            <a:r>
              <a:rPr lang="en-GB" sz="2600" i="1" dirty="0">
                <a:latin typeface="+mj-lt"/>
              </a:rPr>
              <a:t> </a:t>
            </a:r>
            <a:r>
              <a:rPr lang="en-GB" sz="2600" i="1" dirty="0">
                <a:latin typeface="+mj-lt"/>
                <a:ea typeface="Cambria Math" panose="02040503050406030204" pitchFamily="18" charset="0"/>
              </a:rPr>
              <a:t>¬p}</a:t>
            </a:r>
            <a:endParaRPr lang="en-GB" sz="2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0C5402-AC8A-CF5F-8735-B5BBD5FFC5C5}"/>
              </a:ext>
            </a:extLst>
          </p:cNvPr>
          <p:cNvSpPr/>
          <p:nvPr/>
        </p:nvSpPr>
        <p:spPr>
          <a:xfrm>
            <a:off x="6622493" y="4039121"/>
            <a:ext cx="4729719" cy="464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600" i="1" dirty="0" err="1"/>
              <a:t>Sp</a:t>
            </a:r>
            <a:r>
              <a:rPr lang="en-GB" sz="2600" i="1" dirty="0"/>
              <a:t> doesn’t care if Ad knows p</a:t>
            </a:r>
            <a:endParaRPr lang="en-GB" sz="2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81AB92-9910-DCED-FE20-FCA2C68596DF}"/>
              </a:ext>
            </a:extLst>
          </p:cNvPr>
          <p:cNvSpPr/>
          <p:nvPr/>
        </p:nvSpPr>
        <p:spPr>
          <a:xfrm>
            <a:off x="6622493" y="4870140"/>
            <a:ext cx="4729719" cy="464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600" i="1" dirty="0" err="1"/>
              <a:t>Sp</a:t>
            </a:r>
            <a:r>
              <a:rPr lang="en-GB" sz="2600" i="1" dirty="0"/>
              <a:t> doesn’t expect Ad give p</a:t>
            </a:r>
            <a:endParaRPr lang="en-GB" sz="2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207F23-9E1F-2CA8-4227-FD8CEAC43237}"/>
              </a:ext>
            </a:extLst>
          </p:cNvPr>
          <p:cNvSpPr/>
          <p:nvPr/>
        </p:nvSpPr>
        <p:spPr>
          <a:xfrm>
            <a:off x="6622493" y="5652920"/>
            <a:ext cx="4729719" cy="88599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600" i="1" dirty="0" err="1"/>
              <a:t>Sp</a:t>
            </a:r>
            <a:r>
              <a:rPr lang="en-GB" sz="2600" i="1" dirty="0"/>
              <a:t> aim = engage Ad through raising {p, </a:t>
            </a:r>
            <a:r>
              <a:rPr lang="en-GB" sz="2600" i="1" dirty="0">
                <a:ea typeface="Cambria Math" panose="02040503050406030204" pitchFamily="18" charset="0"/>
              </a:rPr>
              <a:t>¬p}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71281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8" grpId="0" animBg="1"/>
      <p:bldP spid="10" grpId="0" animBg="1"/>
      <p:bldP spid="12" grpId="0" animBg="1"/>
      <p:bldP spid="1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8E560-CEA7-9193-62ED-BBA8DE339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Consider suggestion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6C297-7EAA-1D9B-271E-2CAC4521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87110"/>
            <a:ext cx="8495281" cy="823912"/>
          </a:xfrm>
        </p:spPr>
        <p:txBody>
          <a:bodyPr>
            <a:noAutofit/>
          </a:bodyPr>
          <a:lstStyle/>
          <a:p>
            <a:r>
              <a:rPr lang="en-GB" sz="2800" dirty="0"/>
              <a:t>Farkas’s 2022 Searle-inspired felicity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38894-78AF-7438-BEB2-42EC3EA40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8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Canonical questions</a:t>
            </a:r>
          </a:p>
          <a:p>
            <a:pPr marL="0" indent="0">
              <a:buNone/>
            </a:pPr>
            <a:r>
              <a:rPr lang="en-GB" dirty="0"/>
              <a:t>a. Speaker ignorance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doesn’t know p</a:t>
            </a:r>
          </a:p>
          <a:p>
            <a:pPr marL="0" indent="0">
              <a:buNone/>
            </a:pPr>
            <a:r>
              <a:rPr lang="en-GB" dirty="0"/>
              <a:t>b. Addressee competence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assumes Ad knows p </a:t>
            </a:r>
          </a:p>
          <a:p>
            <a:pPr marL="0" indent="0">
              <a:buNone/>
            </a:pPr>
            <a:r>
              <a:rPr lang="en-GB" dirty="0"/>
              <a:t>c. Addressee compliance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</a:t>
            </a:r>
            <a:r>
              <a:rPr lang="en-GB" i="1" dirty="0"/>
              <a:t> assumes Ad will give p</a:t>
            </a:r>
          </a:p>
          <a:p>
            <a:pPr marL="0" indent="0">
              <a:buNone/>
            </a:pPr>
            <a:r>
              <a:rPr lang="en-GB" dirty="0"/>
              <a:t>d. Issue resolution goal	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err="1"/>
              <a:t>Sp’s</a:t>
            </a:r>
            <a:r>
              <a:rPr lang="en-GB" i="1" dirty="0"/>
              <a:t> aim = settle {p,</a:t>
            </a:r>
            <a:r>
              <a:rPr lang="en-GB" i="1" dirty="0">
                <a:latin typeface="+mj-lt"/>
              </a:rPr>
              <a:t> </a:t>
            </a:r>
            <a:r>
              <a:rPr lang="en-GB" i="1" dirty="0">
                <a:latin typeface="+mj-lt"/>
                <a:ea typeface="Cambria Math" panose="02040503050406030204" pitchFamily="18" charset="0"/>
              </a:rPr>
              <a:t>¬p}</a:t>
            </a:r>
            <a:endParaRPr lang="en-GB" i="1" dirty="0"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918DBB-F5CC-A851-1E79-9F0D502F9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45707" y="2505075"/>
            <a:ext cx="5609681" cy="421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Suggestion questions</a:t>
            </a:r>
          </a:p>
          <a:p>
            <a:pPr marL="0" indent="0">
              <a:buNone/>
            </a:pPr>
            <a:r>
              <a:rPr lang="en-GB" dirty="0"/>
              <a:t>a. Speaker preference</a:t>
            </a:r>
          </a:p>
          <a:p>
            <a:pPr marL="0" indent="0">
              <a:buNone/>
            </a:pPr>
            <a:r>
              <a:rPr lang="en-GB" dirty="0"/>
              <a:t>       </a:t>
            </a:r>
            <a:r>
              <a:rPr lang="en-GB" i="1" dirty="0" err="1"/>
              <a:t>Sp</a:t>
            </a:r>
            <a:r>
              <a:rPr lang="en-GB" i="1" dirty="0"/>
              <a:t> prefers that p</a:t>
            </a:r>
          </a:p>
          <a:p>
            <a:pPr marL="0" indent="0">
              <a:buNone/>
            </a:pPr>
            <a:r>
              <a:rPr lang="en-GB" dirty="0"/>
              <a:t>b. Addressee competence</a:t>
            </a:r>
          </a:p>
          <a:p>
            <a:pPr marL="0" indent="0">
              <a:buNone/>
            </a:pPr>
            <a:r>
              <a:rPr lang="en-GB" i="1" dirty="0"/>
              <a:t>       </a:t>
            </a:r>
            <a:r>
              <a:rPr lang="en-GB" i="1" dirty="0" err="1"/>
              <a:t>Sp</a:t>
            </a:r>
            <a:r>
              <a:rPr lang="en-GB" i="1" dirty="0"/>
              <a:t> assumes Ad has opinion on p</a:t>
            </a:r>
          </a:p>
          <a:p>
            <a:pPr marL="0" indent="0">
              <a:buNone/>
            </a:pPr>
            <a:r>
              <a:rPr lang="en-GB" dirty="0"/>
              <a:t>c. Addressee compliance</a:t>
            </a:r>
          </a:p>
          <a:p>
            <a:pPr marL="0" indent="0">
              <a:buNone/>
            </a:pPr>
            <a:r>
              <a:rPr lang="en-GB" i="1" dirty="0"/>
              <a:t>       </a:t>
            </a:r>
            <a:r>
              <a:rPr lang="en-GB" i="1" dirty="0" err="1"/>
              <a:t>Sp</a:t>
            </a:r>
            <a:r>
              <a:rPr lang="en-GB" i="1" dirty="0"/>
              <a:t> assumes Ad will give opinion</a:t>
            </a:r>
          </a:p>
          <a:p>
            <a:pPr marL="0" indent="0">
              <a:buNone/>
            </a:pPr>
            <a:r>
              <a:rPr lang="en-GB" dirty="0"/>
              <a:t>d. Issue resolution goal</a:t>
            </a:r>
          </a:p>
          <a:p>
            <a:pPr marL="0" indent="0">
              <a:buNone/>
            </a:pPr>
            <a:r>
              <a:rPr lang="en-GB" i="1" dirty="0"/>
              <a:t>       </a:t>
            </a:r>
            <a:r>
              <a:rPr lang="en-GB" i="1" dirty="0" err="1"/>
              <a:t>Sp’s</a:t>
            </a:r>
            <a:r>
              <a:rPr lang="en-GB" i="1" dirty="0"/>
              <a:t> aim = Ad(/</a:t>
            </a:r>
            <a:r>
              <a:rPr lang="en-GB" i="1" dirty="0" err="1"/>
              <a:t>Sp</a:t>
            </a:r>
            <a:r>
              <a:rPr lang="en-GB" i="1" dirty="0"/>
              <a:t>) enacts 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505D-3FC2-10A6-11E5-D9C25626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61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5BE6A-1F3F-CAE4-82D6-1F1B9A918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4D387-4C9B-F74A-025C-4D4D66FEC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 to the case study/data</a:t>
            </a:r>
          </a:p>
          <a:p>
            <a:r>
              <a:rPr lang="en-GB" dirty="0"/>
              <a:t>Background on production and comprehension of speech acts </a:t>
            </a:r>
          </a:p>
          <a:p>
            <a:r>
              <a:rPr lang="en-GB" dirty="0"/>
              <a:t>Background on production/comprehension of question cues</a:t>
            </a:r>
          </a:p>
          <a:p>
            <a:r>
              <a:rPr lang="en-GB" dirty="0"/>
              <a:t>Research Questions</a:t>
            </a:r>
          </a:p>
          <a:p>
            <a:r>
              <a:rPr lang="en-GB" dirty="0"/>
              <a:t>Morphosyntax: Child and Adult Data</a:t>
            </a:r>
          </a:p>
          <a:p>
            <a:r>
              <a:rPr lang="en-GB" dirty="0"/>
              <a:t>Speech Acts: Child and Adult Data</a:t>
            </a:r>
          </a:p>
          <a:p>
            <a:r>
              <a:rPr lang="en-GB" dirty="0"/>
              <a:t>Prosody: Child Data</a:t>
            </a:r>
          </a:p>
          <a:p>
            <a:r>
              <a:rPr lang="en-GB" dirty="0"/>
              <a:t>Test questions as a case study (within this case study)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FF10B-33E0-B6EA-68F5-996B35AD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50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191D53-E561-B5F5-EEDE-B4DA802DE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bias against info-seeking questions?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56B866-C0E9-FEF4-F99C-1419573B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Evidence from Theory of Mind studies, attitude verb acquisition, that desires precede beliefs (Wimmer and Perner 1983, much work by Jill de Villiers)</a:t>
            </a:r>
          </a:p>
          <a:p>
            <a:r>
              <a:rPr lang="en-GB" dirty="0">
                <a:latin typeface="+mj-lt"/>
              </a:rPr>
              <a:t>Also evidence that ‘declarative’ syntax maps to representations, and ‘non-declarative syntax’ to preferences (see </a:t>
            </a:r>
            <a:r>
              <a:rPr lang="en-GB" dirty="0" err="1">
                <a:latin typeface="+mj-lt"/>
              </a:rPr>
              <a:t>Hacquard</a:t>
            </a:r>
            <a:r>
              <a:rPr lang="en-GB" dirty="0">
                <a:latin typeface="+mj-lt"/>
              </a:rPr>
              <a:t> and </a:t>
            </a:r>
            <a:r>
              <a:rPr lang="en-GB" dirty="0" err="1">
                <a:latin typeface="+mj-lt"/>
              </a:rPr>
              <a:t>Lidz</a:t>
            </a:r>
            <a:r>
              <a:rPr lang="en-GB" dirty="0">
                <a:latin typeface="+mj-lt"/>
              </a:rPr>
              <a:t> 2019)</a:t>
            </a:r>
          </a:p>
          <a:p>
            <a:r>
              <a:rPr lang="en-GB" dirty="0">
                <a:latin typeface="+mj-lt"/>
              </a:rPr>
              <a:t>Therefore, mapping interrogative syntax to information-seeking questions is, potentially, already pulling against children’s cognitive biases</a:t>
            </a:r>
          </a:p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E502C-30C1-C9E3-61E7-F0088386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0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191D53-E561-B5F5-EEDE-B4DA802DE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bias against info-seeking questions?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56B866-C0E9-FEF4-F99C-1419573B7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9892"/>
          </a:xfrm>
        </p:spPr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When non-declarative syntax maps in input to preferences and attempts to engage </a:t>
            </a:r>
            <a:r>
              <a:rPr lang="en-GB" i="1" dirty="0">
                <a:latin typeface="+mj-lt"/>
              </a:rPr>
              <a:t>as well as </a:t>
            </a:r>
            <a:r>
              <a:rPr lang="en-GB" dirty="0">
                <a:latin typeface="+mj-lt"/>
              </a:rPr>
              <a:t>attempts to inform representations about the world…</a:t>
            </a:r>
          </a:p>
          <a:p>
            <a:r>
              <a:rPr lang="en-GB" dirty="0">
                <a:latin typeface="+mj-lt"/>
              </a:rPr>
              <a:t>…recognising an “interrogative” clause type becomes that much harder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What about the “typical case”, where children (maybe) don’t hear so many test/suggestion questions but still don’t use </a:t>
            </a:r>
            <a:r>
              <a:rPr lang="en-GB" dirty="0" err="1">
                <a:latin typeface="+mj-lt"/>
              </a:rPr>
              <a:t>infoQs</a:t>
            </a:r>
            <a:r>
              <a:rPr lang="en-GB" dirty="0">
                <a:latin typeface="+mj-lt"/>
              </a:rPr>
              <a:t>?</a:t>
            </a:r>
          </a:p>
          <a:p>
            <a:pPr lvl="1"/>
            <a:r>
              <a:rPr lang="en-GB" dirty="0">
                <a:latin typeface="+mj-lt"/>
              </a:rPr>
              <a:t>Potentially recognise the interrogative clause type but don’t seek out information for independent reasons (still developing </a:t>
            </a:r>
            <a:r>
              <a:rPr lang="en-GB" dirty="0" err="1">
                <a:latin typeface="+mj-lt"/>
              </a:rPr>
              <a:t>ToM</a:t>
            </a:r>
            <a:r>
              <a:rPr lang="en-GB" dirty="0">
                <a:latin typeface="+mj-lt"/>
              </a:rPr>
              <a:t>)</a:t>
            </a:r>
          </a:p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E502C-30C1-C9E3-61E7-F0088386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8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8B08-8438-B0B0-4C46-29558F90E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long view (again)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68F9A-5E94-0150-20AB-F8C7AA93B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i="1" dirty="0"/>
              <a:t>Context: general discussion around dinner table, 4 adults and 4 children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/>
              <a:t>CHI: And why did Nicholas fall in the park?</a:t>
            </a:r>
          </a:p>
          <a:p>
            <a:pPr marL="0" indent="0">
              <a:buNone/>
            </a:pPr>
            <a:r>
              <a:rPr lang="en-GB" dirty="0"/>
              <a:t>MOT: Because he slipped.</a:t>
            </a:r>
          </a:p>
          <a:p>
            <a:pPr marL="0" indent="0">
              <a:buNone/>
            </a:pPr>
            <a:r>
              <a:rPr lang="en-GB" dirty="0"/>
              <a:t>CHI: Did he have his helmet on when he fell?</a:t>
            </a:r>
          </a:p>
          <a:p>
            <a:pPr marL="0" indent="0">
              <a:buNone/>
            </a:pPr>
            <a:r>
              <a:rPr lang="en-GB" dirty="0"/>
              <a:t>MOT: Why are you asking that – you know that he did. Are you telling us that he did?</a:t>
            </a:r>
          </a:p>
          <a:p>
            <a:pPr marL="0" indent="0">
              <a:buNone/>
            </a:pPr>
            <a:r>
              <a:rPr lang="en-GB" dirty="0"/>
              <a:t>CHI: And did he have his helmet on when he fell?</a:t>
            </a:r>
          </a:p>
          <a:p>
            <a:pPr marL="0" indent="0">
              <a:buNone/>
            </a:pPr>
            <a:r>
              <a:rPr lang="en-GB" dirty="0"/>
              <a:t>MOT: Yes, he did.						Teddy, 4;5,06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ACED61-9DF7-F9AC-95AE-20A5E4970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803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E386-9A12-2CE4-3725-40453CBC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8B3A4-0A3D-CC76-FEE5-F34CBCC9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Some evidence that lexical markers of speech acts facilitate quicker acquisition </a:t>
            </a:r>
          </a:p>
          <a:p>
            <a:pPr lvl="1"/>
            <a:r>
              <a:rPr lang="en-GB" dirty="0"/>
              <a:t>Compare close mapping of speech acts with wh-words across child and caregiver with variation w.r.t auxiliary position</a:t>
            </a:r>
          </a:p>
          <a:p>
            <a:pPr lvl="1"/>
            <a:r>
              <a:rPr lang="en-GB" dirty="0"/>
              <a:t>Possible alternative explanation – </a:t>
            </a:r>
            <a:r>
              <a:rPr lang="en-GB" dirty="0" err="1"/>
              <a:t>whQs</a:t>
            </a:r>
            <a:r>
              <a:rPr lang="en-GB" dirty="0"/>
              <a:t> twice as common between 12-24 months compared with 24-36 months (</a:t>
            </a:r>
            <a:r>
              <a:rPr lang="en-GB" dirty="0" err="1"/>
              <a:t>Zaitsu</a:t>
            </a:r>
            <a:r>
              <a:rPr lang="en-GB" dirty="0"/>
              <a:t> et al 2021)</a:t>
            </a:r>
          </a:p>
          <a:p>
            <a:r>
              <a:rPr lang="en-GB" dirty="0"/>
              <a:t>Children are sensitive early (&lt;2 years) to pragmatics in the sense of speaker ignorance and issue resolution goals</a:t>
            </a:r>
          </a:p>
          <a:p>
            <a:pPr lvl="1"/>
            <a:r>
              <a:rPr lang="en-GB" dirty="0"/>
              <a:t>Feeds the hypotheses they might assign to aspects of morphosyntax that display apparent optionality</a:t>
            </a:r>
          </a:p>
          <a:p>
            <a:r>
              <a:rPr lang="en-GB" dirty="0"/>
              <a:t>Prosodic contours less influential </a:t>
            </a:r>
          </a:p>
          <a:p>
            <a:pPr lvl="1"/>
            <a:r>
              <a:rPr lang="en-GB" dirty="0"/>
              <a:t>But are other prosodic features useful, e.g. pauses (Yang 2022, i.a.)?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DEDA2-1F61-209D-B6D5-DB5A6EA8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3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E386-9A12-2CE4-3725-40453CBC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8B3A4-0A3D-CC76-FEE5-F34CBCC9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Suggests importance of *not* abstracting across child-caregiver dyads (in urban, small-family settings) – and may explain great variance in child speech act types found by Snow et al 1996</a:t>
            </a:r>
          </a:p>
          <a:p>
            <a:r>
              <a:rPr lang="en-GB" dirty="0"/>
              <a:t>Considering child-caregiver interactions in terms of felicity conditions could help us tease apart where pragmatic-syntactic contingencies lie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DEDA2-1F61-209D-B6D5-DB5A6EA8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8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E386-9A12-2CE4-3725-40453CBC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8B3A4-0A3D-CC76-FEE5-F34CBCC9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Raises the question: do children’s speech acts look very different in communities with higher rates of child-child speech? </a:t>
            </a:r>
          </a:p>
          <a:p>
            <a:r>
              <a:rPr lang="en-GB" dirty="0"/>
              <a:t>EDI issues in application: some children (unconsciously) trained very early on for school-style questioning – what biases are built into education given homogeneity of teacher backgrounds compared with student demographics?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DEDA2-1F61-209D-B6D5-DB5A6EA8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2FEA-24F2-7909-6B2F-28B9EFBA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References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26488-0614-AE73-B8F4-71CBD05E2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725"/>
            <a:ext cx="10515600" cy="47466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err="1"/>
              <a:t>Bergey</a:t>
            </a:r>
            <a:r>
              <a:rPr lang="en-GB" dirty="0"/>
              <a:t>, Claire A., Zoe Marshall, Simon </a:t>
            </a:r>
            <a:r>
              <a:rPr lang="en-GB" dirty="0" err="1"/>
              <a:t>DeDeo</a:t>
            </a:r>
            <a:r>
              <a:rPr lang="en-GB" dirty="0"/>
              <a:t> and Daniel Yurovsky. 2021. Learning communicative acts in children’s conversations: a Hidden Topic Markov Model analysis of the CHILDES corpus, Proceedings of the Annual Meeting of the Cognitive Science Society 43. URL: </a:t>
            </a:r>
            <a:r>
              <a:rPr lang="en-GB" dirty="0">
                <a:hlinkClick r:id="rId2"/>
              </a:rPr>
              <a:t>https://escholarship.org/uc/item/12x8s3qp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Casillas, Marisa and Michael C. Frank. 2017. The development of children’s ability to track and predict turn structure in conversation, </a:t>
            </a:r>
            <a:r>
              <a:rPr lang="en-GB" i="1" dirty="0"/>
              <a:t>Journal of Memory and Language</a:t>
            </a:r>
            <a:r>
              <a:rPr lang="en-GB" dirty="0"/>
              <a:t> 92, 234-253</a:t>
            </a:r>
          </a:p>
          <a:p>
            <a:pPr marL="0" indent="0">
              <a:buNone/>
            </a:pPr>
            <a:r>
              <a:rPr lang="en-GB" dirty="0"/>
              <a:t>Farkas, Donka. 2022. Non-intrusive questions as a special type of non-canonical questions, Journal of Semantics 39, 295-337. </a:t>
            </a:r>
            <a:r>
              <a:rPr lang="en-GB" dirty="0">
                <a:hlinkClick r:id="rId3"/>
              </a:rPr>
              <a:t>https://doi.org/10.1093/jos/ffac001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Geffen, Susan and </a:t>
            </a:r>
            <a:r>
              <a:rPr lang="en-GB" dirty="0" err="1"/>
              <a:t>Toben</a:t>
            </a:r>
            <a:r>
              <a:rPr lang="en-GB" dirty="0"/>
              <a:t> H. </a:t>
            </a:r>
            <a:r>
              <a:rPr lang="en-GB" dirty="0" err="1"/>
              <a:t>Mintz</a:t>
            </a:r>
            <a:r>
              <a:rPr lang="en-GB" dirty="0"/>
              <a:t>. 2015. Can you believe it? 12-month-olds use word order to distinguish between declaratives and polar interrogatives, </a:t>
            </a:r>
            <a:r>
              <a:rPr lang="en-GB" i="1" dirty="0"/>
              <a:t>Language Learning and Development</a:t>
            </a:r>
            <a:r>
              <a:rPr lang="en-GB" dirty="0"/>
              <a:t> 11, 270-284. </a:t>
            </a:r>
            <a:r>
              <a:rPr lang="en-GB" dirty="0">
                <a:hlinkClick r:id="rId4"/>
              </a:rPr>
              <a:t>https://doi.org/10.1080/15475441.2014.951595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Gleitman, Lila R., Elissa L. Newport and Henry Gleitman. 1984. The current status of the motherese hypothesis. </a:t>
            </a:r>
            <a:r>
              <a:rPr lang="en-GB" i="1" dirty="0"/>
              <a:t>Journal of Child Language</a:t>
            </a:r>
            <a:r>
              <a:rPr lang="en-GB" dirty="0"/>
              <a:t> 11, 43-79</a:t>
            </a:r>
          </a:p>
          <a:p>
            <a:pPr marL="0" indent="0">
              <a:buNone/>
            </a:pPr>
            <a:r>
              <a:rPr lang="en-GB" dirty="0"/>
              <a:t>Goodhue, Daniel, Jad </a:t>
            </a:r>
            <a:r>
              <a:rPr lang="en-GB" dirty="0" err="1"/>
              <a:t>Wehbe</a:t>
            </a:r>
            <a:r>
              <a:rPr lang="en-GB" dirty="0"/>
              <a:t>, Valentine </a:t>
            </a:r>
            <a:r>
              <a:rPr lang="en-GB" dirty="0" err="1"/>
              <a:t>Hacquard</a:t>
            </a:r>
            <a:r>
              <a:rPr lang="en-GB" dirty="0"/>
              <a:t> and Jeffrey </a:t>
            </a:r>
            <a:r>
              <a:rPr lang="en-GB" dirty="0" err="1"/>
              <a:t>Lidz</a:t>
            </a:r>
            <a:r>
              <a:rPr lang="en-GB" dirty="0"/>
              <a:t>. 2021. The effect of intonation on the illocutionary force of declaratives in child comprehension. In Patrick G. Grosz, Luisa Marti, Hazel Pearson, </a:t>
            </a:r>
            <a:r>
              <a:rPr lang="en-GB" dirty="0" err="1"/>
              <a:t>Yasutada</a:t>
            </a:r>
            <a:r>
              <a:rPr lang="en-GB" dirty="0"/>
              <a:t> </a:t>
            </a:r>
            <a:r>
              <a:rPr lang="en-GB" dirty="0" err="1"/>
              <a:t>Sudo</a:t>
            </a:r>
            <a:r>
              <a:rPr lang="en-GB" dirty="0"/>
              <a:t> and Sarah Zobel (eds), </a:t>
            </a:r>
            <a:r>
              <a:rPr lang="en-GB" i="1" dirty="0"/>
              <a:t>Proceedings of Sinn and Bedeutung</a:t>
            </a:r>
            <a:r>
              <a:rPr lang="en-GB" dirty="0"/>
              <a:t> 25, 307-324.</a:t>
            </a:r>
          </a:p>
          <a:p>
            <a:pPr marL="0" indent="0">
              <a:buNone/>
            </a:pPr>
            <a:r>
              <a:rPr lang="en-GB" dirty="0"/>
              <a:t>Goodhue, Daniel, Valentine </a:t>
            </a:r>
            <a:r>
              <a:rPr lang="en-GB" dirty="0" err="1"/>
              <a:t>Hacquard</a:t>
            </a:r>
            <a:r>
              <a:rPr lang="en-GB" dirty="0"/>
              <a:t>, and Jeffrey </a:t>
            </a:r>
            <a:r>
              <a:rPr lang="en-GB" dirty="0" err="1"/>
              <a:t>Lidz</a:t>
            </a:r>
            <a:r>
              <a:rPr lang="en-GB" dirty="0"/>
              <a:t>. 2023. 18-month olds understand the links between declaratives and assertions, and interrogatives and questions. </a:t>
            </a:r>
            <a:r>
              <a:rPr lang="en-GB" i="1" dirty="0"/>
              <a:t>BUCLD 47</a:t>
            </a:r>
            <a:r>
              <a:rPr lang="en-GB" dirty="0"/>
              <a:t>. </a:t>
            </a:r>
            <a:r>
              <a:rPr lang="en-GB" dirty="0">
                <a:hlinkClick r:id="rId5"/>
              </a:rPr>
              <a:t>https://lingbuzz.net/lingbuzz/007114</a:t>
            </a:r>
            <a:r>
              <a:rPr lang="en-GB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1709C-C6FD-4264-9E83-CB8C1EE5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12373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2FEA-24F2-7909-6B2F-28B9EFBA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References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26488-0614-AE73-B8F4-71CBD05E2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849"/>
            <a:ext cx="10515600" cy="52546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err="1"/>
              <a:t>Hacquard</a:t>
            </a:r>
            <a:r>
              <a:rPr lang="en-GB" dirty="0"/>
              <a:t>, Valentine and Jeffrey </a:t>
            </a:r>
            <a:r>
              <a:rPr lang="en-GB" dirty="0" err="1"/>
              <a:t>Lidz</a:t>
            </a:r>
            <a:r>
              <a:rPr lang="en-GB" dirty="0"/>
              <a:t>. 2019. Children’s attitude problems: bootstrapping verb meaning from syntax and pragmatics, </a:t>
            </a:r>
            <a:r>
              <a:rPr lang="en-GB" i="1" dirty="0"/>
              <a:t>Mind and Language</a:t>
            </a:r>
            <a:r>
              <a:rPr lang="en-GB" dirty="0"/>
              <a:t> 34(1), 73-96. DOI: </a:t>
            </a:r>
            <a:r>
              <a:rPr lang="en-GB" dirty="0">
                <a:hlinkClick r:id="rId2"/>
              </a:rPr>
              <a:t>https://doi.org/10.1111/mila.12192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 err="1"/>
              <a:t>Ninio</a:t>
            </a:r>
            <a:r>
              <a:rPr lang="en-GB" dirty="0"/>
              <a:t>, </a:t>
            </a:r>
            <a:r>
              <a:rPr lang="en-GB" dirty="0" err="1"/>
              <a:t>Anat</a:t>
            </a:r>
            <a:r>
              <a:rPr lang="en-GB" dirty="0"/>
              <a:t> and Polly Wheeler. 1984. A manual for classifying verbal communicative acts in mother-infant interaction. In Working Papers in Developmental Psychology No.1, Jerusalem: The Martin and Vivian Levin </a:t>
            </a:r>
            <a:r>
              <a:rPr lang="en-GB" dirty="0" err="1"/>
              <a:t>Center</a:t>
            </a:r>
            <a:r>
              <a:rPr lang="en-GB" dirty="0"/>
              <a:t>, Hebrew University</a:t>
            </a:r>
          </a:p>
          <a:p>
            <a:pPr marL="0" indent="0">
              <a:buNone/>
            </a:pPr>
            <a:r>
              <a:rPr lang="en-GB" dirty="0" err="1"/>
              <a:t>Shatz</a:t>
            </a:r>
            <a:r>
              <a:rPr lang="en-GB" dirty="0"/>
              <a:t>, Marilyn. 1978. Children’s comprehension of their mothers’ question-directives, </a:t>
            </a:r>
            <a:r>
              <a:rPr lang="en-GB" i="1" dirty="0"/>
              <a:t>Journal of Child Language</a:t>
            </a:r>
            <a:r>
              <a:rPr lang="en-GB" dirty="0"/>
              <a:t> 5, 39-46</a:t>
            </a:r>
          </a:p>
          <a:p>
            <a:pPr marL="0" indent="0">
              <a:buNone/>
            </a:pPr>
            <a:r>
              <a:rPr lang="en-GB" dirty="0" err="1"/>
              <a:t>Shatz</a:t>
            </a:r>
            <a:r>
              <a:rPr lang="en-GB" dirty="0"/>
              <a:t>, Marilyn. 1979. How to do things by asking: form-function pairings in mother’s questions and their relation to children’s responses, </a:t>
            </a:r>
            <a:r>
              <a:rPr lang="en-GB" i="1" dirty="0"/>
              <a:t>Child Development</a:t>
            </a:r>
            <a:r>
              <a:rPr lang="en-GB" dirty="0"/>
              <a:t> 50(4), 1093-1099</a:t>
            </a:r>
          </a:p>
          <a:p>
            <a:pPr marL="0" indent="0">
              <a:buNone/>
            </a:pPr>
            <a:r>
              <a:rPr lang="en-GB" dirty="0"/>
              <a:t>Snow, Catherine E., Barbara Alexander Pan, Alison </a:t>
            </a:r>
            <a:r>
              <a:rPr lang="en-GB" dirty="0" err="1"/>
              <a:t>Imbens</a:t>
            </a:r>
            <a:r>
              <a:rPr lang="en-GB" dirty="0"/>
              <a:t>-Bailey and Jane Herman. 1996. Learning to say what one means: a longitudinal study of children’s speech act use, Social </a:t>
            </a:r>
            <a:r>
              <a:rPr lang="en-GB" i="1" dirty="0"/>
              <a:t>Development</a:t>
            </a:r>
            <a:r>
              <a:rPr lang="en-GB" dirty="0"/>
              <a:t> 5(1), 56-84.</a:t>
            </a:r>
          </a:p>
          <a:p>
            <a:pPr marL="0" indent="0">
              <a:buNone/>
            </a:pPr>
            <a:r>
              <a:rPr lang="en-GB" dirty="0"/>
              <a:t>Stromswold, Karin. 1990. </a:t>
            </a:r>
            <a:r>
              <a:rPr lang="en-GB" i="1" dirty="0"/>
              <a:t>Learnability and the acquisition of auxiliaries,</a:t>
            </a:r>
            <a:r>
              <a:rPr lang="en-GB" dirty="0"/>
              <a:t> PhD dissertation, MIT</a:t>
            </a:r>
          </a:p>
          <a:p>
            <a:pPr marL="0" indent="0">
              <a:buNone/>
            </a:pPr>
            <a:r>
              <a:rPr lang="en-GB" dirty="0"/>
              <a:t>Tyack, Dorothy and David Ingram. 1977. Children’s production and comprehension of questions, </a:t>
            </a:r>
            <a:r>
              <a:rPr lang="en-GB" i="1" dirty="0"/>
              <a:t>Journal of Child Language</a:t>
            </a:r>
            <a:r>
              <a:rPr lang="en-GB" dirty="0"/>
              <a:t> 4(2), 211-224</a:t>
            </a:r>
          </a:p>
          <a:p>
            <a:pPr marL="0" indent="0">
              <a:buNone/>
            </a:pPr>
            <a:r>
              <a:rPr lang="en-GB" dirty="0"/>
              <a:t>Yang, </a:t>
            </a:r>
            <a:r>
              <a:rPr lang="en-GB" dirty="0" err="1"/>
              <a:t>Yu’an</a:t>
            </a:r>
            <a:r>
              <a:rPr lang="en-GB" dirty="0"/>
              <a:t>. 2022. </a:t>
            </a:r>
            <a:r>
              <a:rPr lang="en-GB" i="1" dirty="0"/>
              <a:t>Are you asking me, or are you telling me? Learning clause types and speech acts in English and Mandarin</a:t>
            </a:r>
            <a:r>
              <a:rPr lang="en-GB" dirty="0"/>
              <a:t>. Doctoral dissertation, University of Maryland</a:t>
            </a:r>
          </a:p>
          <a:p>
            <a:pPr marL="0" indent="0">
              <a:buNone/>
            </a:pPr>
            <a:r>
              <a:rPr lang="en-GB" dirty="0" err="1"/>
              <a:t>Zaitsu</a:t>
            </a:r>
            <a:r>
              <a:rPr lang="en-GB" dirty="0"/>
              <a:t>, Anissa, Jad </a:t>
            </a:r>
            <a:r>
              <a:rPr lang="en-GB" dirty="0" err="1"/>
              <a:t>Wehbe</a:t>
            </a:r>
            <a:r>
              <a:rPr lang="en-GB" dirty="0"/>
              <a:t>, Valentine </a:t>
            </a:r>
            <a:r>
              <a:rPr lang="en-GB" dirty="0" err="1"/>
              <a:t>Hacquard</a:t>
            </a:r>
            <a:r>
              <a:rPr lang="en-GB" dirty="0"/>
              <a:t> and Jeff </a:t>
            </a:r>
            <a:r>
              <a:rPr lang="en-GB" dirty="0" err="1"/>
              <a:t>Lidz</a:t>
            </a:r>
            <a:r>
              <a:rPr lang="en-GB" dirty="0"/>
              <a:t>. 2021. Clause types and speech acts in speech to children. Proceedings of Experiments in Linguistic Meaning 1: 284-297. URL: </a:t>
            </a:r>
            <a:r>
              <a:rPr lang="en-GB" dirty="0">
                <a:hlinkClick r:id="rId3"/>
              </a:rPr>
              <a:t>http://journals.linguisticsociety.org/proceedings/index.php/ELM/article/view/4886/4727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1709C-C6FD-4264-9E83-CB8C1EE5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065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1D0D26-93B0-FBEC-DF1F-E42F02E2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 of child 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26CCB-7972-DB37-461E-D7B1AB2F6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Assertion</a:t>
            </a:r>
            <a:r>
              <a:rPr lang="en-GB" dirty="0"/>
              <a:t>			2;03;20 Coco might be broken.</a:t>
            </a:r>
          </a:p>
          <a:p>
            <a:pPr marL="0" indent="0">
              <a:buNone/>
            </a:pPr>
            <a:r>
              <a:rPr lang="en-GB" b="1" dirty="0"/>
              <a:t>Request/command</a:t>
            </a:r>
            <a:r>
              <a:rPr lang="en-GB" dirty="0"/>
              <a:t>	2;03,09 Daddy can we do it again?</a:t>
            </a:r>
          </a:p>
          <a:p>
            <a:pPr marL="0" indent="0">
              <a:buNone/>
            </a:pPr>
            <a:r>
              <a:rPr lang="en-GB" b="1" dirty="0"/>
              <a:t>Narration</a:t>
            </a:r>
            <a:r>
              <a:rPr lang="en-GB" dirty="0"/>
              <a:t>			2;03,09 Are we go find it!</a:t>
            </a:r>
          </a:p>
          <a:p>
            <a:pPr marL="0" indent="0">
              <a:buNone/>
            </a:pPr>
            <a:r>
              <a:rPr lang="en-GB" dirty="0"/>
              <a:t>				2;04,23 My door up so I can fix it</a:t>
            </a:r>
          </a:p>
          <a:p>
            <a:pPr marL="0" indent="0">
              <a:buNone/>
            </a:pPr>
            <a:r>
              <a:rPr lang="en-GB" b="1" dirty="0" err="1"/>
              <a:t>InfoQ</a:t>
            </a:r>
            <a:r>
              <a:rPr lang="en-GB" dirty="0"/>
              <a:t>				2;05,16 Was there baby chip?</a:t>
            </a:r>
          </a:p>
          <a:p>
            <a:pPr marL="0" indent="0">
              <a:buNone/>
            </a:pPr>
            <a:r>
              <a:rPr lang="en-GB" b="1" dirty="0"/>
              <a:t>Suggestion</a:t>
            </a:r>
            <a:r>
              <a:rPr lang="en-GB" dirty="0"/>
              <a:t>			2;04,13 How about a lion?</a:t>
            </a:r>
          </a:p>
          <a:p>
            <a:pPr marL="0" indent="0">
              <a:buNone/>
            </a:pPr>
            <a:r>
              <a:rPr lang="en-GB" b="1" dirty="0"/>
              <a:t>Test</a:t>
            </a:r>
            <a:r>
              <a:rPr lang="en-GB" dirty="0"/>
              <a:t>				2;05,24 What that.</a:t>
            </a:r>
          </a:p>
          <a:p>
            <a:pPr marL="0" indent="0">
              <a:buNone/>
            </a:pPr>
            <a:r>
              <a:rPr lang="en-GB" dirty="0"/>
              <a:t>				2;04,27 What do back hoe (.) what do  						   bulldozer eat?</a:t>
            </a:r>
          </a:p>
          <a:p>
            <a:pPr marL="0" indent="0">
              <a:buNone/>
            </a:pPr>
            <a:r>
              <a:rPr lang="en-GB" b="1" dirty="0"/>
              <a:t>Exclamation</a:t>
            </a:r>
            <a:r>
              <a:rPr lang="en-GB" dirty="0"/>
              <a:t>		2;05,27 There he is!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42016-D8F5-0474-B9E0-7C98FC4E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8613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F778429-AF05-3A28-5A51-2D3D777BC43E}"/>
              </a:ext>
            </a:extLst>
          </p:cNvPr>
          <p:cNvGraphicFramePr>
            <a:graphicFrameLocks noGrp="1"/>
          </p:cNvGraphicFramePr>
          <p:nvPr/>
        </p:nvGraphicFramePr>
        <p:xfrm>
          <a:off x="2315041" y="1485835"/>
          <a:ext cx="8572498" cy="5025390"/>
        </p:xfrm>
        <a:graphic>
          <a:graphicData uri="http://schemas.openxmlformats.org/drawingml/2006/table">
            <a:tbl>
              <a:tblPr firstRow="1" bandRow="1"/>
              <a:tblGrid>
                <a:gridCol w="1384300">
                  <a:extLst>
                    <a:ext uri="{9D8B030D-6E8A-4147-A177-3AD203B41FA5}">
                      <a16:colId xmlns:a16="http://schemas.microsoft.com/office/drawing/2014/main" val="789304576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45941009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265745792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2333827764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2824062553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885597984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145458773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8868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8805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795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6447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85298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58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87888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545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9334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20248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9945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26020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03304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80585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6087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48593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Eve (Brown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2543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32098-3AC3-45C0-FFE2-1B8ADE8A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Introducing our case study: Teddy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C8C60-9C7E-05CE-F784-149D9D935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EB61E80-07FF-071A-A0CF-419588F9D6E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 first child, growing up monolingually in Newcastle-upon-Tyne, in North East England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Early years: at home with parents until 1;9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Includes first Covid lockdown (1;4-1;9)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Subsequently: attends a childcare setting 3 days per week, other 4 days at home with parent(s) and younger brother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Diary data and spontaneous recordings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spontaneous interactions with father recorded at home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Transcribed to date: 2;3-2;6, 5213 utterances in input, 2731 in output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No evidence of neurodivergence (currently 4;7)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301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069"/>
    </mc:Choice>
    <mc:Fallback xmlns="">
      <p:transition spd="slow" advTm="820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Eve (Brown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1EDE991-7E1B-0547-8E1C-D66A31264394}"/>
              </a:ext>
            </a:extLst>
          </p:cNvPr>
          <p:cNvGraphicFramePr>
            <a:graphicFrameLocks noGrp="1"/>
          </p:cNvGraphicFramePr>
          <p:nvPr/>
        </p:nvGraphicFramePr>
        <p:xfrm>
          <a:off x="2309594" y="1485835"/>
          <a:ext cx="6176432" cy="5025390"/>
        </p:xfrm>
        <a:graphic>
          <a:graphicData uri="http://schemas.openxmlformats.org/drawingml/2006/table">
            <a:tbl>
              <a:tblPr firstRow="1" bandRow="1"/>
              <a:tblGrid>
                <a:gridCol w="1384300">
                  <a:extLst>
                    <a:ext uri="{9D8B030D-6E8A-4147-A177-3AD203B41FA5}">
                      <a16:colId xmlns:a16="http://schemas.microsoft.com/office/drawing/2014/main" val="789304576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45941009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265745792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885597984"/>
                    </a:ext>
                  </a:extLst>
                </a:gridCol>
                <a:gridCol w="1198033">
                  <a:extLst>
                    <a:ext uri="{9D8B030D-6E8A-4147-A177-3AD203B41FA5}">
                      <a16:colId xmlns:a16="http://schemas.microsoft.com/office/drawing/2014/main" val="3145458773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Output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8868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8805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795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6447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85298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58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87888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545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9334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20248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9945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26020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03304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80585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6087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8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0138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Eve (Brown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1EDE991-7E1B-0547-8E1C-D66A31264394}"/>
              </a:ext>
            </a:extLst>
          </p:cNvPr>
          <p:cNvGraphicFramePr>
            <a:graphicFrameLocks noGrp="1"/>
          </p:cNvGraphicFramePr>
          <p:nvPr/>
        </p:nvGraphicFramePr>
        <p:xfrm>
          <a:off x="2309594" y="1485835"/>
          <a:ext cx="7433121" cy="5025390"/>
        </p:xfrm>
        <a:graphic>
          <a:graphicData uri="http://schemas.openxmlformats.org/drawingml/2006/table">
            <a:tbl>
              <a:tblPr firstRow="1" bandRow="1"/>
              <a:tblGrid>
                <a:gridCol w="1395311">
                  <a:extLst>
                    <a:ext uri="{9D8B030D-6E8A-4147-A177-3AD203B41FA5}">
                      <a16:colId xmlns:a16="http://schemas.microsoft.com/office/drawing/2014/main" val="789304576"/>
                    </a:ext>
                  </a:extLst>
                </a:gridCol>
                <a:gridCol w="1207562">
                  <a:extLst>
                    <a:ext uri="{9D8B030D-6E8A-4147-A177-3AD203B41FA5}">
                      <a16:colId xmlns:a16="http://schemas.microsoft.com/office/drawing/2014/main" val="345941009"/>
                    </a:ext>
                  </a:extLst>
                </a:gridCol>
                <a:gridCol w="1207562">
                  <a:extLst>
                    <a:ext uri="{9D8B030D-6E8A-4147-A177-3AD203B41FA5}">
                      <a16:colId xmlns:a16="http://schemas.microsoft.com/office/drawing/2014/main" val="3265745792"/>
                    </a:ext>
                  </a:extLst>
                </a:gridCol>
                <a:gridCol w="1207562">
                  <a:extLst>
                    <a:ext uri="{9D8B030D-6E8A-4147-A177-3AD203B41FA5}">
                      <a16:colId xmlns:a16="http://schemas.microsoft.com/office/drawing/2014/main" val="3885597984"/>
                    </a:ext>
                  </a:extLst>
                </a:gridCol>
                <a:gridCol w="1207562">
                  <a:extLst>
                    <a:ext uri="{9D8B030D-6E8A-4147-A177-3AD203B41FA5}">
                      <a16:colId xmlns:a16="http://schemas.microsoft.com/office/drawing/2014/main" val="3145458773"/>
                    </a:ext>
                  </a:extLst>
                </a:gridCol>
                <a:gridCol w="1207562">
                  <a:extLst>
                    <a:ext uri="{9D8B030D-6E8A-4147-A177-3AD203B41FA5}">
                      <a16:colId xmlns:a16="http://schemas.microsoft.com/office/drawing/2014/main" val="3060258156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Output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8868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%AuxS-Q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8805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795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6447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85298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58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87888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545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9334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20248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9945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26020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03304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80585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6087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8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779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Naima (Providence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996F34-34D1-4AFC-3CE7-8C081BA44CDC}"/>
              </a:ext>
            </a:extLst>
          </p:cNvPr>
          <p:cNvGraphicFramePr>
            <a:graphicFrameLocks noGrp="1"/>
          </p:cNvGraphicFramePr>
          <p:nvPr/>
        </p:nvGraphicFramePr>
        <p:xfrm>
          <a:off x="2246104" y="1455630"/>
          <a:ext cx="8973958" cy="5025390"/>
        </p:xfrm>
        <a:graphic>
          <a:graphicData uri="http://schemas.openxmlformats.org/drawingml/2006/table">
            <a:tbl>
              <a:tblPr firstRow="1" bandRow="1"/>
              <a:tblGrid>
                <a:gridCol w="1281994">
                  <a:extLst>
                    <a:ext uri="{9D8B030D-6E8A-4147-A177-3AD203B41FA5}">
                      <a16:colId xmlns:a16="http://schemas.microsoft.com/office/drawing/2014/main" val="2527761020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3660323067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4003728605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1788211342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1408339350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2494199598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1151228335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Input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23872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56089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72095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2144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365669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85621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0402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94563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7956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63590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37747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119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7357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35442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7353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80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88482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Naima (Providence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996F34-34D1-4AFC-3CE7-8C081BA44CDC}"/>
              </a:ext>
            </a:extLst>
          </p:cNvPr>
          <p:cNvGraphicFramePr>
            <a:graphicFrameLocks noGrp="1"/>
          </p:cNvGraphicFramePr>
          <p:nvPr/>
        </p:nvGraphicFramePr>
        <p:xfrm>
          <a:off x="2246100" y="1455630"/>
          <a:ext cx="6409970" cy="5025390"/>
        </p:xfrm>
        <a:graphic>
          <a:graphicData uri="http://schemas.openxmlformats.org/drawingml/2006/table">
            <a:tbl>
              <a:tblPr firstRow="1" bandRow="1"/>
              <a:tblGrid>
                <a:gridCol w="1281994">
                  <a:extLst>
                    <a:ext uri="{9D8B030D-6E8A-4147-A177-3AD203B41FA5}">
                      <a16:colId xmlns:a16="http://schemas.microsoft.com/office/drawing/2014/main" val="2527761020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3660323067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4003728605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2494199598"/>
                    </a:ext>
                  </a:extLst>
                </a:gridCol>
                <a:gridCol w="1281994">
                  <a:extLst>
                    <a:ext uri="{9D8B030D-6E8A-4147-A177-3AD203B41FA5}">
                      <a16:colId xmlns:a16="http://schemas.microsoft.com/office/drawing/2014/main" val="1151228335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Input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Output</a:t>
                      </a:r>
                      <a:endParaRPr lang="en-GB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23872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56089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2095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2144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65669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85621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0402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94563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7956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63590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37747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119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357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35442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7353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80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2203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5D7C2-33EB-D9FC-ECC7-91D46DF6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456168"/>
            <a:ext cx="10515600" cy="1325563"/>
          </a:xfrm>
        </p:spPr>
        <p:txBody>
          <a:bodyPr/>
          <a:lstStyle/>
          <a:p>
            <a:r>
              <a:rPr lang="en-GB"/>
              <a:t>Naima (Providence Corpus)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71CC7-F36E-CDDA-28E2-86C1A9BB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996F34-34D1-4AFC-3CE7-8C081BA44CDC}"/>
              </a:ext>
            </a:extLst>
          </p:cNvPr>
          <p:cNvGraphicFramePr>
            <a:graphicFrameLocks noGrp="1"/>
          </p:cNvGraphicFramePr>
          <p:nvPr/>
        </p:nvGraphicFramePr>
        <p:xfrm>
          <a:off x="2246098" y="1455630"/>
          <a:ext cx="7714332" cy="5025390"/>
        </p:xfrm>
        <a:graphic>
          <a:graphicData uri="http://schemas.openxmlformats.org/drawingml/2006/table">
            <a:tbl>
              <a:tblPr firstRow="1" bandRow="1"/>
              <a:tblGrid>
                <a:gridCol w="1285722">
                  <a:extLst>
                    <a:ext uri="{9D8B030D-6E8A-4147-A177-3AD203B41FA5}">
                      <a16:colId xmlns:a16="http://schemas.microsoft.com/office/drawing/2014/main" val="2527761020"/>
                    </a:ext>
                  </a:extLst>
                </a:gridCol>
                <a:gridCol w="1285722">
                  <a:extLst>
                    <a:ext uri="{9D8B030D-6E8A-4147-A177-3AD203B41FA5}">
                      <a16:colId xmlns:a16="http://schemas.microsoft.com/office/drawing/2014/main" val="3660323067"/>
                    </a:ext>
                  </a:extLst>
                </a:gridCol>
                <a:gridCol w="1285722">
                  <a:extLst>
                    <a:ext uri="{9D8B030D-6E8A-4147-A177-3AD203B41FA5}">
                      <a16:colId xmlns:a16="http://schemas.microsoft.com/office/drawing/2014/main" val="4003728605"/>
                    </a:ext>
                  </a:extLst>
                </a:gridCol>
                <a:gridCol w="1285722">
                  <a:extLst>
                    <a:ext uri="{9D8B030D-6E8A-4147-A177-3AD203B41FA5}">
                      <a16:colId xmlns:a16="http://schemas.microsoft.com/office/drawing/2014/main" val="2494199598"/>
                    </a:ext>
                  </a:extLst>
                </a:gridCol>
                <a:gridCol w="1285722">
                  <a:extLst>
                    <a:ext uri="{9D8B030D-6E8A-4147-A177-3AD203B41FA5}">
                      <a16:colId xmlns:a16="http://schemas.microsoft.com/office/drawing/2014/main" val="1151228335"/>
                    </a:ext>
                  </a:extLst>
                </a:gridCol>
                <a:gridCol w="1285722">
                  <a:extLst>
                    <a:ext uri="{9D8B030D-6E8A-4147-A177-3AD203B41FA5}">
                      <a16:colId xmlns:a16="http://schemas.microsoft.com/office/drawing/2014/main" val="4049266491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Input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0" lang="en-GB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Output</a:t>
                      </a:r>
                      <a:endParaRPr lang="en-GB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23872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%AuxS-Q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56089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2095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2144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65669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85621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04021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94563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79561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63590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37747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11944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3576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35442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7353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80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1941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9888-509F-8C01-811C-6E8A140D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9DCE3-82F4-EB8E-9A0B-444B753E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B140CA5-4521-C2CE-7C81-ACBBE29F3BDF}"/>
              </a:ext>
            </a:extLst>
          </p:cNvPr>
          <p:cNvGraphicFramePr>
            <a:graphicFrameLocks noGrp="1"/>
          </p:cNvGraphicFramePr>
          <p:nvPr/>
        </p:nvGraphicFramePr>
        <p:xfrm>
          <a:off x="1606300" y="1745181"/>
          <a:ext cx="8415911" cy="4400526"/>
        </p:xfrm>
        <a:graphic>
          <a:graphicData uri="http://schemas.openxmlformats.org/drawingml/2006/table">
            <a:tbl>
              <a:tblPr/>
              <a:tblGrid>
                <a:gridCol w="1632533">
                  <a:extLst>
                    <a:ext uri="{9D8B030D-6E8A-4147-A177-3AD203B41FA5}">
                      <a16:colId xmlns:a16="http://schemas.microsoft.com/office/drawing/2014/main" val="2811485120"/>
                    </a:ext>
                  </a:extLst>
                </a:gridCol>
                <a:gridCol w="1327168">
                  <a:extLst>
                    <a:ext uri="{9D8B030D-6E8A-4147-A177-3AD203B41FA5}">
                      <a16:colId xmlns:a16="http://schemas.microsoft.com/office/drawing/2014/main" val="1699514840"/>
                    </a:ext>
                  </a:extLst>
                </a:gridCol>
                <a:gridCol w="1538573">
                  <a:extLst>
                    <a:ext uri="{9D8B030D-6E8A-4147-A177-3AD203B41FA5}">
                      <a16:colId xmlns:a16="http://schemas.microsoft.com/office/drawing/2014/main" val="3480210490"/>
                    </a:ext>
                  </a:extLst>
                </a:gridCol>
                <a:gridCol w="1417511">
                  <a:extLst>
                    <a:ext uri="{9D8B030D-6E8A-4147-A177-3AD203B41FA5}">
                      <a16:colId xmlns:a16="http://schemas.microsoft.com/office/drawing/2014/main" val="1491231323"/>
                    </a:ext>
                  </a:extLst>
                </a:gridCol>
                <a:gridCol w="1049033">
                  <a:extLst>
                    <a:ext uri="{9D8B030D-6E8A-4147-A177-3AD203B41FA5}">
                      <a16:colId xmlns:a16="http://schemas.microsoft.com/office/drawing/2014/main" val="3979115266"/>
                    </a:ext>
                  </a:extLst>
                </a:gridCol>
                <a:gridCol w="1451093">
                  <a:extLst>
                    <a:ext uri="{9D8B030D-6E8A-4147-A177-3AD203B41FA5}">
                      <a16:colId xmlns:a16="http://schemas.microsoft.com/office/drawing/2014/main" val="3144810560"/>
                    </a:ext>
                  </a:extLst>
                </a:gridCol>
              </a:tblGrid>
              <a:tr h="219120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22" marR="3222" marT="32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  <a:endParaRPr lang="en-GB" sz="20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65258"/>
                  </a:ext>
                </a:extLst>
              </a:tr>
              <a:tr h="227968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860722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4354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5088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06868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960868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124226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19726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56939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86402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88771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42134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40328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655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8274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9888-509F-8C01-811C-6E8A140D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9DCE3-82F4-EB8E-9A0B-444B753E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B140CA5-4521-C2CE-7C81-ACBBE29F3BDF}"/>
              </a:ext>
            </a:extLst>
          </p:cNvPr>
          <p:cNvGraphicFramePr>
            <a:graphicFrameLocks noGrp="1"/>
          </p:cNvGraphicFramePr>
          <p:nvPr/>
        </p:nvGraphicFramePr>
        <p:xfrm>
          <a:off x="1606300" y="1745181"/>
          <a:ext cx="8421119" cy="4400526"/>
        </p:xfrm>
        <a:graphic>
          <a:graphicData uri="http://schemas.openxmlformats.org/drawingml/2006/table">
            <a:tbl>
              <a:tblPr/>
              <a:tblGrid>
                <a:gridCol w="1632533">
                  <a:extLst>
                    <a:ext uri="{9D8B030D-6E8A-4147-A177-3AD203B41FA5}">
                      <a16:colId xmlns:a16="http://schemas.microsoft.com/office/drawing/2014/main" val="2811485120"/>
                    </a:ext>
                  </a:extLst>
                </a:gridCol>
                <a:gridCol w="1327168">
                  <a:extLst>
                    <a:ext uri="{9D8B030D-6E8A-4147-A177-3AD203B41FA5}">
                      <a16:colId xmlns:a16="http://schemas.microsoft.com/office/drawing/2014/main" val="1699514840"/>
                    </a:ext>
                  </a:extLst>
                </a:gridCol>
                <a:gridCol w="1538573">
                  <a:extLst>
                    <a:ext uri="{9D8B030D-6E8A-4147-A177-3AD203B41FA5}">
                      <a16:colId xmlns:a16="http://schemas.microsoft.com/office/drawing/2014/main" val="3480210490"/>
                    </a:ext>
                  </a:extLst>
                </a:gridCol>
                <a:gridCol w="1422719">
                  <a:extLst>
                    <a:ext uri="{9D8B030D-6E8A-4147-A177-3AD203B41FA5}">
                      <a16:colId xmlns:a16="http://schemas.microsoft.com/office/drawing/2014/main" val="1491231323"/>
                    </a:ext>
                  </a:extLst>
                </a:gridCol>
                <a:gridCol w="1049033">
                  <a:extLst>
                    <a:ext uri="{9D8B030D-6E8A-4147-A177-3AD203B41FA5}">
                      <a16:colId xmlns:a16="http://schemas.microsoft.com/office/drawing/2014/main" val="3979115266"/>
                    </a:ext>
                  </a:extLst>
                </a:gridCol>
                <a:gridCol w="1451093">
                  <a:extLst>
                    <a:ext uri="{9D8B030D-6E8A-4147-A177-3AD203B41FA5}">
                      <a16:colId xmlns:a16="http://schemas.microsoft.com/office/drawing/2014/main" val="3144810560"/>
                    </a:ext>
                  </a:extLst>
                </a:gridCol>
              </a:tblGrid>
              <a:tr h="219120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22" marR="3222" marT="32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865258"/>
                  </a:ext>
                </a:extLst>
              </a:tr>
              <a:tr h="227968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860722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4354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5088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06868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960868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124226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19726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56939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86402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88771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42134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40328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95.6%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655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5078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9888-509F-8C01-811C-6E8A140D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9DCE3-82F4-EB8E-9A0B-444B753E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B140CA5-4521-C2CE-7C81-ACBBE29F3BDF}"/>
              </a:ext>
            </a:extLst>
          </p:cNvPr>
          <p:cNvGraphicFramePr>
            <a:graphicFrameLocks noGrp="1"/>
          </p:cNvGraphicFramePr>
          <p:nvPr/>
        </p:nvGraphicFramePr>
        <p:xfrm>
          <a:off x="1606300" y="1745181"/>
          <a:ext cx="8421119" cy="4400526"/>
        </p:xfrm>
        <a:graphic>
          <a:graphicData uri="http://schemas.openxmlformats.org/drawingml/2006/table">
            <a:tbl>
              <a:tblPr/>
              <a:tblGrid>
                <a:gridCol w="1632533">
                  <a:extLst>
                    <a:ext uri="{9D8B030D-6E8A-4147-A177-3AD203B41FA5}">
                      <a16:colId xmlns:a16="http://schemas.microsoft.com/office/drawing/2014/main" val="2811485120"/>
                    </a:ext>
                  </a:extLst>
                </a:gridCol>
                <a:gridCol w="1327168">
                  <a:extLst>
                    <a:ext uri="{9D8B030D-6E8A-4147-A177-3AD203B41FA5}">
                      <a16:colId xmlns:a16="http://schemas.microsoft.com/office/drawing/2014/main" val="1699514840"/>
                    </a:ext>
                  </a:extLst>
                </a:gridCol>
                <a:gridCol w="1538573">
                  <a:extLst>
                    <a:ext uri="{9D8B030D-6E8A-4147-A177-3AD203B41FA5}">
                      <a16:colId xmlns:a16="http://schemas.microsoft.com/office/drawing/2014/main" val="3480210490"/>
                    </a:ext>
                  </a:extLst>
                </a:gridCol>
                <a:gridCol w="1422719">
                  <a:extLst>
                    <a:ext uri="{9D8B030D-6E8A-4147-A177-3AD203B41FA5}">
                      <a16:colId xmlns:a16="http://schemas.microsoft.com/office/drawing/2014/main" val="1491231323"/>
                    </a:ext>
                  </a:extLst>
                </a:gridCol>
                <a:gridCol w="1049033">
                  <a:extLst>
                    <a:ext uri="{9D8B030D-6E8A-4147-A177-3AD203B41FA5}">
                      <a16:colId xmlns:a16="http://schemas.microsoft.com/office/drawing/2014/main" val="3979115266"/>
                    </a:ext>
                  </a:extLst>
                </a:gridCol>
                <a:gridCol w="1451093">
                  <a:extLst>
                    <a:ext uri="{9D8B030D-6E8A-4147-A177-3AD203B41FA5}">
                      <a16:colId xmlns:a16="http://schemas.microsoft.com/office/drawing/2014/main" val="3144810560"/>
                    </a:ext>
                  </a:extLst>
                </a:gridCol>
              </a:tblGrid>
              <a:tr h="219120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22" marR="3222" marT="32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865258"/>
                  </a:ext>
                </a:extLst>
              </a:tr>
              <a:tr h="227968"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Auxiliary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%AuxS-Q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860722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4354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0881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068681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960868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124226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19726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56939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864025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88771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142134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403283"/>
                  </a:ext>
                </a:extLst>
              </a:tr>
              <a:tr h="2191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3222" marR="3222" marT="32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95.6%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30.2%</a:t>
                      </a:r>
                    </a:p>
                  </a:txBody>
                  <a:tcPr marL="3222" marR="3222" marT="32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655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64151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B378-374B-A1EC-2A8C-F22B60F82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8D000-1AD3-6582-D547-A6B1CBC2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14AE1C-7DDD-1FDC-D003-D2954FDB4D39}"/>
              </a:ext>
            </a:extLst>
          </p:cNvPr>
          <p:cNvGraphicFramePr>
            <a:graphicFrameLocks noGrp="1"/>
          </p:cNvGraphicFramePr>
          <p:nvPr/>
        </p:nvGraphicFramePr>
        <p:xfrm>
          <a:off x="2372588" y="1379898"/>
          <a:ext cx="7142022" cy="5243802"/>
        </p:xfrm>
        <a:graphic>
          <a:graphicData uri="http://schemas.openxmlformats.org/drawingml/2006/table">
            <a:tbl>
              <a:tblPr/>
              <a:tblGrid>
                <a:gridCol w="1336816">
                  <a:extLst>
                    <a:ext uri="{9D8B030D-6E8A-4147-A177-3AD203B41FA5}">
                      <a16:colId xmlns:a16="http://schemas.microsoft.com/office/drawing/2014/main" val="3747107086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3142237277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121707221"/>
                    </a:ext>
                  </a:extLst>
                </a:gridCol>
                <a:gridCol w="1036818">
                  <a:extLst>
                    <a:ext uri="{9D8B030D-6E8A-4147-A177-3AD203B41FA5}">
                      <a16:colId xmlns:a16="http://schemas.microsoft.com/office/drawing/2014/main" val="3615503648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2085401374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1253397237"/>
                    </a:ext>
                  </a:extLst>
                </a:gridCol>
              </a:tblGrid>
              <a:tr h="264969"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186590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Auxiliary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%AuxS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9594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49.8%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119069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62.9%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68286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5350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60.7%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18327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55.1%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90739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618548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46.4%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381495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62753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84140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30406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63588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45.5%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79609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09740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17828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732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9881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B378-374B-A1EC-2A8C-F22B60F82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8D000-1AD3-6582-D547-A6B1CBC2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14AE1C-7DDD-1FDC-D003-D2954FDB4D39}"/>
              </a:ext>
            </a:extLst>
          </p:cNvPr>
          <p:cNvGraphicFramePr>
            <a:graphicFrameLocks noGrp="1"/>
          </p:cNvGraphicFramePr>
          <p:nvPr/>
        </p:nvGraphicFramePr>
        <p:xfrm>
          <a:off x="2372588" y="1379898"/>
          <a:ext cx="7142022" cy="5243802"/>
        </p:xfrm>
        <a:graphic>
          <a:graphicData uri="http://schemas.openxmlformats.org/drawingml/2006/table">
            <a:tbl>
              <a:tblPr/>
              <a:tblGrid>
                <a:gridCol w="1336816">
                  <a:extLst>
                    <a:ext uri="{9D8B030D-6E8A-4147-A177-3AD203B41FA5}">
                      <a16:colId xmlns:a16="http://schemas.microsoft.com/office/drawing/2014/main" val="3747107086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3142237277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121707221"/>
                    </a:ext>
                  </a:extLst>
                </a:gridCol>
                <a:gridCol w="1036818">
                  <a:extLst>
                    <a:ext uri="{9D8B030D-6E8A-4147-A177-3AD203B41FA5}">
                      <a16:colId xmlns:a16="http://schemas.microsoft.com/office/drawing/2014/main" val="3615503648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2085401374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1253397237"/>
                    </a:ext>
                  </a:extLst>
                </a:gridCol>
              </a:tblGrid>
              <a:tr h="264969"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Output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186590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Auxiliary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%AuxS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%AuxS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9594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49.8%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119069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62.9%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68286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5350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60.7%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18327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55.1%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90739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618548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46.4%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381495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62753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84140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30406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63588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45.5%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79609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09740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17828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732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082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09146-3B0A-FF03-D137-2B0D298C7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Introducing our case study: Teddy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1BAC4-8B82-6339-AE59-FC64E0850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07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An unusual feature of Teddy’s speech = </a:t>
            </a:r>
          </a:p>
          <a:p>
            <a:pPr marL="0" indent="0">
              <a:buNone/>
            </a:pPr>
            <a:r>
              <a:rPr lang="en-GB" dirty="0"/>
              <a:t>	Overextension of auxiliary-initial utterances to non-</a:t>
            </a:r>
            <a:br>
              <a:rPr lang="en-GB" dirty="0"/>
            </a:br>
            <a:r>
              <a:rPr lang="en-GB" dirty="0"/>
              <a:t> 	question acts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dirty="0"/>
              <a:t>(6)   </a:t>
            </a:r>
            <a:r>
              <a:rPr lang="en-GB" i="1" dirty="0"/>
              <a:t>Context: Teddy puts Mum’s slippers onto Mum’s feet</a:t>
            </a:r>
            <a:br>
              <a:rPr lang="en-GB" dirty="0"/>
            </a:br>
            <a:r>
              <a:rPr lang="en-GB" dirty="0"/>
              <a:t>       Can I put Mummy’s slippers on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↘</a:t>
            </a:r>
            <a:r>
              <a:rPr lang="en-GB" dirty="0"/>
              <a:t>			Teddy, 2;4</a:t>
            </a:r>
          </a:p>
          <a:p>
            <a:pPr marL="0" indent="0">
              <a:buNone/>
            </a:pPr>
            <a:r>
              <a:rPr lang="en-GB" dirty="0"/>
              <a:t>(7)   Gate’s closed we can’t get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↗</a:t>
            </a:r>
            <a:r>
              <a:rPr lang="en-GB" dirty="0"/>
              <a:t>out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↘</a:t>
            </a:r>
            <a:r>
              <a:rPr lang="en-GB" dirty="0"/>
              <a:t>		Teddy, 2;4</a:t>
            </a:r>
          </a:p>
          <a:p>
            <a:pPr marL="0" indent="0">
              <a:buNone/>
            </a:pPr>
            <a:r>
              <a:rPr lang="en-GB" dirty="0"/>
              <a:t>(8)   A bee! I can see a bee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↘</a:t>
            </a:r>
            <a:r>
              <a:rPr lang="en-GB" dirty="0"/>
              <a:t> </a:t>
            </a:r>
            <a:r>
              <a:rPr lang="en-GB" i="1" dirty="0"/>
              <a:t>[Bee disappears]</a:t>
            </a:r>
            <a:r>
              <a:rPr lang="en-GB" dirty="0"/>
              <a:t> Can’t I see the bee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↘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								Teddy, 2;5</a:t>
            </a:r>
          </a:p>
          <a:p>
            <a:pPr marL="514350" indent="-514350">
              <a:buAutoNum type="arabicParenBoth" startAt="9"/>
            </a:pPr>
            <a:r>
              <a:rPr lang="en-GB" dirty="0"/>
              <a:t>  I made a sandwich. Can you eat it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↗</a:t>
            </a:r>
            <a:r>
              <a:rPr lang="en-GB" dirty="0">
                <a:latin typeface="+mj-lt"/>
                <a:ea typeface="Cambria Math" panose="02040503050406030204" pitchFamily="18" charset="0"/>
              </a:rPr>
              <a:t>?</a:t>
            </a:r>
            <a:r>
              <a:rPr lang="en-GB" dirty="0"/>
              <a:t>		Teddy, 2;7</a:t>
            </a:r>
          </a:p>
          <a:p>
            <a:pPr marL="0" indent="0" algn="r">
              <a:buNone/>
            </a:pPr>
            <a:endParaRPr lang="en-GB" sz="500" dirty="0"/>
          </a:p>
          <a:p>
            <a:pPr marL="0" indent="0" algn="r">
              <a:buNone/>
            </a:pPr>
            <a:r>
              <a:rPr lang="en-GB" dirty="0"/>
              <a:t>All diary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7D007-12AE-4BE2-F986-0875BB6B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04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B378-374B-A1EC-2A8C-F22B60F82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Teddy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8D000-1AD3-6582-D547-A6B1CBC2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53195-2017-466F-BE91-FC0B3FDC17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14AE1C-7DDD-1FDC-D003-D2954FDB4D39}"/>
              </a:ext>
            </a:extLst>
          </p:cNvPr>
          <p:cNvGraphicFramePr>
            <a:graphicFrameLocks noGrp="1"/>
          </p:cNvGraphicFramePr>
          <p:nvPr/>
        </p:nvGraphicFramePr>
        <p:xfrm>
          <a:off x="2372588" y="1379898"/>
          <a:ext cx="7142022" cy="5243802"/>
        </p:xfrm>
        <a:graphic>
          <a:graphicData uri="http://schemas.openxmlformats.org/drawingml/2006/table">
            <a:tbl>
              <a:tblPr/>
              <a:tblGrid>
                <a:gridCol w="1336816">
                  <a:extLst>
                    <a:ext uri="{9D8B030D-6E8A-4147-A177-3AD203B41FA5}">
                      <a16:colId xmlns:a16="http://schemas.microsoft.com/office/drawing/2014/main" val="3747107086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3142237277"/>
                    </a:ext>
                  </a:extLst>
                </a:gridCol>
                <a:gridCol w="1196323">
                  <a:extLst>
                    <a:ext uri="{9D8B030D-6E8A-4147-A177-3AD203B41FA5}">
                      <a16:colId xmlns:a16="http://schemas.microsoft.com/office/drawing/2014/main" val="121707221"/>
                    </a:ext>
                  </a:extLst>
                </a:gridCol>
                <a:gridCol w="1036818">
                  <a:extLst>
                    <a:ext uri="{9D8B030D-6E8A-4147-A177-3AD203B41FA5}">
                      <a16:colId xmlns:a16="http://schemas.microsoft.com/office/drawing/2014/main" val="3615503648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2085401374"/>
                    </a:ext>
                  </a:extLst>
                </a:gridCol>
                <a:gridCol w="1187871">
                  <a:extLst>
                    <a:ext uri="{9D8B030D-6E8A-4147-A177-3AD203B41FA5}">
                      <a16:colId xmlns:a16="http://schemas.microsoft.com/office/drawing/2014/main" val="1253397237"/>
                    </a:ext>
                  </a:extLst>
                </a:gridCol>
              </a:tblGrid>
              <a:tr h="264969"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Input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Output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186590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Auxiliary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%AuxS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%AuxS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%AuxS-Q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9594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BEcop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49.8%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119069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62.9%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68286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53501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BEaux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60.7%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18327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55.1%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90739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618548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46.4%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381495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might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62753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84140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17.6%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30406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635882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45.5%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96094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9740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BEunclear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41.2%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178281"/>
                  </a:ext>
                </a:extLst>
              </a:tr>
              <a:tr h="2649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1575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2954" marR="2954" marT="29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732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549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86AFC-3286-5279-5056-FC3BF6364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He’s not the only one…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569C2-8679-8959-23B3-D2F743AF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Paddy (first child, Sheffield, early talker, neurotypical)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i="1" dirty="0"/>
              <a:t>Context: Looking at pictures of a recent day out and talking about the events of that day</a:t>
            </a:r>
          </a:p>
          <a:p>
            <a:pPr marL="0" indent="0">
              <a:buNone/>
            </a:pPr>
            <a:r>
              <a:rPr lang="en-GB" dirty="0"/>
              <a:t>CHI: and xxx uh is there a green one and there's the red one !</a:t>
            </a:r>
          </a:p>
          <a:p>
            <a:pPr marL="0" indent="0">
              <a:buNone/>
            </a:pPr>
            <a:r>
              <a:rPr lang="en-GB" dirty="0"/>
              <a:t>								Paddy, 2;6</a:t>
            </a:r>
          </a:p>
          <a:p>
            <a:pPr marL="0" indent="0">
              <a:buNone/>
            </a:pPr>
            <a:r>
              <a:rPr lang="en-GB" dirty="0"/>
              <a:t>							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C544B-F07A-E90A-414E-560E9C73F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860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EB78-DD46-CA7B-BD8E-C0A2E000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Production of speech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FD224-67A9-17D9-8650-56960C696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Snow, Pan, </a:t>
            </a:r>
            <a:r>
              <a:rPr lang="en-GB" b="1" dirty="0" err="1"/>
              <a:t>Imbens</a:t>
            </a:r>
            <a:r>
              <a:rPr lang="en-GB" b="1" dirty="0"/>
              <a:t>-Bailey and Herman (1996)</a:t>
            </a:r>
          </a:p>
          <a:p>
            <a:pPr marL="0" indent="0">
              <a:buNone/>
            </a:pPr>
            <a:r>
              <a:rPr lang="en-GB" dirty="0"/>
              <a:t>Cross-sectional study of 100 US English children (14, 20, 32 months)</a:t>
            </a:r>
          </a:p>
          <a:p>
            <a:r>
              <a:rPr lang="en-GB" dirty="0"/>
              <a:t>Used INCA-A coding system (</a:t>
            </a:r>
            <a:r>
              <a:rPr lang="en-GB" dirty="0" err="1"/>
              <a:t>Ninio</a:t>
            </a:r>
            <a:r>
              <a:rPr lang="en-GB" dirty="0"/>
              <a:t> and Wheeler, 1984), informed by speech act theory (Searle 1969 i.a.) and sociology of interaction (Goffman 1974)</a:t>
            </a:r>
          </a:p>
          <a:p>
            <a:r>
              <a:rPr lang="en-GB" dirty="0"/>
              <a:t>At 14 months, children’s communicative intents are largely unclear (up to 70%) and show high individual variation</a:t>
            </a:r>
          </a:p>
          <a:p>
            <a:pPr lvl="1"/>
            <a:r>
              <a:rPr lang="en-GB" dirty="0"/>
              <a:t>Point in common: requesting information is rare</a:t>
            </a:r>
          </a:p>
          <a:p>
            <a:r>
              <a:rPr lang="en-GB" dirty="0"/>
              <a:t>Requests for information or for action using conventional interrogative structures only seen at 32 months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err="1"/>
              <a:t>Bergey</a:t>
            </a:r>
            <a:r>
              <a:rPr lang="en-GB" b="1" dirty="0"/>
              <a:t>, Marshall, </a:t>
            </a:r>
            <a:r>
              <a:rPr lang="en-GB" b="1" dirty="0" err="1"/>
              <a:t>DeDeo</a:t>
            </a:r>
            <a:r>
              <a:rPr lang="en-GB" b="1" dirty="0"/>
              <a:t> and Yurovsky (2021)</a:t>
            </a:r>
          </a:p>
          <a:p>
            <a:pPr marL="0" indent="0">
              <a:buNone/>
            </a:pPr>
            <a:r>
              <a:rPr lang="en-GB" dirty="0"/>
              <a:t>Hidden Topic Markov Model (unsupervised) on North American CHILDES</a:t>
            </a:r>
          </a:p>
          <a:p>
            <a:r>
              <a:rPr lang="en-GB" dirty="0"/>
              <a:t>Around 24 months, the range (diversity) of speech acts expressed by children mirrors the range of adults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DFBCB-6C14-2FBD-2FFB-36C59829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2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B5345-7D1C-A3F4-B11B-7AC7A0DA2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Comprehension of 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D62C4-E2E2-8EEF-19C3-832610A4F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Shatz</a:t>
            </a:r>
            <a:r>
              <a:rPr lang="en-GB" dirty="0"/>
              <a:t> 1978: children respond appropriately to questions-as-requests from before age 2</a:t>
            </a:r>
          </a:p>
          <a:p>
            <a:pPr lvl="1"/>
            <a:r>
              <a:rPr lang="en-GB" dirty="0"/>
              <a:t>They’re not doing subtle inference; they’re responding to most utterances with action</a:t>
            </a:r>
          </a:p>
          <a:p>
            <a:r>
              <a:rPr lang="en-GB" dirty="0" err="1"/>
              <a:t>Shatz</a:t>
            </a:r>
            <a:r>
              <a:rPr lang="en-GB" dirty="0"/>
              <a:t> 1979: children hear a range of uses of interrogative cues, irrespective of their linguistic sophistication</a:t>
            </a:r>
          </a:p>
          <a:p>
            <a:pPr lvl="1"/>
            <a:r>
              <a:rPr lang="en-GB" dirty="0"/>
              <a:t>44% of utterances addressed to 18-34 month olds were ‘questions’ </a:t>
            </a:r>
          </a:p>
          <a:p>
            <a:pPr lvl="1"/>
            <a:r>
              <a:rPr lang="en-GB" dirty="0"/>
              <a:t>Of these, around 35% were “test” questions</a:t>
            </a:r>
          </a:p>
          <a:p>
            <a:pPr lvl="1"/>
            <a:r>
              <a:rPr lang="en-GB" dirty="0"/>
              <a:t>Around 5% were “requesting information”</a:t>
            </a:r>
          </a:p>
          <a:p>
            <a:pPr lvl="1"/>
            <a:r>
              <a:rPr lang="en-GB" dirty="0"/>
              <a:t>Multiple syntactic frames used for each function, though some ‘characteristic’ patterns emerge</a:t>
            </a:r>
          </a:p>
          <a:p>
            <a:r>
              <a:rPr lang="en-GB" dirty="0"/>
              <a:t>Not clear how heuristics or routines scaffold linguistic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9BE96-90F0-4ECF-D2C7-DB1A35712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3195-2017-466F-BE91-FC0B3FDC174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9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3|18.6|22.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5058</Words>
  <Application>Microsoft Office PowerPoint</Application>
  <PresentationFormat>Widescreen</PresentationFormat>
  <Paragraphs>1602</Paragraphs>
  <Slides>60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1_Office Theme</vt:lpstr>
      <vt:lpstr>To respond, or not to respond… Is that a question?</vt:lpstr>
      <vt:lpstr>My collaborators</vt:lpstr>
      <vt:lpstr>Aims of this talk</vt:lpstr>
      <vt:lpstr>Roadmap</vt:lpstr>
      <vt:lpstr>Introducing our case study: Teddy</vt:lpstr>
      <vt:lpstr>Introducing our case study: Teddy</vt:lpstr>
      <vt:lpstr>He’s not the only one…</vt:lpstr>
      <vt:lpstr>Background: Production of speech acts</vt:lpstr>
      <vt:lpstr>Background: Comprehension of SAs</vt:lpstr>
      <vt:lpstr>Background: Comprehension of SAs</vt:lpstr>
      <vt:lpstr>The features of question “frames”</vt:lpstr>
      <vt:lpstr>Background: Features of questions</vt:lpstr>
      <vt:lpstr>What’s already been said? Q-features</vt:lpstr>
      <vt:lpstr>Gaps to fill…</vt:lpstr>
      <vt:lpstr>Current research questions</vt:lpstr>
      <vt:lpstr>Morphosyntax</vt:lpstr>
      <vt:lpstr>Speech act annotation:  methods and notes</vt:lpstr>
      <vt:lpstr>Speech act annotation:  methods and notes</vt:lpstr>
      <vt:lpstr>Wh-words: uses</vt:lpstr>
      <vt:lpstr>Aux-S structures: uses</vt:lpstr>
      <vt:lpstr>S-Aux structures: uses</vt:lpstr>
      <vt:lpstr>The role of pragmatics </vt:lpstr>
      <vt:lpstr>Some notes on Teddy’s auxiliaries</vt:lpstr>
      <vt:lpstr>Interim summary</vt:lpstr>
      <vt:lpstr>Interim summary</vt:lpstr>
      <vt:lpstr>Interim summary</vt:lpstr>
      <vt:lpstr>Interim summary</vt:lpstr>
      <vt:lpstr>The long view…</vt:lpstr>
      <vt:lpstr>The long view…</vt:lpstr>
      <vt:lpstr>Prosody: methods and notes</vt:lpstr>
      <vt:lpstr>Child use of intonational contour</vt:lpstr>
      <vt:lpstr>Child use of intonational contour</vt:lpstr>
      <vt:lpstr>PowerPoint Presentation</vt:lpstr>
      <vt:lpstr>Interim summary</vt:lpstr>
      <vt:lpstr>Interim summary</vt:lpstr>
      <vt:lpstr>Focus on testing questions</vt:lpstr>
      <vt:lpstr>Focus on testing questions</vt:lpstr>
      <vt:lpstr>Focus on testing questions</vt:lpstr>
      <vt:lpstr>Consider suggestion questions</vt:lpstr>
      <vt:lpstr>A bias against info-seeking questions?</vt:lpstr>
      <vt:lpstr>A bias against info-seeking questions?</vt:lpstr>
      <vt:lpstr>The long view (again)</vt:lpstr>
      <vt:lpstr>Conclusions</vt:lpstr>
      <vt:lpstr>Conclusions</vt:lpstr>
      <vt:lpstr>Consequences</vt:lpstr>
      <vt:lpstr>References </vt:lpstr>
      <vt:lpstr>References </vt:lpstr>
      <vt:lpstr>Examples of child acts</vt:lpstr>
      <vt:lpstr>Eve (Brown Corpus)</vt:lpstr>
      <vt:lpstr>Eve (Brown Corpus)</vt:lpstr>
      <vt:lpstr>Eve (Brown Corpus)</vt:lpstr>
      <vt:lpstr>Naima (Providence Corpus)</vt:lpstr>
      <vt:lpstr>Naima (Providence Corpus)</vt:lpstr>
      <vt:lpstr>Naima (Providence Corpus)</vt:lpstr>
      <vt:lpstr>Paddy</vt:lpstr>
      <vt:lpstr>Paddy</vt:lpstr>
      <vt:lpstr>Paddy</vt:lpstr>
      <vt:lpstr>Teddy</vt:lpstr>
      <vt:lpstr>Teddy</vt:lpstr>
      <vt:lpstr>Teddy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respond, or not to respond… Is that the question?</dc:title>
  <dc:creator>Review</dc:creator>
  <cp:lastModifiedBy>Rebecca Woods</cp:lastModifiedBy>
  <cp:revision>12</cp:revision>
  <dcterms:created xsi:type="dcterms:W3CDTF">2023-04-14T15:08:01Z</dcterms:created>
  <dcterms:modified xsi:type="dcterms:W3CDTF">2023-06-14T08:25:47Z</dcterms:modified>
</cp:coreProperties>
</file>