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2"/>
  </p:notesMasterIdLst>
  <p:handoutMasterIdLst>
    <p:handoutMasterId r:id="rId13"/>
  </p:handoutMasterIdLst>
  <p:sldIdLst>
    <p:sldId id="273" r:id="rId2"/>
    <p:sldId id="297" r:id="rId3"/>
    <p:sldId id="340" r:id="rId4"/>
    <p:sldId id="315" r:id="rId5"/>
    <p:sldId id="342" r:id="rId6"/>
    <p:sldId id="317" r:id="rId7"/>
    <p:sldId id="341" r:id="rId8"/>
    <p:sldId id="339" r:id="rId9"/>
    <p:sldId id="332" r:id="rId10"/>
    <p:sldId id="337" r:id="rId11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73E"/>
    <a:srgbClr val="D2B052"/>
    <a:srgbClr val="003F72"/>
    <a:srgbClr val="00467F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59" cy="495221"/>
          </a:xfrm>
          <a:prstGeom prst="rect">
            <a:avLst/>
          </a:prstGeom>
        </p:spPr>
        <p:txBody>
          <a:bodyPr vert="horz" lIns="91193" tIns="45597" rIns="91193" bIns="4559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56" y="0"/>
            <a:ext cx="2944759" cy="495221"/>
          </a:xfrm>
          <a:prstGeom prst="rect">
            <a:avLst/>
          </a:prstGeom>
        </p:spPr>
        <p:txBody>
          <a:bodyPr vert="horz" lIns="91193" tIns="45597" rIns="91193" bIns="45597" rtlCol="0"/>
          <a:lstStyle>
            <a:lvl1pPr algn="r">
              <a:defRPr sz="1200"/>
            </a:lvl1pPr>
          </a:lstStyle>
          <a:p>
            <a:fld id="{63BE888B-421E-44CF-B623-07607E9E9478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98"/>
            <a:ext cx="2944759" cy="495220"/>
          </a:xfrm>
          <a:prstGeom prst="rect">
            <a:avLst/>
          </a:prstGeom>
        </p:spPr>
        <p:txBody>
          <a:bodyPr vert="horz" lIns="91193" tIns="45597" rIns="91193" bIns="4559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56" y="9409198"/>
            <a:ext cx="2944759" cy="495220"/>
          </a:xfrm>
          <a:prstGeom prst="rect">
            <a:avLst/>
          </a:prstGeom>
        </p:spPr>
        <p:txBody>
          <a:bodyPr vert="horz" lIns="91193" tIns="45597" rIns="91193" bIns="45597" rtlCol="0" anchor="b"/>
          <a:lstStyle>
            <a:lvl1pPr algn="r">
              <a:defRPr sz="1200"/>
            </a:lvl1pPr>
          </a:lstStyle>
          <a:p>
            <a:fld id="{AFAFD19D-2D31-4E65-A424-445172E269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10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3" tIns="45597" rIns="91193" bIns="455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3" tIns="45597" rIns="91193" bIns="455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4588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3" tIns="45597" rIns="91193" bIns="455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3" tIns="45597" rIns="91193" bIns="455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3" tIns="45597" rIns="91193" bIns="455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79CA67-BFD4-4266-8A71-9302B8928A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27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Under review existing, say that there is a lot of material but not much on both institutional and individual.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9CA67-BFD4-4266-8A71-9302B8928AB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42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Under review existing, say that there is a lot of material but not much on both institutional and individual.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9CA67-BFD4-4266-8A71-9302B8928AB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4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Personalised</a:t>
            </a:r>
            <a:r>
              <a:rPr lang="en-GB" baseline="0" dirty="0" smtClean="0"/>
              <a:t> learning includes WP, different learning styles, non-native speakers.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9CA67-BFD4-4266-8A71-9302B8928AB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1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ewcastle_Master_C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76250"/>
            <a:ext cx="188436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t"/>
          <a:lstStyle>
            <a:lvl1pPr algn="ctr">
              <a:defRPr smtClean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F0CFBBB-6E67-4A15-8ACC-251250C8FB7B}" type="datetimeFigureOut">
              <a:rPr lang="en-US"/>
              <a:pPr>
                <a:defRPr/>
              </a:pPr>
              <a:t>1/7/2014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AEF8ADA1-A670-432D-9157-B6373BD68F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31F2C-788C-407A-B7CF-B36245D9A35B}" type="datetimeFigureOut">
              <a:rPr lang="en-US"/>
              <a:pPr>
                <a:defRPr/>
              </a:pPr>
              <a:t>1/7/2014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D493-A85A-449D-B51A-6244CE4D3F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05A19-A6A2-419E-ADD0-459EC4C2764E}" type="datetimeFigureOut">
              <a:rPr lang="en-US"/>
              <a:pPr>
                <a:defRPr/>
              </a:pPr>
              <a:t>1/7/2014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7A53C-2D69-4123-AF6F-17B2BEF0B2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D774B-BE6B-4CCA-8AAD-A78A61B3450C}" type="datetimeFigureOut">
              <a:rPr lang="en-US"/>
              <a:pPr>
                <a:defRPr/>
              </a:pPr>
              <a:t>1/7/2014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D773A-7229-40CE-9FBE-B563977513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93ECB-24CE-498A-9F28-5BE46AC34AA8}" type="datetimeFigureOut">
              <a:rPr lang="en-US"/>
              <a:pPr>
                <a:defRPr/>
              </a:pPr>
              <a:t>1/7/2014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2B312-C5B5-44B9-ACB9-350D3B5C27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6A48B-AEEA-4577-BAEB-F5FE72216818}" type="datetimeFigureOut">
              <a:rPr lang="en-US"/>
              <a:pPr>
                <a:defRPr/>
              </a:pPr>
              <a:t>1/7/2014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C241-C571-41C3-BBA3-A8CB1C4FC7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F03A2-1E30-4A16-9CC7-DE442F138F2B}" type="datetimeFigureOut">
              <a:rPr lang="en-US"/>
              <a:pPr>
                <a:defRPr/>
              </a:pPr>
              <a:t>1/7/2014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ACB11-766E-4612-9331-2A7C2F585D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799E9-A926-4975-8987-DE5CE0E9A383}" type="datetimeFigureOut">
              <a:rPr lang="en-US"/>
              <a:pPr>
                <a:defRPr/>
              </a:pPr>
              <a:t>1/7/2014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F7E3-703A-4087-94AC-4A3791E80B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CD2FD-69D5-4C15-A72D-FF27733D6C80}" type="datetimeFigureOut">
              <a:rPr lang="en-US"/>
              <a:pPr>
                <a:defRPr/>
              </a:pPr>
              <a:t>1/7/2014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88B9B-8B42-426D-95C7-39ECD2F644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6021-0917-4234-8627-E35D26F4F534}" type="datetimeFigureOut">
              <a:rPr lang="en-US"/>
              <a:pPr>
                <a:defRPr/>
              </a:pPr>
              <a:t>1/7/2014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C378F-9C78-4961-9D66-F83085A7BB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27850-D8CF-4200-9B1B-A5F5F4A51023}" type="datetimeFigureOut">
              <a:rPr lang="en-US"/>
              <a:pPr>
                <a:defRPr/>
              </a:pPr>
              <a:t>1/7/2014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3BBB4-5CFA-435D-8B41-D5CB38D6F2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D56151B-5913-417E-9DEC-1DDF13FE37D4}" type="datetimeFigureOut">
              <a:rPr lang="en-US"/>
              <a:pPr>
                <a:defRPr/>
              </a:pPr>
              <a:t>1/7/2014</a:t>
            </a:fld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381750"/>
            <a:ext cx="33115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817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49ECD6-F9C6-41A4-B4A8-B0FFB6B16F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031" name="AutoShape 11"/>
          <p:cNvCxnSpPr>
            <a:cxnSpLocks noChangeShapeType="1"/>
          </p:cNvCxnSpPr>
          <p:nvPr userDrawn="1"/>
        </p:nvCxnSpPr>
        <p:spPr bwMode="auto">
          <a:xfrm>
            <a:off x="468313" y="1196975"/>
            <a:ext cx="7559675" cy="0"/>
          </a:xfrm>
          <a:prstGeom prst="straightConnector1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1032" name="Picture 1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1013" y="962025"/>
            <a:ext cx="7921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>
            <a:noAutofit/>
          </a:bodyPr>
          <a:lstStyle/>
          <a:p>
            <a:r>
              <a:rPr lang="en-GB" sz="4000" dirty="0" smtClean="0"/>
              <a:t>Removing </a:t>
            </a:r>
            <a:r>
              <a:rPr lang="en-GB" sz="4000" dirty="0"/>
              <a:t>TEL Barriers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400" dirty="0" smtClean="0"/>
              <a:t>Supporting </a:t>
            </a:r>
            <a:r>
              <a:rPr lang="en-GB" sz="2400" dirty="0"/>
              <a:t>adoption of technology-enabled learning for institutions and individuals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124672"/>
            <a:ext cx="7704856" cy="1752600"/>
          </a:xfrm>
        </p:spPr>
        <p:txBody>
          <a:bodyPr/>
          <a:lstStyle/>
          <a:p>
            <a:r>
              <a:rPr lang="en-GB" b="1" dirty="0" smtClean="0"/>
              <a:t>Ann Thanaraj - University of Cumbria</a:t>
            </a:r>
          </a:p>
          <a:p>
            <a:r>
              <a:rPr lang="en-GB" b="1" dirty="0" smtClean="0"/>
              <a:t>Steve Williams - </a:t>
            </a:r>
            <a:r>
              <a:rPr lang="en-GB" b="1" dirty="0" smtClean="0">
                <a:solidFill>
                  <a:schemeClr val="tx1"/>
                </a:solidFill>
              </a:rPr>
              <a:t>Newcastle University</a:t>
            </a:r>
          </a:p>
          <a:p>
            <a:endParaRPr lang="en-GB" b="1" dirty="0" smtClean="0"/>
          </a:p>
          <a:p>
            <a:r>
              <a:rPr lang="en-GB" b="1" dirty="0" smtClean="0">
                <a:solidFill>
                  <a:schemeClr val="tx1"/>
                </a:solidFill>
              </a:rPr>
              <a:t>BETT – London – 22 January 2014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1438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4546848" cy="3095602"/>
          </a:xfrm>
        </p:spPr>
        <p:txBody>
          <a:bodyPr/>
          <a:lstStyle/>
          <a:p>
            <a:r>
              <a:rPr lang="en-US" sz="2800" dirty="0" smtClean="0"/>
              <a:t>Participate in the workshop!</a:t>
            </a:r>
          </a:p>
          <a:p>
            <a:r>
              <a:rPr lang="en-US" sz="2800" dirty="0" smtClean="0"/>
              <a:t>Reflect on your practice</a:t>
            </a:r>
          </a:p>
          <a:p>
            <a:pPr lvl="1"/>
            <a:r>
              <a:rPr lang="en-US" sz="2400" dirty="0" smtClean="0"/>
              <a:t>Can I do more, for my students’ benefit?</a:t>
            </a:r>
          </a:p>
          <a:p>
            <a:pPr lvl="1"/>
            <a:r>
              <a:rPr lang="en-US" sz="2400" dirty="0" smtClean="0"/>
              <a:t>Can I influence others? </a:t>
            </a:r>
          </a:p>
          <a:p>
            <a:r>
              <a:rPr lang="en-US" sz="2800" dirty="0"/>
              <a:t>Share this material with your </a:t>
            </a:r>
            <a:r>
              <a:rPr lang="en-US" sz="2800" dirty="0" smtClean="0"/>
              <a:t>colleagues</a:t>
            </a:r>
          </a:p>
          <a:p>
            <a:r>
              <a:rPr lang="en-US" sz="2800" dirty="0" smtClean="0"/>
              <a:t>Contribute to our blog – share your thinking!</a:t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34" y="1916832"/>
            <a:ext cx="3760505" cy="2519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877272"/>
            <a:ext cx="6019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blogs.ncl.ac.uk/removingtelbarriers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126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4725"/>
          </a:xfrm>
        </p:spPr>
        <p:txBody>
          <a:bodyPr/>
          <a:lstStyle/>
          <a:p>
            <a:pPr>
              <a:buSzPct val="150000"/>
            </a:pPr>
            <a:endParaRPr lang="en-US" dirty="0" smtClean="0"/>
          </a:p>
          <a:p>
            <a:pPr>
              <a:buSzPct val="150000"/>
            </a:pPr>
            <a:r>
              <a:rPr lang="en-US" sz="2800" dirty="0" smtClean="0"/>
              <a:t>I acknowledge and understand the issues in using technology to facilitate learning.</a:t>
            </a:r>
          </a:p>
          <a:p>
            <a:pPr>
              <a:buSzPct val="150000"/>
            </a:pPr>
            <a:endParaRPr lang="en-US" sz="2800" dirty="0" smtClean="0"/>
          </a:p>
          <a:p>
            <a:pPr>
              <a:buSzPct val="150000"/>
            </a:pPr>
            <a:endParaRPr lang="en-US" sz="2800" dirty="0"/>
          </a:p>
          <a:p>
            <a:pPr>
              <a:buSzPct val="150000"/>
            </a:pPr>
            <a:r>
              <a:rPr lang="en-US" sz="2800" dirty="0" smtClean="0"/>
              <a:t>I have some ideas about how to address these issues.</a:t>
            </a:r>
          </a:p>
          <a:p>
            <a:pPr>
              <a:buSzPct val="150000"/>
            </a:pPr>
            <a:endParaRPr lang="en-US" sz="2800" dirty="0"/>
          </a:p>
          <a:p>
            <a:pPr>
              <a:buSzPct val="150000"/>
            </a:pPr>
            <a:endParaRPr lang="en-US" sz="2800" dirty="0" smtClean="0"/>
          </a:p>
          <a:p>
            <a:pPr>
              <a:buSzPct val="150000"/>
            </a:pPr>
            <a:r>
              <a:rPr lang="en-US" sz="2800" dirty="0" smtClean="0"/>
              <a:t>I am inspired to do something about it! </a:t>
            </a:r>
          </a:p>
          <a:p>
            <a:endParaRPr lang="en-US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4725"/>
          </a:xfrm>
        </p:spPr>
        <p:txBody>
          <a:bodyPr/>
          <a:lstStyle/>
          <a:p>
            <a:pPr marL="0" indent="0">
              <a:buSzPct val="150000"/>
              <a:buNone/>
            </a:pPr>
            <a:endParaRPr lang="en-US" dirty="0" smtClean="0"/>
          </a:p>
          <a:p>
            <a:pPr marL="0" indent="0">
              <a:buSzPct val="150000"/>
              <a:buNone/>
            </a:pPr>
            <a:endParaRPr lang="en-US" dirty="0"/>
          </a:p>
          <a:p>
            <a:pPr marL="0" indent="0">
              <a:buSzPct val="150000"/>
              <a:buNone/>
            </a:pPr>
            <a:endParaRPr lang="en-US" dirty="0" smtClean="0"/>
          </a:p>
          <a:p>
            <a:pPr marL="0" indent="0">
              <a:buSzPct val="150000"/>
              <a:buNone/>
            </a:pPr>
            <a:endParaRPr lang="en-US" dirty="0"/>
          </a:p>
          <a:p>
            <a:pPr marL="0" indent="0">
              <a:buSzPct val="150000"/>
              <a:buNone/>
            </a:pPr>
            <a:endParaRPr lang="en-US" dirty="0" smtClean="0"/>
          </a:p>
          <a:p>
            <a:pPr marL="0" indent="0">
              <a:buSzPct val="150000"/>
              <a:buNone/>
            </a:pPr>
            <a:r>
              <a:rPr lang="en-US" sz="3200" dirty="0" smtClean="0"/>
              <a:t>“</a:t>
            </a:r>
            <a:r>
              <a:rPr lang="en-US" sz="3200" dirty="0"/>
              <a:t>Every one of our students does e-Learning”</a:t>
            </a:r>
            <a:endParaRPr lang="en-US" sz="3200" dirty="0" smtClean="0"/>
          </a:p>
          <a:p>
            <a:endParaRPr lang="en-GB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dirty="0" smtClean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9997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smtClean="0"/>
              <a:t>project -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5266928" cy="4784725"/>
          </a:xfrm>
        </p:spPr>
        <p:txBody>
          <a:bodyPr>
            <a:normAutofit/>
          </a:bodyPr>
          <a:lstStyle/>
          <a:p>
            <a:r>
              <a:rPr lang="en-US" sz="2800" dirty="0"/>
              <a:t>Our work aims to:</a:t>
            </a:r>
            <a:endParaRPr lang="en-GB" sz="2800" dirty="0"/>
          </a:p>
          <a:p>
            <a:pPr lvl="1"/>
            <a:r>
              <a:rPr lang="en-US" sz="2400" dirty="0"/>
              <a:t>Break down barriers between academics and Technology-Enhanced Learning (TEL) – it’s not a bolt-on!</a:t>
            </a:r>
            <a:endParaRPr lang="en-GB" sz="2400" dirty="0"/>
          </a:p>
          <a:p>
            <a:pPr lvl="1"/>
            <a:r>
              <a:rPr lang="en-US" sz="2400" dirty="0"/>
              <a:t>Enhance institutional policies on using TEL </a:t>
            </a:r>
            <a:endParaRPr lang="en-GB" sz="2400" dirty="0"/>
          </a:p>
          <a:p>
            <a:r>
              <a:rPr lang="en-GB" sz="2800" dirty="0" smtClean="0"/>
              <a:t>Focus on institutional as well as individual barriers</a:t>
            </a:r>
          </a:p>
          <a:p>
            <a:pPr lvl="1"/>
            <a:r>
              <a:rPr lang="en-GB" sz="2400" dirty="0" smtClean="0"/>
              <a:t>Today is more about </a:t>
            </a:r>
            <a:r>
              <a:rPr lang="en-GB" sz="2400" dirty="0" smtClean="0"/>
              <a:t>individuals</a:t>
            </a:r>
            <a:endParaRPr lang="en-GB" sz="2400" dirty="0" smtClean="0"/>
          </a:p>
        </p:txBody>
      </p:sp>
      <p:pic>
        <p:nvPicPr>
          <p:cNvPr id="3074" name="Picture 2" descr="\\Tower7\home37\nsw44\My Pictures\Work\127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97" r="33797"/>
          <a:stretch/>
        </p:blipFill>
        <p:spPr bwMode="auto">
          <a:xfrm>
            <a:off x="3635896" y="1844824"/>
            <a:ext cx="5322168" cy="356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smtClean="0"/>
              <a:t>project -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5266928" cy="4784725"/>
          </a:xfrm>
        </p:spPr>
        <p:txBody>
          <a:bodyPr>
            <a:noAutofit/>
          </a:bodyPr>
          <a:lstStyle/>
          <a:p>
            <a:r>
              <a:rPr lang="en-GB" sz="2800" dirty="0" smtClean="0"/>
              <a:t>Consult </a:t>
            </a:r>
            <a:r>
              <a:rPr lang="en-GB" sz="2800" dirty="0"/>
              <a:t>academic leaders, academics, students, service </a:t>
            </a:r>
            <a:r>
              <a:rPr lang="en-GB" sz="2800" dirty="0" smtClean="0"/>
              <a:t>providers</a:t>
            </a:r>
          </a:p>
          <a:p>
            <a:r>
              <a:rPr lang="en-GB" sz="2800" dirty="0" smtClean="0"/>
              <a:t>Review existing literature</a:t>
            </a:r>
            <a:endParaRPr lang="en-GB" sz="2800" dirty="0"/>
          </a:p>
          <a:p>
            <a:r>
              <a:rPr lang="en-GB" sz="2800" dirty="0" smtClean="0"/>
              <a:t>Blog</a:t>
            </a:r>
          </a:p>
          <a:p>
            <a:r>
              <a:rPr lang="en-GB" sz="2800" dirty="0" smtClean="0"/>
              <a:t>Focus Groups</a:t>
            </a:r>
          </a:p>
          <a:p>
            <a:r>
              <a:rPr lang="en-GB" sz="2800" dirty="0" smtClean="0"/>
              <a:t>Present Conclusions in Summer </a:t>
            </a:r>
            <a:r>
              <a:rPr lang="en-GB" sz="2800" dirty="0" smtClean="0"/>
              <a:t>2014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Your role in enriching this work</a:t>
            </a:r>
          </a:p>
        </p:txBody>
      </p:sp>
      <p:pic>
        <p:nvPicPr>
          <p:cNvPr id="3074" name="Picture 2" descr="\\Tower7\home37\nsw44\My Pictures\Work\127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97" r="33797"/>
          <a:stretch/>
        </p:blipFill>
        <p:spPr bwMode="auto">
          <a:xfrm>
            <a:off x="3635896" y="1844824"/>
            <a:ext cx="5322168" cy="356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65" y="1340768"/>
            <a:ext cx="418284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ctr" hangingPunct="1">
              <a:buNone/>
            </a:pPr>
            <a:r>
              <a:rPr lang="en-GB" dirty="0" smtClean="0"/>
              <a:t>Cost</a:t>
            </a:r>
          </a:p>
          <a:p>
            <a:pPr eaLnBrk="1" fontAlgn="ctr" hangingPunct="1"/>
            <a:r>
              <a:rPr lang="en-GB" dirty="0" smtClean="0"/>
              <a:t>At an institutional level</a:t>
            </a:r>
          </a:p>
          <a:p>
            <a:pPr marL="0" indent="0" eaLnBrk="1" fontAlgn="ctr" hangingPunct="1">
              <a:buNone/>
            </a:pPr>
            <a:r>
              <a:rPr lang="en-GB" dirty="0" smtClean="0"/>
              <a:t>Time </a:t>
            </a:r>
          </a:p>
          <a:p>
            <a:pPr eaLnBrk="1" fontAlgn="ctr" hangingPunct="1"/>
            <a:r>
              <a:rPr lang="en-GB" dirty="0"/>
              <a:t>I haven’t got </a:t>
            </a:r>
            <a:r>
              <a:rPr lang="en-GB" dirty="0" smtClean="0"/>
              <a:t>time</a:t>
            </a:r>
          </a:p>
          <a:p>
            <a:pPr eaLnBrk="1" fontAlgn="ctr" hangingPunct="1"/>
            <a:r>
              <a:rPr lang="en-GB" dirty="0"/>
              <a:t>I don’t </a:t>
            </a:r>
            <a:r>
              <a:rPr lang="en-GB" dirty="0" smtClean="0"/>
              <a:t>know </a:t>
            </a:r>
            <a:r>
              <a:rPr lang="en-GB" dirty="0"/>
              <a:t>who is doing what</a:t>
            </a:r>
          </a:p>
          <a:p>
            <a:pPr marL="0" indent="0" eaLnBrk="1" fontAlgn="ctr" hangingPunct="1">
              <a:buNone/>
            </a:pPr>
            <a:r>
              <a:rPr lang="en-GB" dirty="0" smtClean="0"/>
              <a:t>Technology</a:t>
            </a:r>
          </a:p>
          <a:p>
            <a:pPr eaLnBrk="1" fontAlgn="ctr" hangingPunct="1"/>
            <a:r>
              <a:rPr lang="en-GB" dirty="0"/>
              <a:t>The software tools I can access aren’t good enough to develop quality </a:t>
            </a:r>
            <a:r>
              <a:rPr lang="en-GB" dirty="0" smtClean="0"/>
              <a:t>content</a:t>
            </a:r>
          </a:p>
          <a:p>
            <a:pPr eaLnBrk="1" fontAlgn="ctr" hangingPunct="1"/>
            <a:r>
              <a:rPr lang="en-GB" dirty="0"/>
              <a:t>I’ve just got used to the old version of the software, and now you’ve damn well changed it all</a:t>
            </a:r>
            <a:r>
              <a:rPr lang="en-GB" dirty="0" smtClean="0"/>
              <a:t>!</a:t>
            </a:r>
          </a:p>
          <a:p>
            <a:pPr eaLnBrk="1" fontAlgn="ctr" hangingPunct="1"/>
            <a:r>
              <a:rPr lang="en-GB" dirty="0"/>
              <a:t>I want to use product X but the IT department say to use product Y</a:t>
            </a:r>
          </a:p>
          <a:p>
            <a:pPr eaLnBrk="1" fontAlgn="ctr" hangingPunct="1"/>
            <a:endParaRPr lang="en-GB" dirty="0"/>
          </a:p>
          <a:p>
            <a:pPr marL="0" indent="0" eaLnBrk="1" fontAlgn="ctr" hangingPunct="1">
              <a:buNone/>
            </a:pPr>
            <a:endParaRPr lang="en-GB" dirty="0"/>
          </a:p>
          <a:p>
            <a:pPr marL="0" indent="0" eaLnBrk="1" fontAlgn="ctr" hangingPunct="1">
              <a:buNone/>
            </a:pPr>
            <a:endParaRPr lang="en-GB" dirty="0" smtClean="0"/>
          </a:p>
          <a:p>
            <a:pPr eaLnBrk="1" fontAlgn="ctr" hangingPunct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ctr" hangingPunct="1">
              <a:buNone/>
            </a:pPr>
            <a:r>
              <a:rPr lang="en-GB" dirty="0"/>
              <a:t>Attitude</a:t>
            </a:r>
          </a:p>
          <a:p>
            <a:pPr eaLnBrk="1" fontAlgn="ctr" hangingPunct="1"/>
            <a:r>
              <a:rPr lang="en-GB" dirty="0"/>
              <a:t>There’s no way that (my subject) can be taught online</a:t>
            </a:r>
          </a:p>
          <a:p>
            <a:pPr eaLnBrk="1" fontAlgn="ctr" hangingPunct="1"/>
            <a:r>
              <a:rPr lang="en-GB" dirty="0"/>
              <a:t>Online assessment won’t work – we need discussion each time</a:t>
            </a:r>
          </a:p>
          <a:p>
            <a:pPr eaLnBrk="1" fontAlgn="ctr" hangingPunct="1"/>
            <a:r>
              <a:rPr lang="en-GB" dirty="0"/>
              <a:t>I need to see it in their faces</a:t>
            </a:r>
          </a:p>
          <a:p>
            <a:pPr eaLnBrk="1" fontAlgn="ctr" hangingPunct="1"/>
            <a:r>
              <a:rPr lang="en-GB" dirty="0"/>
              <a:t>I need to know my students</a:t>
            </a:r>
          </a:p>
          <a:p>
            <a:pPr eaLnBrk="1" fontAlgn="ctr" hangingPunct="1"/>
            <a:r>
              <a:rPr lang="en-GB" dirty="0"/>
              <a:t>Students may SAY they want blended learning, but the benefits are not clear to me</a:t>
            </a:r>
          </a:p>
          <a:p>
            <a:pPr eaLnBrk="1" fontAlgn="ctr" hangingPunct="1"/>
            <a:r>
              <a:rPr lang="en-GB" dirty="0"/>
              <a:t>I am a research professor. I’m not interested in online learning</a:t>
            </a:r>
          </a:p>
          <a:p>
            <a:pPr eaLnBrk="1" fontAlgn="ctr" hangingPunct="1"/>
            <a:r>
              <a:rPr lang="en-GB" dirty="0"/>
              <a:t>I am interested, but my tech skills are low</a:t>
            </a:r>
          </a:p>
          <a:p>
            <a:pPr eaLnBrk="1" fontAlgn="ctr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593621" y="1493837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ctr" hangingPunct="1"/>
            <a:r>
              <a:rPr lang="en-GB" kern="0" dirty="0" smtClean="0"/>
              <a:t>Having a personal interest</a:t>
            </a:r>
          </a:p>
          <a:p>
            <a:pPr eaLnBrk="1" fontAlgn="ctr" hangingPunct="1"/>
            <a:r>
              <a:rPr lang="en-GB" kern="0" dirty="0" smtClean="0"/>
              <a:t>Supportive and embedded institutional drive and culture</a:t>
            </a:r>
          </a:p>
          <a:p>
            <a:pPr eaLnBrk="1" fontAlgn="ctr" hangingPunct="1"/>
            <a:r>
              <a:rPr lang="en-GB" kern="0" dirty="0" smtClean="0"/>
              <a:t>Properly resourced development programme</a:t>
            </a:r>
          </a:p>
          <a:p>
            <a:pPr eaLnBrk="1" fontAlgn="ctr" hangingPunct="1"/>
            <a:r>
              <a:rPr lang="en-GB" kern="0" dirty="0" smtClean="0"/>
              <a:t>Trusted, reliable underpinning IT</a:t>
            </a:r>
          </a:p>
          <a:p>
            <a:pPr eaLnBrk="1" fontAlgn="ctr" hangingPunct="1"/>
            <a:r>
              <a:rPr lang="en-GB" kern="0" dirty="0" smtClean="0"/>
              <a:t>Knowing whom to go to, to resolve problems</a:t>
            </a:r>
          </a:p>
          <a:p>
            <a:pPr eaLnBrk="1" fontAlgn="ctr" hangingPunct="1"/>
            <a:r>
              <a:rPr lang="en-GB" kern="0" dirty="0" smtClean="0"/>
              <a:t>Openness to learn from peers</a:t>
            </a:r>
          </a:p>
          <a:p>
            <a:pPr eaLnBrk="1" fontAlgn="ctr" hangingPunct="1"/>
            <a:r>
              <a:rPr lang="en-GB" kern="0" dirty="0" smtClean="0"/>
              <a:t>Student voice, including </a:t>
            </a:r>
            <a:br>
              <a:rPr lang="en-GB" kern="0" dirty="0" smtClean="0"/>
            </a:br>
            <a:r>
              <a:rPr lang="en-GB" kern="0" dirty="0" smtClean="0"/>
              <a:t>personalisation, backed up by…</a:t>
            </a:r>
          </a:p>
          <a:p>
            <a:pPr eaLnBrk="1" fontAlgn="ctr" hangingPunct="1"/>
            <a:r>
              <a:rPr lang="en-GB" kern="0" dirty="0" smtClean="0"/>
              <a:t>… convincing data</a:t>
            </a:r>
          </a:p>
          <a:p>
            <a:pPr eaLnBrk="1" fontAlgn="ctr" hangingPunct="1"/>
            <a:r>
              <a:rPr lang="en-GB" kern="0" dirty="0" smtClean="0"/>
              <a:t>Enhance reputation</a:t>
            </a:r>
            <a:endParaRPr lang="en-GB" kern="0" dirty="0"/>
          </a:p>
        </p:txBody>
      </p:sp>
      <p:pic>
        <p:nvPicPr>
          <p:cNvPr id="4098" name="Picture 2" descr="\\Tower7\home37\nsw44\My Pictures\Work\127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2" r="4662"/>
          <a:stretch/>
        </p:blipFill>
        <p:spPr bwMode="auto">
          <a:xfrm>
            <a:off x="5184000" y="3851508"/>
            <a:ext cx="3861067" cy="258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17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underpinning pedagogy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4725"/>
          </a:xfrm>
        </p:spPr>
        <p:txBody>
          <a:bodyPr/>
          <a:lstStyle/>
          <a:p>
            <a:endParaRPr lang="en-US" dirty="0" smtClean="0"/>
          </a:p>
          <a:p>
            <a:endParaRPr lang="en-GB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ctr" hangingPunct="1"/>
            <a:r>
              <a:rPr lang="en-GB" kern="0" dirty="0" smtClean="0"/>
              <a:t>Is there a risk of assuming that technology enhances learning, without really knowing whether it does or understanding how and why? </a:t>
            </a:r>
          </a:p>
          <a:p>
            <a:pPr eaLnBrk="1" fontAlgn="ctr" hangingPunct="1"/>
            <a:r>
              <a:rPr lang="en-GB" kern="0" dirty="0" smtClean="0"/>
              <a:t>It’s not about the technology, but about </a:t>
            </a:r>
            <a:r>
              <a:rPr lang="en-GB" b="1" kern="0" dirty="0" smtClean="0"/>
              <a:t>using </a:t>
            </a:r>
            <a:r>
              <a:rPr lang="en-GB" kern="0" dirty="0" smtClean="0"/>
              <a:t>it to facilitate high-quality learning and excellent student experience.</a:t>
            </a:r>
          </a:p>
          <a:p>
            <a:pPr eaLnBrk="1" fontAlgn="ctr" hangingPunct="1"/>
            <a:r>
              <a:rPr lang="en-GB" kern="0" dirty="0" smtClean="0"/>
              <a:t>Effective use of TEL will differ between disciplines.</a:t>
            </a:r>
          </a:p>
          <a:p>
            <a:pPr eaLnBrk="1" fontAlgn="ctr" hangingPunct="1"/>
            <a:r>
              <a:rPr lang="en-GB" kern="0" dirty="0" smtClean="0"/>
              <a:t>Purposes of TEL in HE.</a:t>
            </a:r>
          </a:p>
          <a:p>
            <a:pPr eaLnBrk="1" fontAlgn="ctr" hangingPunct="1"/>
            <a:r>
              <a:rPr lang="en-GB" kern="0" dirty="0" smtClean="0"/>
              <a:t>Rationale of TEL.</a:t>
            </a:r>
          </a:p>
          <a:p>
            <a:pPr lvl="1" eaLnBrk="1" fontAlgn="ctr" hangingPunct="1"/>
            <a:r>
              <a:rPr lang="en-GB" kern="0" dirty="0" smtClean="0"/>
              <a:t>Collaborative learning</a:t>
            </a:r>
          </a:p>
          <a:p>
            <a:pPr lvl="1" eaLnBrk="1" fontAlgn="ctr" hangingPunct="1"/>
            <a:r>
              <a:rPr lang="en-GB" kern="0" dirty="0" smtClean="0"/>
              <a:t>Personalised learning</a:t>
            </a:r>
          </a:p>
          <a:p>
            <a:pPr lvl="1" eaLnBrk="1" fontAlgn="ctr" hangingPunct="1"/>
            <a:r>
              <a:rPr lang="en-GB" kern="0" dirty="0" smtClean="0"/>
              <a:t>Active/experiential learning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0035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Template 2003 final">
  <a:themeElements>
    <a:clrScheme name="Slide Template 2003 final 1">
      <a:dk1>
        <a:srgbClr val="000000"/>
      </a:dk1>
      <a:lt1>
        <a:srgbClr val="FFFFFF"/>
      </a:lt1>
      <a:dk2>
        <a:srgbClr val="003F72"/>
      </a:dk2>
      <a:lt2>
        <a:srgbClr val="646464"/>
      </a:lt2>
      <a:accent1>
        <a:srgbClr val="969696"/>
      </a:accent1>
      <a:accent2>
        <a:srgbClr val="800000"/>
      </a:accent2>
      <a:accent3>
        <a:srgbClr val="FFFFFF"/>
      </a:accent3>
      <a:accent4>
        <a:srgbClr val="000000"/>
      </a:accent4>
      <a:accent5>
        <a:srgbClr val="C9C9C9"/>
      </a:accent5>
      <a:accent6>
        <a:srgbClr val="730000"/>
      </a:accent6>
      <a:hlink>
        <a:srgbClr val="003F72"/>
      </a:hlink>
      <a:folHlink>
        <a:srgbClr val="800000"/>
      </a:folHlink>
    </a:clrScheme>
    <a:fontScheme name="Slide Template 2003 fin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Template 2003 final 1">
        <a:dk1>
          <a:srgbClr val="000000"/>
        </a:dk1>
        <a:lt1>
          <a:srgbClr val="FFFFFF"/>
        </a:lt1>
        <a:dk2>
          <a:srgbClr val="003F72"/>
        </a:dk2>
        <a:lt2>
          <a:srgbClr val="646464"/>
        </a:lt2>
        <a:accent1>
          <a:srgbClr val="96969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730000"/>
        </a:accent6>
        <a:hlink>
          <a:srgbClr val="003F72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489</Words>
  <Application>Microsoft Office PowerPoint</Application>
  <PresentationFormat>On-screen Show (4:3)</PresentationFormat>
  <Paragraphs>91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Slide Template 2003 final</vt:lpstr>
      <vt:lpstr>Removing TEL Barriers Supporting adoption of technology-enabled learning for institutions and individuals </vt:lpstr>
      <vt:lpstr>Guiding thought</vt:lpstr>
      <vt:lpstr>Context</vt:lpstr>
      <vt:lpstr>Our project - aims</vt:lpstr>
      <vt:lpstr>Our project - method</vt:lpstr>
      <vt:lpstr>Barriers</vt:lpstr>
      <vt:lpstr>Barriers</vt:lpstr>
      <vt:lpstr>Enablers</vt:lpstr>
      <vt:lpstr>The underpinning pedagogy</vt:lpstr>
      <vt:lpstr>Next steps</vt:lpstr>
    </vt:vector>
  </TitlesOfParts>
  <Company>University of Newcastle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Diversity, Equality and Community   - Lessons from Stellenbosch   Keynote Address for a Conference at Manchester Metropolitan University  9 May 2009</dc:title>
  <dc:creator>nchb6</dc:creator>
  <cp:lastModifiedBy>Steve Williams</cp:lastModifiedBy>
  <cp:revision>102</cp:revision>
  <cp:lastPrinted>2014-01-06T16:00:42Z</cp:lastPrinted>
  <dcterms:created xsi:type="dcterms:W3CDTF">2011-09-08T12:16:01Z</dcterms:created>
  <dcterms:modified xsi:type="dcterms:W3CDTF">2014-01-07T12:16:08Z</dcterms:modified>
</cp:coreProperties>
</file>