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69" r:id="rId2"/>
    <p:sldId id="396" r:id="rId3"/>
    <p:sldId id="387" r:id="rId4"/>
    <p:sldId id="378" r:id="rId5"/>
    <p:sldId id="405" r:id="rId6"/>
    <p:sldId id="388" r:id="rId7"/>
    <p:sldId id="392" r:id="rId8"/>
    <p:sldId id="394" r:id="rId9"/>
    <p:sldId id="386" r:id="rId10"/>
    <p:sldId id="382" r:id="rId11"/>
    <p:sldId id="366" r:id="rId12"/>
    <p:sldId id="399" r:id="rId13"/>
    <p:sldId id="403" r:id="rId14"/>
    <p:sldId id="404" r:id="rId15"/>
    <p:sldId id="374" r:id="rId16"/>
    <p:sldId id="406" r:id="rId17"/>
    <p:sldId id="407" r:id="rId18"/>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FFFFCC"/>
    <a:srgbClr val="FFFF99"/>
  </p:clrMru>
  <p:extLst>
    <p:ext uri="{E76CE94A-603C-4142-B9EB-6D1370010A27}">
      <p14:discardImageEditData xmlns="" xmlns:p14="http://schemas.microsoft.com/office/powerpoint/2010/main" xmlns:mv="urn:schemas-microsoft-com:mac:vml" xmlns:mc="http://schemas.openxmlformats.org/markup-compatibility/2006" val="0"/>
    </p:ext>
    <p:ext uri="{D31A062A-798A-4329-ABDD-BBA856620510}">
      <p14:defaultImageDpi xmlns=""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996" autoAdjust="0"/>
    <p:restoredTop sz="84865" autoAdjust="0"/>
  </p:normalViewPr>
  <p:slideViewPr>
    <p:cSldViewPr>
      <p:cViewPr varScale="1">
        <p:scale>
          <a:sx n="77" d="100"/>
          <a:sy n="77" d="100"/>
        </p:scale>
        <p:origin x="-15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96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967"/>
          </a:xfrm>
          <a:prstGeom prst="rect">
            <a:avLst/>
          </a:prstGeom>
        </p:spPr>
        <p:txBody>
          <a:bodyPr vert="horz" lIns="91440" tIns="45720" rIns="91440" bIns="45720" rtlCol="0"/>
          <a:lstStyle>
            <a:lvl1pPr algn="r">
              <a:defRPr sz="1200"/>
            </a:lvl1pPr>
          </a:lstStyle>
          <a:p>
            <a:fld id="{095331E4-3BCC-494F-B671-AF3DD3DDE90F}" type="datetimeFigureOut">
              <a:rPr lang="en-US" smtClean="0"/>
              <a:pPr/>
              <a:t>11/4/2014</a:t>
            </a:fld>
            <a:endParaRPr lang="en-GB"/>
          </a:p>
        </p:txBody>
      </p:sp>
      <p:sp>
        <p:nvSpPr>
          <p:cNvPr id="4" name="Footer Placeholder 3"/>
          <p:cNvSpPr>
            <a:spLocks noGrp="1"/>
          </p:cNvSpPr>
          <p:nvPr>
            <p:ph type="ftr" sz="quarter" idx="2"/>
          </p:nvPr>
        </p:nvSpPr>
        <p:spPr>
          <a:xfrm>
            <a:off x="0" y="9429671"/>
            <a:ext cx="2946400" cy="49696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671"/>
            <a:ext cx="2946400" cy="496966"/>
          </a:xfrm>
          <a:prstGeom prst="rect">
            <a:avLst/>
          </a:prstGeom>
        </p:spPr>
        <p:txBody>
          <a:bodyPr vert="horz" lIns="91440" tIns="45720" rIns="91440" bIns="45720" rtlCol="0" anchor="b"/>
          <a:lstStyle>
            <a:lvl1pPr algn="r">
              <a:defRPr sz="1200"/>
            </a:lvl1pPr>
          </a:lstStyle>
          <a:p>
            <a:fld id="{56A50C58-9EB1-4E76-ADAE-60A37D5E9EE5}" type="slidenum">
              <a:rPr lang="en-GB" smtClean="0"/>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idx="1"/>
          </p:nvPr>
        </p:nvSpPr>
        <p:spPr>
          <a:xfrm>
            <a:off x="3850444" y="0"/>
            <a:ext cx="2945659" cy="496411"/>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pPr>
              <a:defRPr/>
            </a:pPr>
            <a:fld id="{665D7597-F94A-45F4-8F8A-AB17F0D9A2FC}" type="datetime1">
              <a:rPr lang="en-GB"/>
              <a:pPr>
                <a:defRPr/>
              </a:pPr>
              <a:t>04/11/2014</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768" y="4715907"/>
            <a:ext cx="5438140" cy="4467701"/>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50444" y="9430091"/>
            <a:ext cx="2945659" cy="496411"/>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pPr>
              <a:defRPr/>
            </a:pPr>
            <a:fld id="{2CBF413D-F7D4-4442-85FB-1600CCCAD0EC}" type="slidenum">
              <a:rPr lang="en-GB"/>
              <a:pPr>
                <a:defRPr/>
              </a:pPr>
              <a:t>‹#›</a:t>
            </a:fld>
            <a:endParaRPr lang="en-GB"/>
          </a:p>
        </p:txBody>
      </p:sp>
    </p:spTree>
    <p:extLst>
      <p:ext uri="{BB962C8B-B14F-4D97-AF65-F5344CB8AC3E}">
        <p14:creationId xmlns="" xmlns:p14="http://schemas.microsoft.com/office/powerpoint/2010/main" xmlns:mv="urn:schemas-microsoft-com:mac:vml" xmlns:mc="http://schemas.openxmlformats.org/markup-compatibility/2006" val="12531798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CBF413D-F7D4-4442-85FB-1600CCCAD0EC}" type="slidenum">
              <a:rPr lang="en-GB" smtClean="0"/>
              <a:pPr>
                <a:defRPr/>
              </a:pPr>
              <a:t>2</a:t>
            </a:fld>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2CBF413D-F7D4-4442-85FB-1600CCCAD0EC}" type="slidenum">
              <a:rPr lang="en-GB" smtClean="0"/>
              <a:pPr>
                <a:defRPr/>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Visa cards say </a:t>
            </a:r>
            <a:r>
              <a:rPr lang="en-GB" dirty="0" smtClean="0">
                <a:solidFill>
                  <a:srgbClr val="0070C0"/>
                </a:solidFill>
              </a:rPr>
              <a:t>YES - does not know so defaults to YES</a:t>
            </a:r>
          </a:p>
          <a:p>
            <a:endParaRPr lang="en-GB" dirty="0"/>
          </a:p>
        </p:txBody>
      </p:sp>
      <p:sp>
        <p:nvSpPr>
          <p:cNvPr id="4" name="Slide Number Placeholder 3"/>
          <p:cNvSpPr>
            <a:spLocks noGrp="1"/>
          </p:cNvSpPr>
          <p:nvPr>
            <p:ph type="sldNum" sz="quarter" idx="10"/>
          </p:nvPr>
        </p:nvSpPr>
        <p:spPr/>
        <p:txBody>
          <a:bodyPr/>
          <a:lstStyle/>
          <a:p>
            <a:pPr>
              <a:defRPr/>
            </a:pPr>
            <a:fld id="{2CBF413D-F7D4-4442-85FB-1600CCCAD0EC}" type="slidenum">
              <a:rPr lang="en-GB" smtClean="0"/>
              <a:pPr>
                <a:defRPr/>
              </a:pPr>
              <a:t>16</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ＭＳ Ｐゴシック" charset="-128"/>
                <a:cs typeface="ＭＳ Ｐゴシック" charset="-128"/>
              </a:rPr>
              <a:t>Contactless transactions are designed to be a quick and convenient way to pay for</a:t>
            </a:r>
            <a:r>
              <a:rPr lang="en-GB" sz="1200" kern="1200" baseline="0" dirty="0" smtClean="0">
                <a:solidFill>
                  <a:schemeClr val="tx1"/>
                </a:solidFill>
                <a:latin typeface="+mn-lt"/>
                <a:ea typeface="ＭＳ Ｐゴシック" charset="-128"/>
                <a:cs typeface="ＭＳ Ｐゴシック" charset="-128"/>
              </a:rPr>
              <a:t> </a:t>
            </a:r>
            <a:r>
              <a:rPr lang="en-GB" sz="1200" kern="1200" dirty="0" smtClean="0">
                <a:solidFill>
                  <a:schemeClr val="tx1"/>
                </a:solidFill>
                <a:latin typeface="+mn-lt"/>
                <a:ea typeface="ＭＳ Ｐゴシック" charset="-128"/>
                <a:cs typeface="ＭＳ Ｐゴシック" charset="-128"/>
              </a:rPr>
              <a:t>low value purchases ($20) such as coffee</a:t>
            </a:r>
            <a:r>
              <a:rPr lang="en-GB" sz="1200" kern="1200" baseline="0" dirty="0" smtClean="0">
                <a:solidFill>
                  <a:schemeClr val="tx1"/>
                </a:solidFill>
                <a:latin typeface="+mn-lt"/>
                <a:ea typeface="ＭＳ Ｐゴシック" charset="-128"/>
                <a:cs typeface="ＭＳ Ｐゴシック" charset="-128"/>
              </a:rPr>
              <a:t> or lunch.  To make the transaction faster there is no PIN required from the cardholder.</a:t>
            </a:r>
          </a:p>
          <a:p>
            <a:r>
              <a:rPr lang="en-GB" sz="1200" kern="1200" baseline="0" dirty="0" smtClean="0">
                <a:solidFill>
                  <a:schemeClr val="tx1"/>
                </a:solidFill>
                <a:latin typeface="+mn-lt"/>
                <a:ea typeface="ＭＳ Ｐゴシック" charset="-128"/>
                <a:cs typeface="ＭＳ Ｐゴシック" charset="-128"/>
              </a:rPr>
              <a:t>Make the card secure without the PIN entry; contactless is limited to 5 consecutive payments at £20 / $25 each.</a:t>
            </a:r>
            <a:endParaRPr lang="en-GB" sz="1200" kern="1200" dirty="0" smtClean="0">
              <a:solidFill>
                <a:schemeClr val="tx1"/>
              </a:solidFill>
              <a:latin typeface="+mn-lt"/>
              <a:ea typeface="ＭＳ Ｐゴシック" charset="-128"/>
              <a:cs typeface="ＭＳ Ｐゴシック" charset="-128"/>
            </a:endParaRPr>
          </a:p>
          <a:p>
            <a:r>
              <a:rPr lang="en-GB" sz="1200" kern="1200" dirty="0" smtClean="0">
                <a:solidFill>
                  <a:schemeClr val="tx1"/>
                </a:solidFill>
                <a:latin typeface="+mn-lt"/>
                <a:ea typeface="ＭＳ Ｐゴシック" charset="-128"/>
                <a:cs typeface="ＭＳ Ｐゴシック" charset="-128"/>
              </a:rPr>
              <a:t>Contactless</a:t>
            </a:r>
            <a:r>
              <a:rPr lang="en-GB" sz="1200" kern="1200" baseline="0" dirty="0" smtClean="0">
                <a:solidFill>
                  <a:schemeClr val="tx1"/>
                </a:solidFill>
                <a:latin typeface="+mn-lt"/>
                <a:ea typeface="ＭＳ Ｐゴシック" charset="-128"/>
                <a:cs typeface="ＭＳ Ｐゴシック" charset="-128"/>
              </a:rPr>
              <a:t> transaction limits</a:t>
            </a:r>
          </a:p>
          <a:p>
            <a:r>
              <a:rPr lang="en-GB" sz="1200" kern="1200" dirty="0" smtClean="0">
                <a:solidFill>
                  <a:schemeClr val="tx1"/>
                </a:solidFill>
                <a:latin typeface="+mn-lt"/>
                <a:ea typeface="ＭＳ Ｐゴシック" charset="-128"/>
                <a:cs typeface="ＭＳ Ｐゴシック" charset="-128"/>
              </a:rPr>
              <a:t>USA</a:t>
            </a:r>
            <a:r>
              <a:rPr lang="en-GB" sz="1200" kern="1200" baseline="0" dirty="0" smtClean="0">
                <a:solidFill>
                  <a:schemeClr val="tx1"/>
                </a:solidFill>
                <a:latin typeface="+mn-lt"/>
                <a:ea typeface="ＭＳ Ｐゴシック" charset="-128"/>
                <a:cs typeface="ＭＳ Ｐゴシック" charset="-128"/>
              </a:rPr>
              <a:t>	</a:t>
            </a:r>
            <a:r>
              <a:rPr lang="en-GB" sz="1200" kern="1200" dirty="0" smtClean="0">
                <a:solidFill>
                  <a:schemeClr val="tx1"/>
                </a:solidFill>
                <a:latin typeface="+mn-lt"/>
                <a:ea typeface="ＭＳ Ｐゴシック" charset="-128"/>
                <a:cs typeface="ＭＳ Ｐゴシック" charset="-128"/>
              </a:rPr>
              <a:t>$25 	Australia	$100  	New Zealand	$80 </a:t>
            </a:r>
          </a:p>
          <a:p>
            <a:r>
              <a:rPr lang="en-GB" sz="1200" kern="1200" dirty="0" smtClean="0">
                <a:solidFill>
                  <a:schemeClr val="tx1"/>
                </a:solidFill>
                <a:latin typeface="+mn-lt"/>
                <a:ea typeface="ＭＳ Ｐゴシック" charset="-128"/>
                <a:cs typeface="ＭＳ Ｐゴシック" charset="-128"/>
              </a:rPr>
              <a:t>Europe</a:t>
            </a:r>
            <a:r>
              <a:rPr lang="en-GB" sz="1200" kern="1200" baseline="0" dirty="0" smtClean="0">
                <a:solidFill>
                  <a:schemeClr val="tx1"/>
                </a:solidFill>
                <a:latin typeface="+mn-lt"/>
                <a:ea typeface="ＭＳ Ｐゴシック" charset="-128"/>
                <a:cs typeface="ＭＳ Ｐゴシック" charset="-128"/>
              </a:rPr>
              <a:t>	</a:t>
            </a:r>
            <a:r>
              <a:rPr lang="en-GB" sz="1200" kern="1200" dirty="0" smtClean="0">
                <a:solidFill>
                  <a:schemeClr val="tx1"/>
                </a:solidFill>
                <a:latin typeface="+mn-lt"/>
                <a:ea typeface="ＭＳ Ｐゴシック" charset="-128"/>
                <a:cs typeface="ＭＳ Ｐゴシック" charset="-128"/>
              </a:rPr>
              <a:t>€25  	Ireland	€15, 	UK	£20</a:t>
            </a:r>
          </a:p>
          <a:p>
            <a:endParaRPr lang="en-GB" dirty="0"/>
          </a:p>
        </p:txBody>
      </p:sp>
      <p:sp>
        <p:nvSpPr>
          <p:cNvPr id="4" name="Slide Number Placeholder 3"/>
          <p:cNvSpPr>
            <a:spLocks noGrp="1"/>
          </p:cNvSpPr>
          <p:nvPr>
            <p:ph type="sldNum" sz="quarter" idx="10"/>
          </p:nvPr>
        </p:nvSpPr>
        <p:spPr/>
        <p:txBody>
          <a:bodyPr/>
          <a:lstStyle/>
          <a:p>
            <a:pPr>
              <a:defRPr/>
            </a:pPr>
            <a:fld id="{2CBF413D-F7D4-4442-85FB-1600CCCAD0EC}" type="slidenum">
              <a:rPr lang="en-GB" smtClean="0"/>
              <a:pPr>
                <a:defRPr/>
              </a:pPr>
              <a:t>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Overview of the objectives of our</a:t>
            </a:r>
            <a:r>
              <a:rPr lang="en-GB" baseline="0" dirty="0" smtClean="0"/>
              <a:t> work</a:t>
            </a:r>
          </a:p>
          <a:p>
            <a:endParaRPr lang="en-GB" baseline="0" dirty="0" smtClean="0"/>
          </a:p>
          <a:p>
            <a:r>
              <a:rPr lang="en-GB" baseline="0" dirty="0" smtClean="0"/>
              <a:t>Its all about the protocol because if the EMV contactless card protocol is broken, that means payment systems such as mobile contactless payments are also broken as they use the same protocol.</a:t>
            </a:r>
            <a:endParaRPr lang="en-GB" dirty="0"/>
          </a:p>
        </p:txBody>
      </p:sp>
      <p:sp>
        <p:nvSpPr>
          <p:cNvPr id="4" name="Slide Number Placeholder 3"/>
          <p:cNvSpPr>
            <a:spLocks noGrp="1"/>
          </p:cNvSpPr>
          <p:nvPr>
            <p:ph type="sldNum" sz="quarter" idx="10"/>
          </p:nvPr>
        </p:nvSpPr>
        <p:spPr/>
        <p:txBody>
          <a:bodyPr/>
          <a:lstStyle/>
          <a:p>
            <a:pPr>
              <a:defRPr/>
            </a:pPr>
            <a:fld id="{2CBF413D-F7D4-4442-85FB-1600CCCAD0EC}" type="slidenum">
              <a:rPr lang="en-GB" smtClean="0"/>
              <a:pPr>
                <a:defRPr/>
              </a:pPr>
              <a:t>4</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ＭＳ Ｐゴシック" charset="-128"/>
                <a:cs typeface="ＭＳ Ｐゴシック" charset="-128"/>
              </a:rPr>
              <a:t>This is a very complicated</a:t>
            </a:r>
            <a:r>
              <a:rPr lang="en-GB" sz="1200" kern="1200" baseline="0" dirty="0" smtClean="0">
                <a:solidFill>
                  <a:schemeClr val="tx1"/>
                </a:solidFill>
                <a:latin typeface="+mn-lt"/>
                <a:ea typeface="ＭＳ Ｐゴシック" charset="-128"/>
                <a:cs typeface="ＭＳ Ｐゴシック" charset="-128"/>
              </a:rPr>
              <a:t> specification...</a:t>
            </a:r>
            <a:endParaRPr lang="en-GB" sz="1200" kern="1200" dirty="0" smtClean="0">
              <a:solidFill>
                <a:schemeClr val="tx1"/>
              </a:solidFill>
              <a:latin typeface="+mn-lt"/>
              <a:ea typeface="ＭＳ Ｐゴシック" charset="-128"/>
              <a:cs typeface="ＭＳ Ｐゴシック" charset="-128"/>
            </a:endParaRPr>
          </a:p>
          <a:p>
            <a:endParaRPr lang="en-GB" sz="1200" kern="1200" dirty="0" smtClean="0">
              <a:solidFill>
                <a:schemeClr val="tx1"/>
              </a:solidFill>
              <a:latin typeface="+mn-lt"/>
              <a:ea typeface="ＭＳ Ｐゴシック" charset="-128"/>
              <a:cs typeface="ＭＳ Ｐゴシック" charset="-128"/>
            </a:endParaRPr>
          </a:p>
          <a:p>
            <a:r>
              <a:rPr lang="en-GB" sz="1200" kern="1200" dirty="0" smtClean="0">
                <a:solidFill>
                  <a:schemeClr val="tx1"/>
                </a:solidFill>
                <a:latin typeface="+mn-lt"/>
                <a:ea typeface="ＭＳ Ｐゴシック" charset="-128"/>
              </a:rPr>
              <a:t>Contactless</a:t>
            </a:r>
            <a:r>
              <a:rPr lang="en-GB" sz="1200" kern="1200" baseline="0" dirty="0" smtClean="0">
                <a:solidFill>
                  <a:schemeClr val="tx1"/>
                </a:solidFill>
                <a:latin typeface="+mn-lt"/>
                <a:ea typeface="ＭＳ Ｐゴシック" charset="-128"/>
              </a:rPr>
              <a:t> made the speck much more complex as each of the card payment schemes (Visa, MasterCard etc.) now have their own contactless payment protocol whereas in Chip &amp; PIN they all conformed to the single protocol.</a:t>
            </a:r>
            <a:endParaRPr lang="en-GB" sz="1200" kern="1200" dirty="0" smtClean="0">
              <a:solidFill>
                <a:schemeClr val="tx1"/>
              </a:solidFill>
              <a:latin typeface="+mn-lt"/>
              <a:ea typeface="ＭＳ Ｐゴシック" charset="-128"/>
            </a:endParaRPr>
          </a:p>
        </p:txBody>
      </p:sp>
      <p:sp>
        <p:nvSpPr>
          <p:cNvPr id="4" name="Slide Number Placeholder 3"/>
          <p:cNvSpPr>
            <a:spLocks noGrp="1"/>
          </p:cNvSpPr>
          <p:nvPr>
            <p:ph type="sldNum" sz="quarter" idx="10"/>
          </p:nvPr>
        </p:nvSpPr>
        <p:spPr/>
        <p:txBody>
          <a:bodyPr/>
          <a:lstStyle/>
          <a:p>
            <a:pPr>
              <a:defRPr/>
            </a:pPr>
            <a:fld id="{2CBF413D-F7D4-4442-85FB-1600CCCAD0EC}" type="slidenum">
              <a:rPr lang="en-GB" smtClean="0"/>
              <a:pPr>
                <a:defRPr/>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GB" sz="1200" kern="1200" baseline="0" dirty="0" smtClean="0">
                <a:solidFill>
                  <a:schemeClr val="tx1"/>
                </a:solidFill>
                <a:latin typeface="+mn-lt"/>
                <a:ea typeface="ＭＳ Ｐゴシック" charset="-128"/>
                <a:cs typeface="ＭＳ Ｐゴシック" charset="-128"/>
              </a:rPr>
              <a:t>This is how we make sense of the complicated specification.</a:t>
            </a:r>
          </a:p>
          <a:p>
            <a:pPr>
              <a:buFont typeface="Arial" pitchFamily="34" charset="0"/>
              <a:buChar char="•"/>
            </a:pPr>
            <a:endParaRPr lang="en-GB" sz="1200" kern="1200" baseline="0" dirty="0" smtClean="0">
              <a:solidFill>
                <a:schemeClr val="tx1"/>
              </a:solidFill>
              <a:latin typeface="+mn-lt"/>
              <a:ea typeface="ＭＳ Ｐゴシック" charset="-128"/>
              <a:cs typeface="ＭＳ Ｐゴシック" charset="-128"/>
            </a:endParaRPr>
          </a:p>
          <a:p>
            <a:endParaRPr lang="en-GB" sz="1200" kern="1200" baseline="0" dirty="0" smtClean="0">
              <a:solidFill>
                <a:schemeClr val="tx1"/>
              </a:solidFill>
              <a:latin typeface="+mn-lt"/>
              <a:ea typeface="ＭＳ Ｐゴシック" charset="-128"/>
              <a:cs typeface="ＭＳ Ｐゴシック" charset="-128"/>
            </a:endParaRPr>
          </a:p>
          <a:p>
            <a:endParaRPr lang="en-GB" sz="1200" kern="1200" dirty="0" smtClean="0">
              <a:solidFill>
                <a:schemeClr val="tx1"/>
              </a:solidFill>
              <a:latin typeface="+mn-lt"/>
              <a:ea typeface="ＭＳ Ｐゴシック" charset="-128"/>
              <a:cs typeface="ＭＳ Ｐゴシック" charset="-128"/>
            </a:endParaRPr>
          </a:p>
          <a:p>
            <a:endParaRPr lang="en-GB" dirty="0"/>
          </a:p>
        </p:txBody>
      </p:sp>
      <p:sp>
        <p:nvSpPr>
          <p:cNvPr id="4" name="Slide Number Placeholder 3"/>
          <p:cNvSpPr>
            <a:spLocks noGrp="1"/>
          </p:cNvSpPr>
          <p:nvPr>
            <p:ph type="sldNum" sz="quarter" idx="10"/>
          </p:nvPr>
        </p:nvSpPr>
        <p:spPr/>
        <p:txBody>
          <a:bodyPr/>
          <a:lstStyle/>
          <a:p>
            <a:pPr>
              <a:defRPr/>
            </a:pPr>
            <a:fld id="{2CBF413D-F7D4-4442-85FB-1600CCCAD0EC}" type="slidenum">
              <a:rPr lang="en-GB" smtClean="0"/>
              <a:pPr>
                <a:defRPr/>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GB" sz="1200" kern="1200" baseline="0" dirty="0" smtClean="0">
                <a:solidFill>
                  <a:schemeClr val="tx1"/>
                </a:solidFill>
                <a:latin typeface="+mn-lt"/>
                <a:ea typeface="ＭＳ Ｐゴシック" charset="-128"/>
                <a:cs typeface="ＭＳ Ｐゴシック" charset="-128"/>
              </a:rPr>
              <a:t>We have built an Abstract model in Z and a software model in Java (the emulator)</a:t>
            </a:r>
          </a:p>
          <a:p>
            <a:pPr>
              <a:buFont typeface="Arial" pitchFamily="34" charset="0"/>
              <a:buNone/>
            </a:pPr>
            <a:r>
              <a:rPr lang="en-GB" sz="1200" kern="1200" baseline="0" dirty="0" smtClean="0">
                <a:solidFill>
                  <a:schemeClr val="tx1"/>
                </a:solidFill>
                <a:latin typeface="+mn-lt"/>
                <a:ea typeface="ＭＳ Ｐゴシック" charset="-128"/>
                <a:cs typeface="ＭＳ Ｐゴシック" charset="-128"/>
              </a:rPr>
              <a:t>With these two we can investigate the robustness of the EMV protocol</a:t>
            </a:r>
          </a:p>
          <a:p>
            <a:pPr>
              <a:buFont typeface="Arial" pitchFamily="34" charset="0"/>
              <a:buNone/>
            </a:pPr>
            <a:r>
              <a:rPr lang="en-GB" sz="1200" kern="1200" baseline="0" dirty="0" smtClean="0">
                <a:solidFill>
                  <a:schemeClr val="tx1"/>
                </a:solidFill>
                <a:latin typeface="+mn-lt"/>
                <a:ea typeface="ＭＳ Ｐゴシック" charset="-128"/>
                <a:cs typeface="ＭＳ Ｐゴシック" charset="-128"/>
              </a:rPr>
              <a:t>When we find a theoretical flaw with the Abstract Model we can investigate it with the Protocol Emulator to see if it exists in the real-world implementations of credit/debit cards an/or POS terminals.</a:t>
            </a:r>
          </a:p>
          <a:p>
            <a:pPr>
              <a:buFont typeface="Arial" pitchFamily="34" charset="0"/>
              <a:buNone/>
            </a:pPr>
            <a:r>
              <a:rPr lang="en-GB" sz="1200" kern="1200" dirty="0" smtClean="0">
                <a:solidFill>
                  <a:schemeClr val="tx1"/>
                </a:solidFill>
                <a:latin typeface="+mn-lt"/>
                <a:ea typeface="ＭＳ Ｐゴシック" charset="-128"/>
                <a:cs typeface="ＭＳ Ｐゴシック" charset="-128"/>
              </a:rPr>
              <a:t>When a flaw in the specification is found we create</a:t>
            </a:r>
            <a:r>
              <a:rPr lang="en-GB" sz="1200" kern="1200" baseline="0" dirty="0" smtClean="0">
                <a:solidFill>
                  <a:schemeClr val="tx1"/>
                </a:solidFill>
                <a:latin typeface="+mn-lt"/>
                <a:ea typeface="ＭＳ Ｐゴシック" charset="-128"/>
                <a:cs typeface="ＭＳ Ｐゴシック" charset="-128"/>
              </a:rPr>
              <a:t> a practical demonstration that (1) can be understood by the general public (2) shows that this is doable in the real-world and is not just an “academic exercise” as the banks like to claim. This enhances the impact of our work.</a:t>
            </a:r>
            <a:endParaRPr lang="en-GB" sz="1200" kern="1200" dirty="0" smtClean="0">
              <a:solidFill>
                <a:schemeClr val="tx1"/>
              </a:solidFill>
              <a:latin typeface="+mn-lt"/>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pPr>
              <a:defRPr/>
            </a:pPr>
            <a:fld id="{2CBF413D-F7D4-4442-85FB-1600CCCAD0EC}" type="slidenum">
              <a:rPr lang="en-GB" smtClean="0"/>
              <a:pPr>
                <a:defRPr/>
              </a:pPr>
              <a:t>7</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en-GB" sz="1200" kern="1200" baseline="0" dirty="0" smtClean="0">
                <a:solidFill>
                  <a:schemeClr val="tx1"/>
                </a:solidFill>
                <a:latin typeface="+mn-lt"/>
                <a:ea typeface="ＭＳ Ｐゴシック" charset="-128"/>
                <a:cs typeface="ＭＳ Ｐゴシック" charset="-128"/>
              </a:rPr>
              <a:t>The methodology allows us to link the exploitable weakness back to the EMV specification. So where we have built a practical demonstration in Android we need to be able to say that this derives from our understanding in the UML diagram “here” which thru the table of references links back to the Book / Page and Section in the original EMV specification.</a:t>
            </a:r>
          </a:p>
          <a:p>
            <a:pPr>
              <a:buFont typeface="Arial" pitchFamily="34" charset="0"/>
              <a:buNone/>
            </a:pPr>
            <a:r>
              <a:rPr lang="en-GB" sz="1200" kern="1200" baseline="0" dirty="0" smtClean="0">
                <a:solidFill>
                  <a:schemeClr val="tx1"/>
                </a:solidFill>
                <a:latin typeface="+mn-lt"/>
                <a:ea typeface="ＭＳ Ｐゴシック" charset="-128"/>
                <a:cs typeface="ＭＳ Ｐゴシック" charset="-128"/>
              </a:rPr>
              <a:t>This allows us to show that this is not just a bad implementation by a particular card manufacturer or POS terminal vendor.  This is actually a fundamental weakness in the specification.</a:t>
            </a:r>
          </a:p>
        </p:txBody>
      </p:sp>
      <p:sp>
        <p:nvSpPr>
          <p:cNvPr id="4" name="Slide Number Placeholder 3"/>
          <p:cNvSpPr>
            <a:spLocks noGrp="1"/>
          </p:cNvSpPr>
          <p:nvPr>
            <p:ph type="sldNum" sz="quarter" idx="10"/>
          </p:nvPr>
        </p:nvSpPr>
        <p:spPr/>
        <p:txBody>
          <a:bodyPr/>
          <a:lstStyle/>
          <a:p>
            <a:pPr>
              <a:defRPr/>
            </a:pPr>
            <a:fld id="{2CBF413D-F7D4-4442-85FB-1600CCCAD0EC}" type="slidenum">
              <a:rPr lang="en-GB" smtClean="0"/>
              <a:pPr>
                <a:defRPr/>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GB" dirty="0" smtClean="0"/>
              <a:t>How did we discover </a:t>
            </a:r>
            <a:r>
              <a:rPr lang="en-GB" baseline="0" dirty="0" smtClean="0"/>
              <a:t>the foreign currency flaw?</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GB" baseline="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GB" sz="1200" dirty="0" smtClean="0"/>
              <a:t>Transaction currency != Application currency is not specified so that lead</a:t>
            </a:r>
            <a:r>
              <a:rPr lang="en-GB" sz="1200" baseline="0" dirty="0" smtClean="0"/>
              <a:t> us to ask the question what does the card do in that circumstance?</a:t>
            </a:r>
          </a:p>
          <a:p>
            <a:pPr marL="0" marR="0" lvl="1" indent="0" algn="l" defTabSz="914400" rtl="0" eaLnBrk="0" fontAlgn="base" latinLnBrk="0" hangingPunct="0">
              <a:lnSpc>
                <a:spcPct val="100000"/>
              </a:lnSpc>
              <a:spcBef>
                <a:spcPct val="30000"/>
              </a:spcBef>
              <a:spcAft>
                <a:spcPct val="0"/>
              </a:spcAft>
              <a:buClrTx/>
              <a:buSzTx/>
              <a:buFontTx/>
              <a:buNone/>
              <a:tabLst/>
              <a:defRPr/>
            </a:pPr>
            <a:endParaRPr lang="en-GB" sz="1200" baseline="0" dirty="0" smtClean="0"/>
          </a:p>
          <a:p>
            <a:pPr marL="0" marR="0" lvl="1" indent="0" algn="l" defTabSz="914400" rtl="0" eaLnBrk="0" fontAlgn="base" latinLnBrk="0" hangingPunct="0">
              <a:lnSpc>
                <a:spcPct val="100000"/>
              </a:lnSpc>
              <a:spcBef>
                <a:spcPct val="30000"/>
              </a:spcBef>
              <a:spcAft>
                <a:spcPct val="0"/>
              </a:spcAft>
              <a:buClrTx/>
              <a:buSzTx/>
              <a:buFontTx/>
              <a:buNone/>
              <a:tabLst/>
              <a:defRPr/>
            </a:pPr>
            <a:r>
              <a:rPr lang="en-GB" sz="1200" baseline="0" dirty="0" smtClean="0"/>
              <a:t>Card cannot store currency tables as they would be hopelessly out of date...</a:t>
            </a:r>
            <a:endParaRPr lang="en-GB" dirty="0"/>
          </a:p>
        </p:txBody>
      </p:sp>
      <p:sp>
        <p:nvSpPr>
          <p:cNvPr id="4" name="Slide Number Placeholder 3"/>
          <p:cNvSpPr>
            <a:spLocks noGrp="1"/>
          </p:cNvSpPr>
          <p:nvPr>
            <p:ph type="sldNum" sz="quarter" idx="10"/>
          </p:nvPr>
        </p:nvSpPr>
        <p:spPr/>
        <p:txBody>
          <a:bodyPr/>
          <a:lstStyle/>
          <a:p>
            <a:pPr>
              <a:defRPr/>
            </a:pPr>
            <a:fld id="{2CBF413D-F7D4-4442-85FB-1600CCCAD0EC}" type="slidenum">
              <a:rPr lang="en-GB" smtClean="0"/>
              <a:pPr>
                <a:defRPr/>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Visa cards say </a:t>
            </a:r>
            <a:r>
              <a:rPr lang="en-GB" dirty="0" smtClean="0">
                <a:solidFill>
                  <a:srgbClr val="0070C0"/>
                </a:solidFill>
              </a:rPr>
              <a:t>YES - does not know so defaults to YES</a:t>
            </a:r>
          </a:p>
          <a:p>
            <a:endParaRPr lang="en-GB" dirty="0"/>
          </a:p>
        </p:txBody>
      </p:sp>
      <p:sp>
        <p:nvSpPr>
          <p:cNvPr id="4" name="Slide Number Placeholder 3"/>
          <p:cNvSpPr>
            <a:spLocks noGrp="1"/>
          </p:cNvSpPr>
          <p:nvPr>
            <p:ph type="sldNum" sz="quarter" idx="10"/>
          </p:nvPr>
        </p:nvSpPr>
        <p:spPr/>
        <p:txBody>
          <a:bodyPr/>
          <a:lstStyle/>
          <a:p>
            <a:pPr>
              <a:defRPr/>
            </a:pPr>
            <a:fld id="{2CBF413D-F7D4-4442-85FB-1600CCCAD0EC}" type="slidenum">
              <a:rPr lang="en-GB" smtClean="0"/>
              <a:pPr>
                <a:defRPr/>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 xmlns:p14="http://schemas.microsoft.com/office/powerpoint/2010/main" xmlns:mv="urn:schemas-microsoft-com:mac:vml" xmlns:mc="http://schemas.openxmlformats.org/markup-compatibility/2006" val="54659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8DA5EE28-74E2-42BB-9E9D-162D6CA4799F}" type="datetime1">
              <a:rPr lang="en-GB"/>
              <a:pPr>
                <a:defRPr/>
              </a:pPr>
              <a:t>04/11/2014</a:t>
            </a:fld>
            <a:endParaRPr lang="en-GB"/>
          </a:p>
        </p:txBody>
      </p:sp>
      <p:sp>
        <p:nvSpPr>
          <p:cNvPr id="5" name="Footer Placeholder 4"/>
          <p:cNvSpPr>
            <a:spLocks noGrp="1"/>
          </p:cNvSpPr>
          <p:nvPr>
            <p:ph type="ftr" sz="quarter" idx="11"/>
          </p:nvPr>
        </p:nvSpPr>
        <p:spPr>
          <a:xfrm>
            <a:off x="2411413" y="6356350"/>
            <a:ext cx="4321175"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15474A5B-BBBF-46F7-A82E-75577B5CE03B}" type="slidenum">
              <a:rPr lang="en-GB"/>
              <a:pPr>
                <a:defRPr/>
              </a:pPr>
              <a:t>‹#›</a:t>
            </a:fld>
            <a:endParaRPr lang="en-GB"/>
          </a:p>
        </p:txBody>
      </p:sp>
    </p:spTree>
    <p:extLst>
      <p:ext uri="{BB962C8B-B14F-4D97-AF65-F5344CB8AC3E}">
        <p14:creationId xmlns="" xmlns:p14="http://schemas.microsoft.com/office/powerpoint/2010/main" xmlns:mv="urn:schemas-microsoft-com:mac:vml" xmlns:mc="http://schemas.openxmlformats.org/markup-compatibility/2006" val="1183317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8618EEEE-9966-4518-A37B-448F825BCD8F}" type="datetime1">
              <a:rPr lang="en-GB"/>
              <a:pPr>
                <a:defRPr/>
              </a:pPr>
              <a:t>04/11/2014</a:t>
            </a:fld>
            <a:endParaRPr lang="en-GB"/>
          </a:p>
        </p:txBody>
      </p:sp>
      <p:sp>
        <p:nvSpPr>
          <p:cNvPr id="5" name="Footer Placeholder 4"/>
          <p:cNvSpPr>
            <a:spLocks noGrp="1"/>
          </p:cNvSpPr>
          <p:nvPr>
            <p:ph type="ftr" sz="quarter" idx="11"/>
          </p:nvPr>
        </p:nvSpPr>
        <p:spPr>
          <a:xfrm>
            <a:off x="2411413" y="6356350"/>
            <a:ext cx="4321175"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52A8525C-48A6-41FE-9E30-1C4A43C4E883}" type="slidenum">
              <a:rPr lang="en-GB"/>
              <a:pPr>
                <a:defRPr/>
              </a:pPr>
              <a:t>‹#›</a:t>
            </a:fld>
            <a:endParaRPr lang="en-GB"/>
          </a:p>
        </p:txBody>
      </p:sp>
    </p:spTree>
    <p:extLst>
      <p:ext uri="{BB962C8B-B14F-4D97-AF65-F5344CB8AC3E}">
        <p14:creationId xmlns="" xmlns:p14="http://schemas.microsoft.com/office/powerpoint/2010/main" xmlns:mv="urn:schemas-microsoft-com:mac:vml" xmlns:mc="http://schemas.openxmlformats.org/markup-compatibility/2006" val="1187701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xmlns:mv="urn:schemas-microsoft-com:mac:vml" xmlns:mc="http://schemas.openxmlformats.org/markup-compatibility/2006" val="3405002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 xmlns:p14="http://schemas.microsoft.com/office/powerpoint/2010/main" xmlns:mv="urn:schemas-microsoft-com:mac:vml" xmlns:mc="http://schemas.openxmlformats.org/markup-compatibility/2006" val="11783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xmlns:mv="urn:schemas-microsoft-com:mac:vml" xmlns:mc="http://schemas.openxmlformats.org/markup-compatibility/2006" val="2691394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 xmlns:p14="http://schemas.microsoft.com/office/powerpoint/2010/main" xmlns:mv="urn:schemas-microsoft-com:mac:vml" xmlns:mc="http://schemas.openxmlformats.org/markup-compatibility/2006" val="288387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 xmlns:p14="http://schemas.microsoft.com/office/powerpoint/2010/main" xmlns:mv="urn:schemas-microsoft-com:mac:vml" xmlns:mc="http://schemas.openxmlformats.org/markup-compatibility/2006" val="32942758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solidFill>
                <a:latin typeface="+mn-lt"/>
                <a:ea typeface="+mn-ea"/>
                <a:cs typeface="+mn-cs"/>
              </a:defRPr>
            </a:lvl1pPr>
          </a:lstStyle>
          <a:p>
            <a:pPr>
              <a:defRPr/>
            </a:pPr>
            <a:r>
              <a:rPr lang="en-GB"/>
              <a:t>Martin Emms</a:t>
            </a:r>
          </a:p>
        </p:txBody>
      </p:sp>
      <p:sp>
        <p:nvSpPr>
          <p:cNvPr id="3" name="Footer Placeholder 4"/>
          <p:cNvSpPr>
            <a:spLocks noGrp="1"/>
          </p:cNvSpPr>
          <p:nvPr>
            <p:ph type="ftr" sz="quarter" idx="11"/>
          </p:nvPr>
        </p:nvSpPr>
        <p:spPr>
          <a:xfrm>
            <a:off x="2411413" y="6356350"/>
            <a:ext cx="4321175" cy="365125"/>
          </a:xfrm>
          <a:prstGeom prst="rect">
            <a:avLst/>
          </a:prstGeom>
        </p:spPr>
        <p:txBody>
          <a:bodyPr vert="horz" lIns="91440" tIns="45720" rIns="91440" bIns="45720" rtlCol="0" anchor="ctr"/>
          <a:lstStyle>
            <a:lvl1pPr algn="ctr" fontAlgn="auto">
              <a:spcBef>
                <a:spcPts val="0"/>
              </a:spcBef>
              <a:spcAft>
                <a:spcPts val="0"/>
              </a:spcAft>
              <a:defRPr sz="1300" b="0">
                <a:solidFill>
                  <a:schemeClr val="tx1"/>
                </a:solidFill>
                <a:latin typeface="+mn-lt"/>
                <a:ea typeface="+mn-ea"/>
                <a:cs typeface="+mn-cs"/>
              </a:defRPr>
            </a:lvl1pPr>
          </a:lstStyle>
          <a:p>
            <a:pPr>
              <a:defRPr/>
            </a:pPr>
            <a:r>
              <a:rPr lang="en-GB"/>
              <a:t>Financial Cryptography and Data Security 2013</a:t>
            </a:r>
            <a:endParaRPr lang="en-GB" dirty="0"/>
          </a:p>
        </p:txBody>
      </p:sp>
    </p:spTree>
    <p:extLst>
      <p:ext uri="{BB962C8B-B14F-4D97-AF65-F5344CB8AC3E}">
        <p14:creationId xmlns="" xmlns:p14="http://schemas.microsoft.com/office/powerpoint/2010/main" xmlns:mv="urn:schemas-microsoft-com:mac:vml" xmlns:mc="http://schemas.openxmlformats.org/markup-compatibility/2006" val="2701820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E7F2FA93-A04B-44C2-8F57-296FE5D344B0}" type="datetime1">
              <a:rPr lang="en-GB"/>
              <a:pPr>
                <a:defRPr/>
              </a:pPr>
              <a:t>04/11/2014</a:t>
            </a:fld>
            <a:endParaRPr lang="en-GB"/>
          </a:p>
        </p:txBody>
      </p:sp>
      <p:sp>
        <p:nvSpPr>
          <p:cNvPr id="6" name="Footer Placeholder 5"/>
          <p:cNvSpPr>
            <a:spLocks noGrp="1"/>
          </p:cNvSpPr>
          <p:nvPr>
            <p:ph type="ftr" sz="quarter" idx="11"/>
          </p:nvPr>
        </p:nvSpPr>
        <p:spPr>
          <a:xfrm>
            <a:off x="2411413" y="6356350"/>
            <a:ext cx="4321175"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GB"/>
          </a:p>
        </p:txBody>
      </p:sp>
    </p:spTree>
    <p:extLst>
      <p:ext uri="{BB962C8B-B14F-4D97-AF65-F5344CB8AC3E}">
        <p14:creationId xmlns="" xmlns:p14="http://schemas.microsoft.com/office/powerpoint/2010/main" xmlns:mv="urn:schemas-microsoft-com:mac:vml" xmlns:mc="http://schemas.openxmlformats.org/markup-compatibility/2006" val="4099312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charset="0"/>
              </a:defRPr>
            </a:lvl1pPr>
          </a:lstStyle>
          <a:p>
            <a:pPr>
              <a:defRPr/>
            </a:pPr>
            <a:fld id="{BAEEDE22-E115-4F2B-853E-4370482F3F90}" type="datetime1">
              <a:rPr lang="en-GB"/>
              <a:pPr>
                <a:defRPr/>
              </a:pPr>
              <a:t>04/11/2014</a:t>
            </a:fld>
            <a:endParaRPr lang="en-GB"/>
          </a:p>
        </p:txBody>
      </p:sp>
      <p:sp>
        <p:nvSpPr>
          <p:cNvPr id="6" name="Footer Placeholder 5"/>
          <p:cNvSpPr>
            <a:spLocks noGrp="1"/>
          </p:cNvSpPr>
          <p:nvPr>
            <p:ph type="ftr" sz="quarter" idx="11"/>
          </p:nvPr>
        </p:nvSpPr>
        <p:spPr>
          <a:xfrm>
            <a:off x="2411413" y="6356350"/>
            <a:ext cx="4321175" cy="365125"/>
          </a:xfrm>
          <a:prstGeom prst="rect">
            <a:avLst/>
          </a:prstGeom>
        </p:spPr>
        <p:txBody>
          <a:bodyPr/>
          <a:lstStyle>
            <a:lvl1pPr fontAlgn="auto">
              <a:spcBef>
                <a:spcPts val="0"/>
              </a:spcBef>
              <a:spcAft>
                <a:spcPts val="0"/>
              </a:spcAft>
              <a:defRPr>
                <a:latin typeface="+mn-lt"/>
                <a:ea typeface="+mn-ea"/>
                <a:cs typeface="+mn-cs"/>
              </a:defRPr>
            </a:lvl1pPr>
          </a:lstStyle>
          <a:p>
            <a:pPr>
              <a:defRPr/>
            </a:pPr>
            <a:endParaRPr lang="en-GB"/>
          </a:p>
        </p:txBody>
      </p:sp>
    </p:spTree>
    <p:extLst>
      <p:ext uri="{BB962C8B-B14F-4D97-AF65-F5344CB8AC3E}">
        <p14:creationId xmlns="" xmlns:p14="http://schemas.microsoft.com/office/powerpoint/2010/main" xmlns:mv="urn:schemas-microsoft-com:mac:vml" xmlns:mc="http://schemas.openxmlformats.org/markup-compatibility/2006" val="1711262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2052" name="Picture 6" descr="ncl-logo.png"/>
          <p:cNvPicPr>
            <a:picLocks noChangeAspect="1"/>
          </p:cNvPicPr>
          <p:nvPr userDrawn="1"/>
        </p:nvPicPr>
        <p:blipFill>
          <a:blip r:embed="rId13"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7062788" y="6183313"/>
            <a:ext cx="1973262" cy="630237"/>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pic>
        <p:nvPicPr>
          <p:cNvPr id="2054" name="Picture 9" descr="cccs-logo.png"/>
          <p:cNvPicPr>
            <a:picLocks noChangeAspect="1"/>
          </p:cNvPicPr>
          <p:nvPr userDrawn="1"/>
        </p:nvPicPr>
        <p:blipFill>
          <a:blip r:embed="rId14" cstate="print">
            <a:extLst>
              <a:ext uri="{28A0092B-C50C-407E-A947-70E740481C1C}">
                <a14:useLocalDpi xmlns="" xmlns:a14="http://schemas.microsoft.com/office/drawing/2010/main" xmlns:mv="urn:schemas-microsoft-com:mac:vml" xmlns:mc="http://schemas.openxmlformats.org/markup-compatibility/2006" val="0"/>
              </a:ext>
            </a:extLst>
          </a:blip>
          <a:srcRect/>
          <a:stretch>
            <a:fillRect/>
          </a:stretch>
        </p:blipFill>
        <p:spPr bwMode="auto">
          <a:xfrm>
            <a:off x="76200" y="6037263"/>
            <a:ext cx="2028825" cy="820737"/>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charset="-128"/>
          <a:cs typeface="ＭＳ Ｐゴシック"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9.png"/><Relationship Id="rId4" Type="http://schemas.openxmlformats.org/officeDocument/2006/relationships/image" Target="../media/image11.jpe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hyperlink" Target="http://www.bbc.com/news/uk-england-tyne-29862080"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mailto:martin.emms@newcastle.ac.u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4704"/>
            <a:ext cx="9144000" cy="2286016"/>
          </a:xfrm>
        </p:spPr>
        <p:txBody>
          <a:bodyPr/>
          <a:lstStyle/>
          <a:p>
            <a:r>
              <a:rPr lang="en-GB" sz="4000" dirty="0" smtClean="0"/>
              <a:t>Harvesting High Value Foreign Currency Transactions from EMV Contactless Credit Cards without the PIN</a:t>
            </a:r>
            <a:endParaRPr lang="en-GB" sz="4000" dirty="0"/>
          </a:p>
        </p:txBody>
      </p:sp>
      <p:sp>
        <p:nvSpPr>
          <p:cNvPr id="5" name="Content Placeholder 2"/>
          <p:cNvSpPr txBox="1">
            <a:spLocks/>
          </p:cNvSpPr>
          <p:nvPr/>
        </p:nvSpPr>
        <p:spPr bwMode="auto">
          <a:xfrm>
            <a:off x="0" y="3501008"/>
            <a:ext cx="9144000" cy="2553717"/>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buFont typeface="Arial" charset="0"/>
              <a:buNone/>
              <a:tabLst/>
              <a:defRPr/>
            </a:pPr>
            <a:r>
              <a:rPr kumimoji="0" lang="en-GB" sz="32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21</a:t>
            </a:r>
            <a:r>
              <a:rPr kumimoji="0" lang="en-GB" sz="3200" b="0" i="0" u="none" strike="noStrike" kern="1200" cap="none" spc="0" normalizeH="0" baseline="30000" noProof="0" dirty="0" smtClean="0">
                <a:ln>
                  <a:noFill/>
                </a:ln>
                <a:solidFill>
                  <a:schemeClr val="tx1"/>
                </a:solidFill>
                <a:effectLst/>
                <a:uLnTx/>
                <a:uFillTx/>
                <a:latin typeface="+mn-lt"/>
                <a:ea typeface="ＭＳ Ｐゴシック" charset="-128"/>
                <a:cs typeface="ＭＳ Ｐゴシック" charset="-128"/>
              </a:rPr>
              <a:t>st</a:t>
            </a:r>
            <a:r>
              <a:rPr kumimoji="0" lang="en-GB" sz="32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 ACM Conference on Computer and Communications Security</a:t>
            </a:r>
          </a:p>
          <a:p>
            <a:pPr marL="342900" marR="0" lvl="0" indent="-342900" algn="ctr" defTabSz="914400" rtl="0" eaLnBrk="0" fontAlgn="base" latinLnBrk="0" hangingPunct="0">
              <a:lnSpc>
                <a:spcPct val="100000"/>
              </a:lnSpc>
              <a:spcBef>
                <a:spcPct val="20000"/>
              </a:spcBef>
              <a:spcAft>
                <a:spcPct val="0"/>
              </a:spcAft>
              <a:buClrTx/>
              <a:buSzTx/>
              <a:buFont typeface="Arial" charset="0"/>
              <a:buNone/>
              <a:tabLst/>
              <a:defRPr/>
            </a:pPr>
            <a:endParaRPr kumimoji="0" lang="en-GB" sz="2800" b="0" i="0" u="none" strike="noStrike" kern="1200" cap="none" spc="0" normalizeH="0" baseline="0" noProof="0" dirty="0" smtClean="0">
              <a:ln>
                <a:noFill/>
              </a:ln>
              <a:solidFill>
                <a:srgbClr val="0070C0"/>
              </a:solidFill>
              <a:effectLst/>
              <a:uLnTx/>
              <a:uFillTx/>
              <a:latin typeface="+mn-lt"/>
              <a:ea typeface="ＭＳ Ｐゴシック" charset="-128"/>
              <a:cs typeface="ＭＳ Ｐゴシック" charset="-128"/>
            </a:endParaRPr>
          </a:p>
          <a:p>
            <a:pPr marL="342900" marR="0" lvl="0" indent="-342900" algn="ctr" defTabSz="914400" rtl="0" eaLnBrk="0" fontAlgn="base" latinLnBrk="0" hangingPunct="0">
              <a:lnSpc>
                <a:spcPct val="100000"/>
              </a:lnSpc>
              <a:spcBef>
                <a:spcPct val="20000"/>
              </a:spcBef>
              <a:spcAft>
                <a:spcPct val="0"/>
              </a:spcAft>
              <a:buClrTx/>
              <a:buSzTx/>
              <a:buFont typeface="Arial" charset="0"/>
              <a:buNone/>
              <a:tabLst/>
              <a:defRPr/>
            </a:pPr>
            <a:r>
              <a:rPr kumimoji="0" lang="en-GB" sz="28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Martin </a:t>
            </a:r>
            <a:r>
              <a:rPr kumimoji="0" lang="en-GB" sz="2800" b="0" i="0" u="none" strike="noStrike" kern="1200" cap="none" spc="0" normalizeH="0" baseline="0" noProof="0" dirty="0" err="1" smtClean="0">
                <a:ln>
                  <a:noFill/>
                </a:ln>
                <a:solidFill>
                  <a:schemeClr val="tx1"/>
                </a:solidFill>
                <a:effectLst/>
                <a:uLnTx/>
                <a:uFillTx/>
                <a:latin typeface="+mn-lt"/>
                <a:ea typeface="ＭＳ Ｐゴシック" charset="-128"/>
                <a:cs typeface="ＭＳ Ｐゴシック" charset="-128"/>
              </a:rPr>
              <a:t>Emms</a:t>
            </a:r>
            <a:r>
              <a:rPr kumimoji="0" lang="en-GB" sz="28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 Budi Arief, Leo </a:t>
            </a:r>
            <a:r>
              <a:rPr kumimoji="0" lang="en-GB" sz="2800" b="0" i="0" u="none" strike="noStrike" kern="1200" cap="none" spc="0" normalizeH="0" baseline="0" noProof="0" dirty="0" err="1" smtClean="0">
                <a:ln>
                  <a:noFill/>
                </a:ln>
                <a:solidFill>
                  <a:schemeClr val="tx1"/>
                </a:solidFill>
                <a:effectLst/>
                <a:uLnTx/>
                <a:uFillTx/>
                <a:latin typeface="+mn-lt"/>
                <a:ea typeface="ＭＳ Ｐゴシック" charset="-128"/>
                <a:cs typeface="ＭＳ Ｐゴシック" charset="-128"/>
              </a:rPr>
              <a:t>Freitas</a:t>
            </a:r>
            <a:r>
              <a:rPr kumimoji="0" lang="en-GB" sz="28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a:t>
            </a:r>
          </a:p>
          <a:p>
            <a:pPr marL="342900" marR="0" lvl="0" indent="-342900" algn="ctr" defTabSz="914400" rtl="0" eaLnBrk="0" fontAlgn="base" latinLnBrk="0" hangingPunct="0">
              <a:lnSpc>
                <a:spcPct val="100000"/>
              </a:lnSpc>
              <a:spcBef>
                <a:spcPct val="20000"/>
              </a:spcBef>
              <a:spcAft>
                <a:spcPct val="0"/>
              </a:spcAft>
              <a:buClrTx/>
              <a:buSzTx/>
              <a:buFont typeface="Arial" charset="0"/>
              <a:buNone/>
              <a:tabLst/>
              <a:defRPr/>
            </a:pPr>
            <a:r>
              <a:rPr kumimoji="0" lang="en-GB" sz="28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Joseph Hannon, </a:t>
            </a:r>
            <a:r>
              <a:rPr kumimoji="0" lang="en-GB" sz="2800" b="0" i="0" u="none" strike="noStrike" kern="1200" cap="none" spc="0" normalizeH="0" baseline="0" noProof="0" dirty="0" err="1" smtClean="0">
                <a:ln>
                  <a:noFill/>
                </a:ln>
                <a:solidFill>
                  <a:schemeClr val="tx1"/>
                </a:solidFill>
                <a:effectLst/>
                <a:uLnTx/>
                <a:uFillTx/>
                <a:latin typeface="+mn-lt"/>
                <a:ea typeface="ＭＳ Ｐゴシック" charset="-128"/>
                <a:cs typeface="ＭＳ Ｐゴシック" charset="-128"/>
              </a:rPr>
              <a:t>Aad</a:t>
            </a:r>
            <a:r>
              <a:rPr kumimoji="0" lang="en-GB" sz="28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 van </a:t>
            </a:r>
            <a:r>
              <a:rPr kumimoji="0" lang="en-GB" sz="2800" b="0" i="0" u="none" strike="noStrike" kern="1200" cap="none" spc="0" normalizeH="0" baseline="0" noProof="0" dirty="0" err="1" smtClean="0">
                <a:ln>
                  <a:noFill/>
                </a:ln>
                <a:solidFill>
                  <a:schemeClr val="tx1"/>
                </a:solidFill>
                <a:effectLst/>
                <a:uLnTx/>
                <a:uFillTx/>
                <a:latin typeface="+mn-lt"/>
                <a:ea typeface="ＭＳ Ｐゴシック" charset="-128"/>
                <a:cs typeface="ＭＳ Ｐゴシック" charset="-128"/>
              </a:rPr>
              <a:t>Moorsel</a:t>
            </a:r>
            <a:endParaRPr kumimoji="0" lang="en-GB" sz="28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GB" dirty="0" smtClean="0"/>
              <a:t>Contactless Foreign </a:t>
            </a:r>
            <a:r>
              <a:rPr lang="en-GB" dirty="0" smtClean="0"/>
              <a:t>Currency:</a:t>
            </a:r>
            <a:r>
              <a:rPr lang="en-GB" dirty="0" smtClean="0"/>
              <a:t/>
            </a:r>
            <a:br>
              <a:rPr lang="en-GB" dirty="0" smtClean="0"/>
            </a:br>
            <a:r>
              <a:rPr lang="en-GB" dirty="0" smtClean="0"/>
              <a:t>The Vulnerability</a:t>
            </a:r>
            <a:endParaRPr lang="en-GB" dirty="0"/>
          </a:p>
        </p:txBody>
      </p:sp>
      <p:sp>
        <p:nvSpPr>
          <p:cNvPr id="6" name="Content Placeholder 2"/>
          <p:cNvSpPr>
            <a:spLocks noGrp="1"/>
          </p:cNvSpPr>
          <p:nvPr>
            <p:ph idx="1"/>
          </p:nvPr>
        </p:nvSpPr>
        <p:spPr>
          <a:xfrm>
            <a:off x="457200" y="1600200"/>
            <a:ext cx="8229600" cy="4525963"/>
          </a:xfrm>
        </p:spPr>
        <p:txBody>
          <a:bodyPr/>
          <a:lstStyle/>
          <a:p>
            <a:r>
              <a:rPr lang="en-GB" sz="3000" dirty="0" smtClean="0"/>
              <a:t>In a foreign currency, ALL cards say </a:t>
            </a:r>
            <a:r>
              <a:rPr lang="en-GB" sz="3000" dirty="0" smtClean="0">
                <a:solidFill>
                  <a:srgbClr val="0070C0"/>
                </a:solidFill>
              </a:rPr>
              <a:t>YES</a:t>
            </a:r>
          </a:p>
          <a:p>
            <a:pPr lvl="1"/>
            <a:r>
              <a:rPr lang="en-GB" sz="2600" dirty="0" smtClean="0"/>
              <a:t>Bypasses transaction limits</a:t>
            </a:r>
          </a:p>
          <a:p>
            <a:pPr lvl="1"/>
            <a:r>
              <a:rPr lang="en-GB" sz="2600" dirty="0" smtClean="0"/>
              <a:t>Max value 999,999.99 in any currency</a:t>
            </a:r>
          </a:p>
          <a:p>
            <a:r>
              <a:rPr lang="en-GB" sz="3000" dirty="0" smtClean="0"/>
              <a:t>Contactless transactions </a:t>
            </a:r>
            <a:r>
              <a:rPr lang="en-GB" sz="2800" dirty="0" smtClean="0"/>
              <a:t>=&gt;</a:t>
            </a:r>
            <a:r>
              <a:rPr lang="en-GB" sz="3000" dirty="0" smtClean="0"/>
              <a:t> </a:t>
            </a:r>
            <a:r>
              <a:rPr lang="en-GB" sz="3000" dirty="0" smtClean="0">
                <a:solidFill>
                  <a:srgbClr val="0070C0"/>
                </a:solidFill>
              </a:rPr>
              <a:t>NO PIN </a:t>
            </a:r>
            <a:r>
              <a:rPr lang="en-GB" sz="3000" dirty="0" smtClean="0"/>
              <a:t>required</a:t>
            </a:r>
          </a:p>
          <a:p>
            <a:pPr lvl="1"/>
            <a:r>
              <a:rPr lang="en-GB" sz="2600" dirty="0" smtClean="0"/>
              <a:t>Attack can occur while card still in cardholders’ wallet</a:t>
            </a:r>
          </a:p>
          <a:p>
            <a:r>
              <a:rPr lang="en-GB" sz="3000" dirty="0" smtClean="0"/>
              <a:t>Visa </a:t>
            </a:r>
            <a:r>
              <a:rPr lang="en-GB" sz="3000" dirty="0" err="1" smtClean="0"/>
              <a:t>fDDA</a:t>
            </a:r>
            <a:r>
              <a:rPr lang="en-GB" sz="3000" dirty="0" smtClean="0"/>
              <a:t> contactless transactions are </a:t>
            </a:r>
            <a:r>
              <a:rPr lang="en-GB" sz="3000" dirty="0" smtClean="0">
                <a:solidFill>
                  <a:srgbClr val="0070C0"/>
                </a:solidFill>
              </a:rPr>
              <a:t>offline</a:t>
            </a:r>
          </a:p>
          <a:p>
            <a:pPr lvl="1"/>
            <a:r>
              <a:rPr lang="en-GB" sz="2600" dirty="0" smtClean="0"/>
              <a:t>No additional checks by the </a:t>
            </a:r>
            <a:r>
              <a:rPr lang="en-GB" sz="2600" dirty="0" smtClean="0"/>
              <a:t>card issuer</a:t>
            </a:r>
            <a:endParaRPr lang="en-GB" sz="2600" dirty="0" smtClean="0"/>
          </a:p>
          <a:p>
            <a:r>
              <a:rPr lang="en-GB" sz="3000" dirty="0" smtClean="0"/>
              <a:t>“Chip &amp; PIN is broken” shows </a:t>
            </a:r>
            <a:r>
              <a:rPr lang="en-GB" sz="3000" dirty="0" smtClean="0"/>
              <a:t>Application Cryptogram is </a:t>
            </a:r>
            <a:r>
              <a:rPr lang="en-GB" sz="3000" dirty="0" smtClean="0"/>
              <a:t>not </a:t>
            </a:r>
            <a:r>
              <a:rPr lang="en-GB" sz="3000" dirty="0" smtClean="0"/>
              <a:t>checked by the card issuer</a:t>
            </a:r>
            <a:endParaRPr lang="en-GB" sz="30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raibacalw.de/privatkunde/konto___karten/vr-bankcard/_jcr_content/parsys/process/parsys/processtab/parSys/textwithimage_1/image.img.png/1366986481659.png"/>
          <p:cNvPicPr>
            <a:picLocks/>
          </p:cNvPicPr>
          <p:nvPr/>
        </p:nvPicPr>
        <p:blipFill>
          <a:blip r:embed="rId3" cstate="print">
            <a:lum bright="20000" contrast="-20000"/>
          </a:blip>
          <a:srcRect/>
          <a:stretch>
            <a:fillRect/>
          </a:stretch>
        </p:blipFill>
        <p:spPr bwMode="auto">
          <a:xfrm>
            <a:off x="1285852" y="714356"/>
            <a:ext cx="7072362" cy="5429288"/>
          </a:xfrm>
          <a:prstGeom prst="rect">
            <a:avLst/>
          </a:prstGeom>
          <a:noFill/>
          <a:ln w="9525">
            <a:noFill/>
            <a:miter lim="800000"/>
            <a:headEnd/>
            <a:tailEnd/>
          </a:ln>
        </p:spPr>
      </p:pic>
      <p:pic>
        <p:nvPicPr>
          <p:cNvPr id="6" name="Picture 9" descr="http://naveedfarooq.com/wp-content/uploads/2011/01/visa-classic-credit-card.jpg"/>
          <p:cNvPicPr>
            <a:picLocks noChangeAspect="1" noChangeArrowheads="1"/>
          </p:cNvPicPr>
          <p:nvPr/>
        </p:nvPicPr>
        <p:blipFill>
          <a:blip r:embed="rId4" cstate="print"/>
          <a:srcRect/>
          <a:stretch>
            <a:fillRect/>
          </a:stretch>
        </p:blipFill>
        <p:spPr bwMode="auto">
          <a:xfrm>
            <a:off x="928663" y="3107972"/>
            <a:ext cx="1500197" cy="963970"/>
          </a:xfrm>
          <a:prstGeom prst="rect">
            <a:avLst/>
          </a:prstGeom>
          <a:noFill/>
        </p:spPr>
      </p:pic>
      <p:sp>
        <p:nvSpPr>
          <p:cNvPr id="12" name="Rectangle 11"/>
          <p:cNvSpPr/>
          <p:nvPr/>
        </p:nvSpPr>
        <p:spPr>
          <a:xfrm>
            <a:off x="4900615" y="3279630"/>
            <a:ext cx="1243021" cy="714380"/>
          </a:xfrm>
          <a:prstGeom prst="rect">
            <a:avLst/>
          </a:prstGeom>
          <a:solidFill>
            <a:schemeClr val="tx1">
              <a:lumMod val="75000"/>
              <a:lumOff val="2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t>Rogue Merchant </a:t>
            </a:r>
            <a:endParaRPr lang="en-GB" sz="2000" b="1" dirty="0"/>
          </a:p>
        </p:txBody>
      </p:sp>
      <p:sp>
        <p:nvSpPr>
          <p:cNvPr id="13" name="TextBox 12"/>
          <p:cNvSpPr txBox="1"/>
          <p:nvPr/>
        </p:nvSpPr>
        <p:spPr>
          <a:xfrm>
            <a:off x="1428728" y="4071942"/>
            <a:ext cx="1643074" cy="707886"/>
          </a:xfrm>
          <a:prstGeom prst="rect">
            <a:avLst/>
          </a:prstGeom>
          <a:noFill/>
        </p:spPr>
        <p:txBody>
          <a:bodyPr wrap="square" rtlCol="0">
            <a:spAutoFit/>
          </a:bodyPr>
          <a:lstStyle/>
          <a:p>
            <a:pPr algn="ctr"/>
            <a:r>
              <a:rPr lang="en-GB" sz="2000" b="1" dirty="0" smtClean="0">
                <a:latin typeface="Arial" pitchFamily="34" charset="0"/>
                <a:cs typeface="Arial" pitchFamily="34" charset="0"/>
              </a:rPr>
              <a:t>Capture Transaction</a:t>
            </a:r>
            <a:endParaRPr lang="en-GB" sz="2000" b="1" dirty="0">
              <a:latin typeface="Arial" pitchFamily="34" charset="0"/>
              <a:cs typeface="Arial" pitchFamily="34" charset="0"/>
            </a:endParaRPr>
          </a:p>
        </p:txBody>
      </p:sp>
      <p:sp>
        <p:nvSpPr>
          <p:cNvPr id="17" name="Rectangle 16"/>
          <p:cNvSpPr/>
          <p:nvPr/>
        </p:nvSpPr>
        <p:spPr>
          <a:xfrm>
            <a:off x="0" y="-24"/>
            <a:ext cx="9144000" cy="160022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TextBox 13"/>
          <p:cNvSpPr txBox="1"/>
          <p:nvPr/>
        </p:nvSpPr>
        <p:spPr>
          <a:xfrm>
            <a:off x="753887" y="2743138"/>
            <a:ext cx="1857388" cy="400110"/>
          </a:xfrm>
          <a:prstGeom prst="rect">
            <a:avLst/>
          </a:prstGeom>
          <a:noFill/>
        </p:spPr>
        <p:txBody>
          <a:bodyPr wrap="square" rtlCol="0">
            <a:spAutoFit/>
          </a:bodyPr>
          <a:lstStyle/>
          <a:p>
            <a:pPr algn="ctr"/>
            <a:r>
              <a:rPr lang="en-GB" sz="2000" b="1" dirty="0" smtClean="0">
                <a:latin typeface="Arial" pitchFamily="34" charset="0"/>
                <a:cs typeface="Arial" pitchFamily="34" charset="0"/>
              </a:rPr>
              <a:t>Victim’s Card</a:t>
            </a:r>
            <a:endParaRPr lang="en-GB" sz="2000" b="1" dirty="0">
              <a:latin typeface="Arial" pitchFamily="34" charset="0"/>
              <a:cs typeface="Arial" pitchFamily="34" charset="0"/>
            </a:endParaRPr>
          </a:p>
        </p:txBody>
      </p:sp>
      <p:sp>
        <p:nvSpPr>
          <p:cNvPr id="15" name="TextBox 14"/>
          <p:cNvSpPr txBox="1"/>
          <p:nvPr/>
        </p:nvSpPr>
        <p:spPr>
          <a:xfrm>
            <a:off x="4643438" y="2500306"/>
            <a:ext cx="1643074" cy="707886"/>
          </a:xfrm>
          <a:prstGeom prst="rect">
            <a:avLst/>
          </a:prstGeom>
          <a:noFill/>
        </p:spPr>
        <p:txBody>
          <a:bodyPr wrap="square" rtlCol="0">
            <a:spAutoFit/>
          </a:bodyPr>
          <a:lstStyle/>
          <a:p>
            <a:pPr algn="ctr"/>
            <a:r>
              <a:rPr lang="en-GB" sz="2000" b="1" dirty="0" smtClean="0">
                <a:latin typeface="Arial" pitchFamily="34" charset="0"/>
                <a:cs typeface="Arial" pitchFamily="34" charset="0"/>
              </a:rPr>
              <a:t>Send Transaction</a:t>
            </a:r>
            <a:endParaRPr lang="en-GB" sz="2000" b="1" dirty="0">
              <a:latin typeface="Arial" pitchFamily="34" charset="0"/>
              <a:cs typeface="Arial" pitchFamily="34" charset="0"/>
            </a:endParaRPr>
          </a:p>
        </p:txBody>
      </p:sp>
      <p:sp>
        <p:nvSpPr>
          <p:cNvPr id="9" name="Right Arrow 8"/>
          <p:cNvSpPr/>
          <p:nvPr/>
        </p:nvSpPr>
        <p:spPr>
          <a:xfrm>
            <a:off x="4286248" y="3500438"/>
            <a:ext cx="714380"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274638"/>
            <a:ext cx="9144000" cy="1143000"/>
          </a:xfrm>
        </p:spPr>
        <p:txBody>
          <a:bodyPr/>
          <a:lstStyle/>
          <a:p>
            <a:r>
              <a:rPr lang="en-GB" dirty="0" smtClean="0"/>
              <a:t>Contactless Foreign Currency:</a:t>
            </a:r>
            <a:br>
              <a:rPr lang="en-GB" dirty="0" smtClean="0"/>
            </a:br>
            <a:r>
              <a:rPr lang="en-GB" dirty="0" smtClean="0"/>
              <a:t>The Attack</a:t>
            </a:r>
            <a:endParaRPr lang="en-GB" dirty="0"/>
          </a:p>
        </p:txBody>
      </p:sp>
      <p:sp>
        <p:nvSpPr>
          <p:cNvPr id="18" name="TextBox 17"/>
          <p:cNvSpPr txBox="1"/>
          <p:nvPr/>
        </p:nvSpPr>
        <p:spPr>
          <a:xfrm>
            <a:off x="2847963" y="4867285"/>
            <a:ext cx="1643074" cy="707886"/>
          </a:xfrm>
          <a:prstGeom prst="rect">
            <a:avLst/>
          </a:prstGeom>
          <a:noFill/>
        </p:spPr>
        <p:txBody>
          <a:bodyPr wrap="square" rtlCol="0">
            <a:spAutoFit/>
          </a:bodyPr>
          <a:lstStyle/>
          <a:p>
            <a:pPr algn="ctr"/>
            <a:r>
              <a:rPr lang="en-GB" sz="2000" b="1" dirty="0" smtClean="0">
                <a:latin typeface="Arial" pitchFamily="34" charset="0"/>
                <a:cs typeface="Arial" pitchFamily="34" charset="0"/>
              </a:rPr>
              <a:t>Store Transaction</a:t>
            </a:r>
            <a:endParaRPr lang="en-GB" sz="2000" b="1" dirty="0">
              <a:latin typeface="Arial" pitchFamily="34" charset="0"/>
              <a:cs typeface="Arial" pitchFamily="34" charset="0"/>
            </a:endParaRPr>
          </a:p>
        </p:txBody>
      </p:sp>
      <p:pic>
        <p:nvPicPr>
          <p:cNvPr id="2050" name="Picture 2" descr="C:\NCL_Papers\NCA visit\phone-transaction-approved_small.png"/>
          <p:cNvPicPr>
            <a:picLocks noChangeAspect="1" noChangeArrowheads="1"/>
          </p:cNvPicPr>
          <p:nvPr/>
        </p:nvPicPr>
        <p:blipFill>
          <a:blip r:embed="rId5" cstate="print"/>
          <a:srcRect/>
          <a:stretch>
            <a:fillRect/>
          </a:stretch>
        </p:blipFill>
        <p:spPr bwMode="auto">
          <a:xfrm>
            <a:off x="2928926" y="2428868"/>
            <a:ext cx="1493542" cy="2500330"/>
          </a:xfrm>
          <a:prstGeom prst="rect">
            <a:avLst/>
          </a:prstGeom>
          <a:noFill/>
        </p:spPr>
      </p:pic>
      <p:sp>
        <p:nvSpPr>
          <p:cNvPr id="16" name="Left-Right Arrow 15"/>
          <p:cNvSpPr/>
          <p:nvPr/>
        </p:nvSpPr>
        <p:spPr>
          <a:xfrm>
            <a:off x="2371710" y="3500438"/>
            <a:ext cx="714380" cy="28575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2" descr="bank-for-small-business-loans"/>
          <p:cNvPicPr>
            <a:picLocks noChangeAspect="1" noChangeArrowheads="1"/>
          </p:cNvPicPr>
          <p:nvPr/>
        </p:nvPicPr>
        <p:blipFill>
          <a:blip r:embed="rId6" cstate="print"/>
          <a:srcRect/>
          <a:stretch>
            <a:fillRect/>
          </a:stretch>
        </p:blipFill>
        <p:spPr bwMode="auto">
          <a:xfrm>
            <a:off x="4929190" y="4214818"/>
            <a:ext cx="1143008" cy="1143008"/>
          </a:xfrm>
          <a:prstGeom prst="rect">
            <a:avLst/>
          </a:prstGeom>
          <a:noFill/>
        </p:spPr>
      </p:pic>
      <p:sp>
        <p:nvSpPr>
          <p:cNvPr id="20" name="Left-Right Arrow 19"/>
          <p:cNvSpPr/>
          <p:nvPr/>
        </p:nvSpPr>
        <p:spPr>
          <a:xfrm rot="5400000">
            <a:off x="5250661" y="4036223"/>
            <a:ext cx="500066" cy="28575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20"/>
          <p:cNvSpPr txBox="1"/>
          <p:nvPr/>
        </p:nvSpPr>
        <p:spPr>
          <a:xfrm>
            <a:off x="6000760" y="4357694"/>
            <a:ext cx="1071570" cy="707886"/>
          </a:xfrm>
          <a:prstGeom prst="rect">
            <a:avLst/>
          </a:prstGeom>
          <a:noFill/>
        </p:spPr>
        <p:txBody>
          <a:bodyPr wrap="square" rtlCol="0">
            <a:spAutoFit/>
          </a:bodyPr>
          <a:lstStyle/>
          <a:p>
            <a:pPr algn="ctr"/>
            <a:r>
              <a:rPr lang="en-GB" sz="2000" b="1" dirty="0" smtClean="0">
                <a:latin typeface="Arial" pitchFamily="34" charset="0"/>
                <a:cs typeface="Arial" pitchFamily="34" charset="0"/>
              </a:rPr>
              <a:t>Collect Funds</a:t>
            </a:r>
            <a:endParaRPr lang="en-GB" sz="2000" b="1" dirty="0">
              <a:latin typeface="Arial" pitchFamily="34" charset="0"/>
              <a:cs typeface="Arial" pitchFamily="34" charset="0"/>
            </a:endParaRPr>
          </a:p>
        </p:txBody>
      </p:sp>
      <p:sp>
        <p:nvSpPr>
          <p:cNvPr id="23" name="TextBox 22"/>
          <p:cNvSpPr txBox="1"/>
          <p:nvPr/>
        </p:nvSpPr>
        <p:spPr>
          <a:xfrm>
            <a:off x="3071802" y="3643314"/>
            <a:ext cx="1214446" cy="707886"/>
          </a:xfrm>
          <a:prstGeom prst="rect">
            <a:avLst/>
          </a:prstGeom>
          <a:noFill/>
        </p:spPr>
        <p:txBody>
          <a:bodyPr wrap="square" rtlCol="0">
            <a:spAutoFit/>
          </a:bodyPr>
          <a:lstStyle/>
          <a:p>
            <a:pPr algn="ctr"/>
            <a:r>
              <a:rPr lang="en-GB" sz="2000" b="1" dirty="0" smtClean="0">
                <a:solidFill>
                  <a:srgbClr val="FFFF00"/>
                </a:solidFill>
                <a:latin typeface="Arial" pitchFamily="34" charset="0"/>
                <a:cs typeface="Arial" pitchFamily="34" charset="0"/>
              </a:rPr>
              <a:t>€200 </a:t>
            </a:r>
          </a:p>
          <a:p>
            <a:pPr algn="ctr"/>
            <a:r>
              <a:rPr lang="en-GB" sz="2000" b="1" dirty="0" smtClean="0">
                <a:solidFill>
                  <a:srgbClr val="FFFF00"/>
                </a:solidFill>
                <a:latin typeface="Arial" pitchFamily="34" charset="0"/>
                <a:cs typeface="Arial" pitchFamily="34" charset="0"/>
              </a:rPr>
              <a:t>No PIN</a:t>
            </a:r>
            <a:endParaRPr lang="en-GB" sz="2000" b="1" dirty="0">
              <a:solidFill>
                <a:srgbClr val="FFFF00"/>
              </a:solidFill>
              <a:latin typeface="Arial" pitchFamily="34" charset="0"/>
              <a:cs typeface="Arial"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500"/>
                                        <p:tgtEl>
                                          <p:spTgt spid="2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par>
                                <p:cTn id="36" presetID="10" presetClass="entr" presetSubtype="0" fill="hold"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500"/>
                                        <p:tgtEl>
                                          <p:spTgt spid="21"/>
                                        </p:tgtEl>
                                      </p:cBhvr>
                                    </p:animEffect>
                                  </p:childTnLst>
                                </p:cTn>
                              </p:par>
                              <p:par>
                                <p:cTn id="39" presetID="10"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5" grpId="0"/>
      <p:bldP spid="9" grpId="0" animBg="1"/>
      <p:bldP spid="18" grpId="0"/>
      <p:bldP spid="16" grpId="0" animBg="1"/>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 descr="C:\NCL_Papers\CCS 2014\Presentation\POS_Terminal_2.png"/>
          <p:cNvPicPr>
            <a:picLocks noChangeAspect="1" noChangeArrowheads="1"/>
          </p:cNvPicPr>
          <p:nvPr/>
        </p:nvPicPr>
        <p:blipFill>
          <a:blip r:embed="rId2" cstate="print"/>
          <a:srcRect/>
          <a:stretch>
            <a:fillRect/>
          </a:stretch>
        </p:blipFill>
        <p:spPr bwMode="auto">
          <a:xfrm>
            <a:off x="3059832" y="1447800"/>
            <a:ext cx="1821900" cy="1227070"/>
          </a:xfrm>
          <a:prstGeom prst="rect">
            <a:avLst/>
          </a:prstGeom>
          <a:noFill/>
        </p:spPr>
      </p:pic>
      <p:pic>
        <p:nvPicPr>
          <p:cNvPr id="55" name="Picture 3" descr="C:\NCL_Papers\CCS 2014\Presentation\hand-with-debit-card.png"/>
          <p:cNvPicPr>
            <a:picLocks noChangeAspect="1" noChangeArrowheads="1"/>
          </p:cNvPicPr>
          <p:nvPr/>
        </p:nvPicPr>
        <p:blipFill>
          <a:blip r:embed="rId3" cstate="print"/>
          <a:srcRect/>
          <a:stretch>
            <a:fillRect/>
          </a:stretch>
        </p:blipFill>
        <p:spPr bwMode="auto">
          <a:xfrm>
            <a:off x="6823159" y="1436189"/>
            <a:ext cx="2244641" cy="1230811"/>
          </a:xfrm>
          <a:prstGeom prst="rect">
            <a:avLst/>
          </a:prstGeom>
          <a:noFill/>
        </p:spPr>
      </p:pic>
      <p:pic>
        <p:nvPicPr>
          <p:cNvPr id="56" name="Picture 2" descr="bank-for-small-business-loans"/>
          <p:cNvPicPr>
            <a:picLocks noChangeAspect="1" noChangeArrowheads="1"/>
          </p:cNvPicPr>
          <p:nvPr/>
        </p:nvPicPr>
        <p:blipFill>
          <a:blip r:embed="rId4" cstate="print"/>
          <a:srcRect/>
          <a:stretch>
            <a:fillRect/>
          </a:stretch>
        </p:blipFill>
        <p:spPr bwMode="auto">
          <a:xfrm>
            <a:off x="0" y="1303040"/>
            <a:ext cx="1440160" cy="1440160"/>
          </a:xfrm>
          <a:prstGeom prst="rect">
            <a:avLst/>
          </a:prstGeom>
          <a:noFill/>
        </p:spPr>
      </p:pic>
      <p:sp>
        <p:nvSpPr>
          <p:cNvPr id="3" name="Content Placeholder 2"/>
          <p:cNvSpPr>
            <a:spLocks noGrp="1"/>
          </p:cNvSpPr>
          <p:nvPr>
            <p:ph idx="1"/>
          </p:nvPr>
        </p:nvSpPr>
        <p:spPr>
          <a:xfrm>
            <a:off x="4355976" y="2564905"/>
            <a:ext cx="3888432" cy="3456384"/>
          </a:xfrm>
          <a:ln w="38100"/>
        </p:spPr>
        <p:txBody>
          <a:bodyPr/>
          <a:lstStyle/>
          <a:p>
            <a:pPr>
              <a:spcBef>
                <a:spcPts val="0"/>
              </a:spcBef>
              <a:spcAft>
                <a:spcPts val="0"/>
              </a:spcAft>
              <a:buNone/>
            </a:pPr>
            <a:r>
              <a:rPr lang="en-GB" sz="1800" dirty="0" smtClean="0">
                <a:solidFill>
                  <a:srgbClr val="0070C0"/>
                </a:solidFill>
                <a:cs typeface="Consolas" pitchFamily="49" charset="0"/>
              </a:rPr>
              <a:t>Select(Application)</a:t>
            </a:r>
          </a:p>
          <a:p>
            <a:pPr algn="r">
              <a:spcBef>
                <a:spcPts val="0"/>
              </a:spcBef>
              <a:spcAft>
                <a:spcPts val="0"/>
              </a:spcAft>
              <a:buNone/>
            </a:pPr>
            <a:r>
              <a:rPr lang="en-GB" sz="1800" dirty="0" smtClean="0">
                <a:solidFill>
                  <a:srgbClr val="FF0000"/>
                </a:solidFill>
                <a:cs typeface="Consolas" pitchFamily="49" charset="0"/>
              </a:rPr>
              <a:t>Card Information</a:t>
            </a:r>
          </a:p>
          <a:p>
            <a:pPr>
              <a:spcBef>
                <a:spcPts val="0"/>
              </a:spcBef>
              <a:spcAft>
                <a:spcPts val="0"/>
              </a:spcAft>
              <a:buNone/>
            </a:pPr>
            <a:r>
              <a:rPr lang="en-GB" sz="1800" dirty="0" err="1" smtClean="0">
                <a:solidFill>
                  <a:srgbClr val="0070C0"/>
                </a:solidFill>
                <a:cs typeface="Consolas" pitchFamily="49" charset="0"/>
              </a:rPr>
              <a:t>GetProcessingOptions</a:t>
            </a:r>
            <a:r>
              <a:rPr lang="en-GB" sz="1800" dirty="0" smtClean="0">
                <a:solidFill>
                  <a:srgbClr val="0070C0"/>
                </a:solidFill>
                <a:cs typeface="Consolas" pitchFamily="49" charset="0"/>
              </a:rPr>
              <a:t>()</a:t>
            </a:r>
          </a:p>
          <a:p>
            <a:pPr algn="r">
              <a:spcBef>
                <a:spcPts val="0"/>
              </a:spcBef>
              <a:spcAft>
                <a:spcPts val="0"/>
              </a:spcAft>
              <a:buNone/>
            </a:pPr>
            <a:r>
              <a:rPr lang="en-GB" sz="1800" dirty="0" smtClean="0">
                <a:solidFill>
                  <a:srgbClr val="FF0000"/>
                </a:solidFill>
                <a:cs typeface="Consolas" pitchFamily="49" charset="0"/>
              </a:rPr>
              <a:t>AFL records list</a:t>
            </a:r>
          </a:p>
          <a:p>
            <a:pPr>
              <a:spcBef>
                <a:spcPts val="0"/>
              </a:spcBef>
              <a:spcAft>
                <a:spcPts val="0"/>
              </a:spcAft>
              <a:buNone/>
            </a:pPr>
            <a:r>
              <a:rPr lang="en-GB" sz="1800" dirty="0" err="1" smtClean="0">
                <a:solidFill>
                  <a:srgbClr val="0070C0"/>
                </a:solidFill>
                <a:cs typeface="Consolas" pitchFamily="49" charset="0"/>
              </a:rPr>
              <a:t>ReadRecord</a:t>
            </a:r>
            <a:r>
              <a:rPr lang="en-GB" sz="1800" dirty="0" smtClean="0">
                <a:solidFill>
                  <a:srgbClr val="0070C0"/>
                </a:solidFill>
                <a:cs typeface="Consolas" pitchFamily="49" charset="0"/>
              </a:rPr>
              <a:t>(AFL)</a:t>
            </a:r>
          </a:p>
          <a:p>
            <a:pPr algn="r">
              <a:spcBef>
                <a:spcPts val="0"/>
              </a:spcBef>
              <a:spcAft>
                <a:spcPts val="0"/>
              </a:spcAft>
              <a:buNone/>
            </a:pPr>
            <a:r>
              <a:rPr lang="en-GB" sz="1800" dirty="0" smtClean="0">
                <a:solidFill>
                  <a:srgbClr val="FF0000"/>
                </a:solidFill>
                <a:cs typeface="Consolas" pitchFamily="49" charset="0"/>
              </a:rPr>
              <a:t>Card public keys</a:t>
            </a:r>
          </a:p>
          <a:p>
            <a:pPr>
              <a:spcBef>
                <a:spcPts val="0"/>
              </a:spcBef>
              <a:spcAft>
                <a:spcPts val="0"/>
              </a:spcAft>
              <a:buNone/>
            </a:pPr>
            <a:r>
              <a:rPr lang="en-GB" sz="1800" dirty="0" err="1" smtClean="0">
                <a:solidFill>
                  <a:srgbClr val="0070C0"/>
                </a:solidFill>
                <a:cs typeface="Consolas" pitchFamily="49" charset="0"/>
              </a:rPr>
              <a:t>GenerateAC</a:t>
            </a:r>
            <a:r>
              <a:rPr lang="en-GB" sz="1800" dirty="0" smtClean="0">
                <a:solidFill>
                  <a:srgbClr val="0070C0"/>
                </a:solidFill>
                <a:cs typeface="Consolas" pitchFamily="49" charset="0"/>
              </a:rPr>
              <a:t>(Transaction)</a:t>
            </a:r>
          </a:p>
          <a:p>
            <a:pPr algn="r">
              <a:spcBef>
                <a:spcPts val="0"/>
              </a:spcBef>
              <a:spcAft>
                <a:spcPts val="0"/>
              </a:spcAft>
              <a:buNone/>
            </a:pPr>
            <a:r>
              <a:rPr lang="en-GB" sz="1800" dirty="0" smtClean="0">
                <a:solidFill>
                  <a:srgbClr val="FF0000"/>
                </a:solidFill>
                <a:cs typeface="Consolas" pitchFamily="49" charset="0"/>
              </a:rPr>
              <a:t>Auth Response Cryptogram (ARPC)</a:t>
            </a:r>
          </a:p>
          <a:p>
            <a:pPr>
              <a:spcBef>
                <a:spcPts val="0"/>
              </a:spcBef>
              <a:spcAft>
                <a:spcPts val="0"/>
              </a:spcAft>
              <a:buNone/>
            </a:pPr>
            <a:r>
              <a:rPr lang="en-GB" sz="1800" dirty="0" smtClean="0">
                <a:solidFill>
                  <a:srgbClr val="0070C0"/>
                </a:solidFill>
                <a:cs typeface="Consolas" pitchFamily="49" charset="0"/>
              </a:rPr>
              <a:t>Verify(PIN)</a:t>
            </a:r>
          </a:p>
          <a:p>
            <a:pPr algn="r">
              <a:spcBef>
                <a:spcPts val="0"/>
              </a:spcBef>
              <a:spcAft>
                <a:spcPts val="0"/>
              </a:spcAft>
              <a:buNone/>
            </a:pPr>
            <a:r>
              <a:rPr lang="en-GB" sz="1800" dirty="0" smtClean="0">
                <a:solidFill>
                  <a:srgbClr val="FF0000"/>
                </a:solidFill>
                <a:cs typeface="Consolas" pitchFamily="49" charset="0"/>
              </a:rPr>
              <a:t>OK / incorrect</a:t>
            </a:r>
          </a:p>
          <a:p>
            <a:pPr>
              <a:spcBef>
                <a:spcPts val="0"/>
              </a:spcBef>
              <a:spcAft>
                <a:spcPts val="0"/>
              </a:spcAft>
              <a:buNone/>
            </a:pPr>
            <a:r>
              <a:rPr lang="en-GB" sz="1800" dirty="0" err="1" smtClean="0">
                <a:solidFill>
                  <a:srgbClr val="0070C0"/>
                </a:solidFill>
                <a:cs typeface="Consolas" pitchFamily="49" charset="0"/>
              </a:rPr>
              <a:t>GenerateAC</a:t>
            </a:r>
            <a:r>
              <a:rPr lang="en-GB" sz="1800" dirty="0" smtClean="0">
                <a:solidFill>
                  <a:srgbClr val="0070C0"/>
                </a:solidFill>
                <a:cs typeface="Consolas" pitchFamily="49" charset="0"/>
              </a:rPr>
              <a:t>(ARPC)</a:t>
            </a:r>
          </a:p>
          <a:p>
            <a:pPr algn="r">
              <a:spcBef>
                <a:spcPts val="0"/>
              </a:spcBef>
              <a:spcAft>
                <a:spcPts val="0"/>
              </a:spcAft>
              <a:buNone/>
            </a:pPr>
            <a:r>
              <a:rPr lang="en-GB" sz="1800" dirty="0" smtClean="0">
                <a:solidFill>
                  <a:srgbClr val="FF0000"/>
                </a:solidFill>
                <a:cs typeface="Consolas" pitchFamily="49" charset="0"/>
              </a:rPr>
              <a:t>Application Cryptogram (AC)</a:t>
            </a:r>
          </a:p>
          <a:p>
            <a:pPr>
              <a:spcBef>
                <a:spcPts val="0"/>
              </a:spcBef>
              <a:spcAft>
                <a:spcPts val="0"/>
              </a:spcAft>
              <a:buNone/>
            </a:pPr>
            <a:endParaRPr lang="en-GB" sz="1800" dirty="0">
              <a:cs typeface="Consolas" pitchFamily="49" charset="0"/>
            </a:endParaRPr>
          </a:p>
        </p:txBody>
      </p:sp>
      <p:sp>
        <p:nvSpPr>
          <p:cNvPr id="8" name="Content Placeholder 2"/>
          <p:cNvSpPr txBox="1">
            <a:spLocks/>
          </p:cNvSpPr>
          <p:nvPr/>
        </p:nvSpPr>
        <p:spPr bwMode="auto">
          <a:xfrm>
            <a:off x="1187624" y="5589240"/>
            <a:ext cx="2232248" cy="368424"/>
          </a:xfrm>
          <a:prstGeom prst="rect">
            <a:avLst/>
          </a:prstGeom>
          <a:noFill/>
          <a:ln w="38100">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r" defTabSz="914400" rtl="0" eaLnBrk="0" fontAlgn="base" latinLnBrk="0" hangingPunct="0">
              <a:spcBef>
                <a:spcPts val="0"/>
              </a:spcBef>
              <a:spcAft>
                <a:spcPts val="700"/>
              </a:spcAft>
              <a:buClrTx/>
              <a:buSzTx/>
              <a:buFont typeface="Arial" charset="0"/>
              <a:buNone/>
              <a:tabLst/>
              <a:defRPr/>
            </a:pPr>
            <a:r>
              <a:rPr kumimoji="0" lang="en-GB" b="1" i="0" u="none" strike="noStrike" kern="1200" cap="none" spc="0" normalizeH="0" baseline="0" noProof="0" dirty="0" smtClean="0">
                <a:ln>
                  <a:noFill/>
                </a:ln>
                <a:solidFill>
                  <a:srgbClr val="0070C0"/>
                </a:solidFill>
                <a:effectLst/>
                <a:uLnTx/>
                <a:uFillTx/>
                <a:latin typeface="+mn-lt"/>
                <a:ea typeface="ＭＳ Ｐゴシック" charset="-128"/>
                <a:cs typeface="Consolas" pitchFamily="49" charset="0"/>
              </a:rPr>
              <a:t>Transaction + AC</a:t>
            </a:r>
            <a:endParaRPr kumimoji="0" lang="en-GB" b="1" i="0" u="none" strike="noStrike" kern="1200" cap="none" spc="0" normalizeH="0" baseline="0" noProof="0" dirty="0">
              <a:ln>
                <a:noFill/>
              </a:ln>
              <a:solidFill>
                <a:schemeClr val="tx1"/>
              </a:solidFill>
              <a:effectLst/>
              <a:uLnTx/>
              <a:uFillTx/>
              <a:latin typeface="+mn-lt"/>
              <a:ea typeface="ＭＳ Ｐゴシック" charset="-128"/>
              <a:cs typeface="Consolas" pitchFamily="49" charset="0"/>
            </a:endParaRPr>
          </a:p>
        </p:txBody>
      </p:sp>
      <p:grpSp>
        <p:nvGrpSpPr>
          <p:cNvPr id="38" name="Group 37"/>
          <p:cNvGrpSpPr/>
          <p:nvPr/>
        </p:nvGrpSpPr>
        <p:grpSpPr>
          <a:xfrm>
            <a:off x="4283968" y="2889319"/>
            <a:ext cx="4032448" cy="2987953"/>
            <a:chOff x="3203848" y="2025223"/>
            <a:chExt cx="4896544" cy="3624150"/>
          </a:xfrm>
        </p:grpSpPr>
        <p:cxnSp>
          <p:nvCxnSpPr>
            <p:cNvPr id="10" name="Straight Arrow Connector 9"/>
            <p:cNvCxnSpPr/>
            <p:nvPr/>
          </p:nvCxnSpPr>
          <p:spPr>
            <a:xfrm>
              <a:off x="3203848" y="2025223"/>
              <a:ext cx="489654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203848" y="4653136"/>
              <a:ext cx="489654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203848" y="4005064"/>
              <a:ext cx="489654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203848" y="3344359"/>
              <a:ext cx="489654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203848" y="2697045"/>
              <a:ext cx="489654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203848" y="5324958"/>
              <a:ext cx="489654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203848" y="2348880"/>
              <a:ext cx="489654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203848" y="2996952"/>
              <a:ext cx="489654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203848" y="3680649"/>
              <a:ext cx="489654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203848" y="4329479"/>
              <a:ext cx="489654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3203848" y="5012418"/>
              <a:ext cx="489654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3203848" y="5649373"/>
              <a:ext cx="489654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22" name="Straight Arrow Connector 21"/>
          <p:cNvCxnSpPr/>
          <p:nvPr/>
        </p:nvCxnSpPr>
        <p:spPr>
          <a:xfrm flipH="1">
            <a:off x="899592" y="5949280"/>
            <a:ext cx="2664296"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50" name="Content Placeholder 2"/>
          <p:cNvSpPr txBox="1">
            <a:spLocks/>
          </p:cNvSpPr>
          <p:nvPr/>
        </p:nvSpPr>
        <p:spPr bwMode="auto">
          <a:xfrm>
            <a:off x="1043608" y="4472737"/>
            <a:ext cx="2376264" cy="684455"/>
          </a:xfrm>
          <a:prstGeom prst="rect">
            <a:avLst/>
          </a:prstGeom>
          <a:noFill/>
          <a:ln w="38100">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r" defTabSz="914400" rtl="0" eaLnBrk="0" fontAlgn="base" latinLnBrk="0" hangingPunct="0">
              <a:spcBef>
                <a:spcPts val="0"/>
              </a:spcBef>
              <a:spcAft>
                <a:spcPts val="0"/>
              </a:spcAft>
              <a:buClrTx/>
              <a:buSzTx/>
              <a:buFont typeface="Arial" charset="0"/>
              <a:buNone/>
              <a:tabLst/>
              <a:defRPr/>
            </a:pPr>
            <a:r>
              <a:rPr kumimoji="0" lang="en-GB" b="0" i="0" u="none" strike="noStrike" kern="1200" cap="none" spc="0" normalizeH="0" baseline="0" noProof="0" dirty="0" smtClean="0">
                <a:ln>
                  <a:noFill/>
                </a:ln>
                <a:solidFill>
                  <a:srgbClr val="0070C0"/>
                </a:solidFill>
                <a:effectLst/>
                <a:uLnTx/>
                <a:uFillTx/>
                <a:latin typeface="+mn-lt"/>
                <a:ea typeface="ＭＳ Ｐゴシック" charset="-128"/>
                <a:cs typeface="Consolas" pitchFamily="49" charset="0"/>
              </a:rPr>
              <a:t>ARQC</a:t>
            </a:r>
          </a:p>
          <a:p>
            <a:pPr marL="342900" marR="0" lvl="0" indent="-342900" defTabSz="914400" rtl="0" eaLnBrk="0" fontAlgn="base" latinLnBrk="0" hangingPunct="0">
              <a:spcBef>
                <a:spcPts val="0"/>
              </a:spcBef>
              <a:spcAft>
                <a:spcPts val="0"/>
              </a:spcAft>
              <a:buClrTx/>
              <a:buSzTx/>
              <a:buFont typeface="Arial" charset="0"/>
              <a:buNone/>
              <a:tabLst/>
              <a:defRPr/>
            </a:pPr>
            <a:r>
              <a:rPr kumimoji="0" lang="en-GB" b="0" i="0" u="none" strike="noStrike" kern="1200" cap="none" spc="0" normalizeH="0" baseline="0" noProof="0" dirty="0" smtClean="0">
                <a:ln>
                  <a:noFill/>
                </a:ln>
                <a:solidFill>
                  <a:srgbClr val="00B050"/>
                </a:solidFill>
                <a:effectLst/>
                <a:uLnTx/>
                <a:uFillTx/>
                <a:latin typeface="+mn-lt"/>
                <a:ea typeface="ＭＳ Ｐゴシック" charset="-128"/>
                <a:cs typeface="Consolas" pitchFamily="49" charset="0"/>
              </a:rPr>
              <a:t>ARPC</a:t>
            </a:r>
            <a:r>
              <a:rPr kumimoji="0" lang="en-GB" b="0" i="0" u="none" strike="noStrike" kern="1200" cap="none" spc="0" normalizeH="0" noProof="0" dirty="0" smtClean="0">
                <a:ln>
                  <a:noFill/>
                </a:ln>
                <a:solidFill>
                  <a:srgbClr val="00B050"/>
                </a:solidFill>
                <a:effectLst/>
                <a:uLnTx/>
                <a:uFillTx/>
                <a:latin typeface="+mn-lt"/>
                <a:ea typeface="ＭＳ Ｐゴシック" charset="-128"/>
                <a:cs typeface="Consolas" pitchFamily="49" charset="0"/>
              </a:rPr>
              <a:t> + ARC</a:t>
            </a:r>
            <a:endParaRPr kumimoji="0" lang="en-GB" b="0" i="0" u="none" strike="noStrike" kern="1200" cap="none" spc="0" normalizeH="0" baseline="0" noProof="0" dirty="0" smtClean="0">
              <a:ln>
                <a:noFill/>
              </a:ln>
              <a:solidFill>
                <a:srgbClr val="00B050"/>
              </a:solidFill>
              <a:effectLst/>
              <a:uLnTx/>
              <a:uFillTx/>
              <a:latin typeface="+mn-lt"/>
              <a:ea typeface="ＭＳ Ｐゴシック" charset="-128"/>
              <a:cs typeface="Consolas" pitchFamily="49" charset="0"/>
            </a:endParaRPr>
          </a:p>
          <a:p>
            <a:pPr marL="342900" marR="0" lvl="0" indent="-342900" algn="l" defTabSz="914400" rtl="0" eaLnBrk="0" fontAlgn="base" latinLnBrk="0" hangingPunct="0">
              <a:spcBef>
                <a:spcPts val="0"/>
              </a:spcBef>
              <a:spcAft>
                <a:spcPts val="0"/>
              </a:spcAft>
              <a:buClrTx/>
              <a:buSzTx/>
              <a:buFont typeface="Arial" charset="0"/>
              <a:buNone/>
              <a:tabLst/>
              <a:defRPr/>
            </a:pPr>
            <a:endParaRPr kumimoji="0" lang="en-GB" b="0" i="0" u="none" strike="noStrike" kern="1200" cap="none" spc="0" normalizeH="0" baseline="0" noProof="0" dirty="0">
              <a:ln>
                <a:noFill/>
              </a:ln>
              <a:solidFill>
                <a:schemeClr val="tx1"/>
              </a:solidFill>
              <a:effectLst/>
              <a:uLnTx/>
              <a:uFillTx/>
              <a:latin typeface="+mn-lt"/>
              <a:ea typeface="ＭＳ Ｐゴシック" charset="-128"/>
              <a:cs typeface="Consolas" pitchFamily="49" charset="0"/>
            </a:endParaRPr>
          </a:p>
        </p:txBody>
      </p:sp>
      <p:grpSp>
        <p:nvGrpSpPr>
          <p:cNvPr id="51" name="Group 43"/>
          <p:cNvGrpSpPr/>
          <p:nvPr/>
        </p:nvGrpSpPr>
        <p:grpSpPr>
          <a:xfrm>
            <a:off x="899592" y="4785292"/>
            <a:ext cx="2664296" cy="264275"/>
            <a:chOff x="611560" y="4497245"/>
            <a:chExt cx="2448272" cy="253810"/>
          </a:xfrm>
        </p:grpSpPr>
        <p:cxnSp>
          <p:nvCxnSpPr>
            <p:cNvPr id="52" name="Straight Arrow Connector 51"/>
            <p:cNvCxnSpPr/>
            <p:nvPr/>
          </p:nvCxnSpPr>
          <p:spPr>
            <a:xfrm flipH="1">
              <a:off x="611560" y="4497245"/>
              <a:ext cx="2448272"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611560" y="4751055"/>
              <a:ext cx="2436397"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a:xfrm>
            <a:off x="3563888" y="2636912"/>
            <a:ext cx="720080" cy="33843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8" name="Rectangle 57"/>
          <p:cNvSpPr/>
          <p:nvPr/>
        </p:nvSpPr>
        <p:spPr>
          <a:xfrm>
            <a:off x="8340166" y="2636912"/>
            <a:ext cx="720080" cy="3384376"/>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9" name="Rectangle 58"/>
          <p:cNvSpPr/>
          <p:nvPr/>
        </p:nvSpPr>
        <p:spPr>
          <a:xfrm>
            <a:off x="179512" y="2636912"/>
            <a:ext cx="720080" cy="338437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0" name="Content Placeholder 2"/>
          <p:cNvSpPr txBox="1">
            <a:spLocks/>
          </p:cNvSpPr>
          <p:nvPr/>
        </p:nvSpPr>
        <p:spPr bwMode="auto">
          <a:xfrm rot="16200000">
            <a:off x="-1152636" y="4041068"/>
            <a:ext cx="3384376" cy="576064"/>
          </a:xfrm>
          <a:prstGeom prst="rect">
            <a:avLst/>
          </a:prstGeom>
          <a:noFill/>
          <a:ln w="38100">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spcBef>
                <a:spcPts val="0"/>
              </a:spcBef>
              <a:spcAft>
                <a:spcPts val="700"/>
              </a:spcAft>
              <a:buClrTx/>
              <a:buSzTx/>
              <a:buFont typeface="Arial" charset="0"/>
              <a:buNone/>
              <a:tabLst/>
              <a:defRPr/>
            </a:pPr>
            <a:r>
              <a:rPr kumimoji="0" lang="en-GB" sz="2800" i="0" u="none" strike="noStrike" kern="1200" cap="none" spc="0" normalizeH="0" baseline="0" noProof="0" dirty="0" smtClean="0">
                <a:ln>
                  <a:noFill/>
                </a:ln>
                <a:solidFill>
                  <a:schemeClr val="bg1"/>
                </a:solidFill>
                <a:effectLst/>
                <a:uLnTx/>
                <a:uFillTx/>
                <a:latin typeface="+mn-lt"/>
                <a:ea typeface="ＭＳ Ｐゴシック" charset="-128"/>
                <a:cs typeface="Consolas" pitchFamily="49" charset="0"/>
              </a:rPr>
              <a:t>Issuer Bank</a:t>
            </a:r>
          </a:p>
        </p:txBody>
      </p:sp>
      <p:sp>
        <p:nvSpPr>
          <p:cNvPr id="61" name="Content Placeholder 2"/>
          <p:cNvSpPr txBox="1">
            <a:spLocks/>
          </p:cNvSpPr>
          <p:nvPr/>
        </p:nvSpPr>
        <p:spPr bwMode="auto">
          <a:xfrm rot="16200000">
            <a:off x="2218423" y="4054385"/>
            <a:ext cx="3375006" cy="540060"/>
          </a:xfrm>
          <a:prstGeom prst="rect">
            <a:avLst/>
          </a:prstGeom>
          <a:noFill/>
          <a:ln w="38100">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spcBef>
                <a:spcPts val="0"/>
              </a:spcBef>
              <a:spcAft>
                <a:spcPts val="700"/>
              </a:spcAft>
              <a:buClrTx/>
              <a:buSzTx/>
              <a:buFont typeface="Arial" charset="0"/>
              <a:buNone/>
              <a:tabLst/>
              <a:defRPr/>
            </a:pPr>
            <a:r>
              <a:rPr kumimoji="0" lang="en-GB" sz="2800" i="0" u="none" strike="noStrike" kern="1200" cap="none" spc="0" normalizeH="0" baseline="0" noProof="0" dirty="0" smtClean="0">
                <a:ln>
                  <a:noFill/>
                </a:ln>
                <a:solidFill>
                  <a:schemeClr val="bg1"/>
                </a:solidFill>
                <a:effectLst/>
                <a:uLnTx/>
                <a:uFillTx/>
                <a:latin typeface="+mn-lt"/>
                <a:ea typeface="ＭＳ Ｐゴシック" charset="-128"/>
                <a:cs typeface="Consolas" pitchFamily="49" charset="0"/>
              </a:rPr>
              <a:t>POS terminal</a:t>
            </a:r>
          </a:p>
        </p:txBody>
      </p:sp>
      <p:sp>
        <p:nvSpPr>
          <p:cNvPr id="62" name="Content Placeholder 2"/>
          <p:cNvSpPr txBox="1">
            <a:spLocks/>
          </p:cNvSpPr>
          <p:nvPr/>
        </p:nvSpPr>
        <p:spPr bwMode="auto">
          <a:xfrm rot="16200000">
            <a:off x="7042580" y="4030633"/>
            <a:ext cx="3387639" cy="600193"/>
          </a:xfrm>
          <a:prstGeom prst="rect">
            <a:avLst/>
          </a:prstGeom>
          <a:noFill/>
          <a:ln w="38100">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spcBef>
                <a:spcPts val="0"/>
              </a:spcBef>
              <a:spcAft>
                <a:spcPts val="700"/>
              </a:spcAft>
              <a:buClrTx/>
              <a:buSzTx/>
              <a:buFont typeface="Arial" charset="0"/>
              <a:buNone/>
              <a:tabLst/>
              <a:defRPr/>
            </a:pPr>
            <a:r>
              <a:rPr kumimoji="0" lang="en-GB" sz="2800" i="0" u="none" strike="noStrike" kern="1200" cap="none" spc="0" normalizeH="0" baseline="0" noProof="0" dirty="0" smtClean="0">
                <a:ln>
                  <a:noFill/>
                </a:ln>
                <a:solidFill>
                  <a:schemeClr val="bg1"/>
                </a:solidFill>
                <a:effectLst/>
                <a:uLnTx/>
                <a:uFillTx/>
                <a:latin typeface="+mn-lt"/>
                <a:ea typeface="ＭＳ Ｐゴシック" charset="-128"/>
                <a:cs typeface="Consolas" pitchFamily="49" charset="0"/>
              </a:rPr>
              <a:t>Credit/Debit Card</a:t>
            </a:r>
          </a:p>
        </p:txBody>
      </p:sp>
      <p:sp>
        <p:nvSpPr>
          <p:cNvPr id="2" name="Title 1"/>
          <p:cNvSpPr>
            <a:spLocks noGrp="1"/>
          </p:cNvSpPr>
          <p:nvPr>
            <p:ph type="title"/>
          </p:nvPr>
        </p:nvSpPr>
        <p:spPr>
          <a:ln w="38100"/>
        </p:spPr>
        <p:txBody>
          <a:bodyPr/>
          <a:lstStyle/>
          <a:p>
            <a:r>
              <a:rPr lang="en-GB" dirty="0" smtClean="0"/>
              <a:t>Why It Works:</a:t>
            </a:r>
            <a:br>
              <a:rPr lang="en-GB" dirty="0" smtClean="0"/>
            </a:br>
            <a:r>
              <a:rPr lang="en-GB" dirty="0" smtClean="0"/>
              <a:t>Chip &amp; PIN Protocol</a:t>
            </a:r>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5976" y="2564905"/>
            <a:ext cx="3888432" cy="3456384"/>
          </a:xfrm>
          <a:ln w="38100"/>
        </p:spPr>
        <p:txBody>
          <a:bodyPr/>
          <a:lstStyle/>
          <a:p>
            <a:pPr>
              <a:spcBef>
                <a:spcPts val="0"/>
              </a:spcBef>
              <a:spcAft>
                <a:spcPts val="0"/>
              </a:spcAft>
              <a:buNone/>
            </a:pPr>
            <a:r>
              <a:rPr lang="en-GB" sz="1800" dirty="0" smtClean="0">
                <a:solidFill>
                  <a:srgbClr val="0070C0"/>
                </a:solidFill>
                <a:cs typeface="Consolas" pitchFamily="49" charset="0"/>
              </a:rPr>
              <a:t>Select(Application)</a:t>
            </a:r>
          </a:p>
          <a:p>
            <a:pPr algn="r">
              <a:spcBef>
                <a:spcPts val="0"/>
              </a:spcBef>
              <a:spcAft>
                <a:spcPts val="0"/>
              </a:spcAft>
              <a:buNone/>
            </a:pPr>
            <a:r>
              <a:rPr lang="en-GB" sz="1800" dirty="0" smtClean="0">
                <a:solidFill>
                  <a:srgbClr val="FF0000"/>
                </a:solidFill>
                <a:cs typeface="Consolas" pitchFamily="49" charset="0"/>
              </a:rPr>
              <a:t>Card Information</a:t>
            </a:r>
          </a:p>
          <a:p>
            <a:pPr>
              <a:spcBef>
                <a:spcPts val="0"/>
              </a:spcBef>
              <a:spcAft>
                <a:spcPts val="0"/>
              </a:spcAft>
              <a:buNone/>
            </a:pPr>
            <a:r>
              <a:rPr lang="en-GB" sz="1800" dirty="0" err="1" smtClean="0">
                <a:solidFill>
                  <a:srgbClr val="0070C0"/>
                </a:solidFill>
                <a:cs typeface="Consolas" pitchFamily="49" charset="0"/>
              </a:rPr>
              <a:t>GetProcessingOptions</a:t>
            </a:r>
            <a:r>
              <a:rPr lang="en-GB" sz="1800" dirty="0" smtClean="0">
                <a:solidFill>
                  <a:srgbClr val="0070C0"/>
                </a:solidFill>
                <a:cs typeface="Consolas" pitchFamily="49" charset="0"/>
              </a:rPr>
              <a:t>()</a:t>
            </a:r>
          </a:p>
          <a:p>
            <a:pPr algn="r">
              <a:spcBef>
                <a:spcPts val="0"/>
              </a:spcBef>
              <a:spcAft>
                <a:spcPts val="0"/>
              </a:spcAft>
              <a:buNone/>
            </a:pPr>
            <a:r>
              <a:rPr lang="en-GB" sz="1800" dirty="0" smtClean="0">
                <a:solidFill>
                  <a:srgbClr val="FF0000"/>
                </a:solidFill>
                <a:cs typeface="Consolas" pitchFamily="49" charset="0"/>
              </a:rPr>
              <a:t>AFL records list</a:t>
            </a:r>
          </a:p>
          <a:p>
            <a:pPr>
              <a:spcBef>
                <a:spcPts val="0"/>
              </a:spcBef>
              <a:spcAft>
                <a:spcPts val="0"/>
              </a:spcAft>
              <a:buNone/>
            </a:pPr>
            <a:r>
              <a:rPr lang="en-GB" sz="1800" dirty="0" err="1" smtClean="0">
                <a:solidFill>
                  <a:srgbClr val="0070C0"/>
                </a:solidFill>
                <a:cs typeface="Consolas" pitchFamily="49" charset="0"/>
              </a:rPr>
              <a:t>ReadRecord</a:t>
            </a:r>
            <a:r>
              <a:rPr lang="en-GB" sz="1800" dirty="0" smtClean="0">
                <a:solidFill>
                  <a:srgbClr val="0070C0"/>
                </a:solidFill>
                <a:cs typeface="Consolas" pitchFamily="49" charset="0"/>
              </a:rPr>
              <a:t>(AFL)</a:t>
            </a:r>
          </a:p>
          <a:p>
            <a:pPr algn="r">
              <a:spcBef>
                <a:spcPts val="0"/>
              </a:spcBef>
              <a:spcAft>
                <a:spcPts val="0"/>
              </a:spcAft>
              <a:buNone/>
            </a:pPr>
            <a:r>
              <a:rPr lang="en-GB" sz="1800" dirty="0" smtClean="0">
                <a:solidFill>
                  <a:srgbClr val="FF0000"/>
                </a:solidFill>
                <a:cs typeface="Consolas" pitchFamily="49" charset="0"/>
              </a:rPr>
              <a:t>Card public keys</a:t>
            </a:r>
          </a:p>
          <a:p>
            <a:pPr>
              <a:spcBef>
                <a:spcPts val="0"/>
              </a:spcBef>
              <a:spcAft>
                <a:spcPts val="0"/>
              </a:spcAft>
              <a:buNone/>
            </a:pPr>
            <a:r>
              <a:rPr lang="en-GB" sz="1800" dirty="0" err="1" smtClean="0">
                <a:solidFill>
                  <a:srgbClr val="0070C0"/>
                </a:solidFill>
                <a:cs typeface="Consolas" pitchFamily="49" charset="0"/>
              </a:rPr>
              <a:t>GenerateAC</a:t>
            </a:r>
            <a:r>
              <a:rPr lang="en-GB" sz="1800" dirty="0" smtClean="0">
                <a:solidFill>
                  <a:srgbClr val="0070C0"/>
                </a:solidFill>
                <a:cs typeface="Consolas" pitchFamily="49" charset="0"/>
              </a:rPr>
              <a:t>(Transaction)</a:t>
            </a:r>
          </a:p>
          <a:p>
            <a:pPr algn="r">
              <a:spcBef>
                <a:spcPts val="0"/>
              </a:spcBef>
              <a:spcAft>
                <a:spcPts val="0"/>
              </a:spcAft>
              <a:buNone/>
            </a:pPr>
            <a:r>
              <a:rPr lang="en-GB" sz="1800" dirty="0" smtClean="0">
                <a:solidFill>
                  <a:srgbClr val="FF0000"/>
                </a:solidFill>
                <a:cs typeface="Consolas" pitchFamily="49" charset="0"/>
              </a:rPr>
              <a:t>Auth Response Cryptogram (ARPC)</a:t>
            </a:r>
          </a:p>
          <a:p>
            <a:pPr>
              <a:spcBef>
                <a:spcPts val="0"/>
              </a:spcBef>
              <a:spcAft>
                <a:spcPts val="0"/>
              </a:spcAft>
              <a:buNone/>
            </a:pPr>
            <a:r>
              <a:rPr lang="en-GB" sz="1800" dirty="0" smtClean="0">
                <a:solidFill>
                  <a:schemeClr val="bg1">
                    <a:lumMod val="75000"/>
                  </a:schemeClr>
                </a:solidFill>
                <a:cs typeface="Consolas" pitchFamily="49" charset="0"/>
              </a:rPr>
              <a:t>Verify(PIN)</a:t>
            </a:r>
          </a:p>
          <a:p>
            <a:pPr algn="r">
              <a:spcBef>
                <a:spcPts val="0"/>
              </a:spcBef>
              <a:spcAft>
                <a:spcPts val="0"/>
              </a:spcAft>
              <a:buNone/>
            </a:pPr>
            <a:r>
              <a:rPr lang="en-GB" sz="1800" dirty="0" smtClean="0">
                <a:solidFill>
                  <a:schemeClr val="bg1">
                    <a:lumMod val="75000"/>
                  </a:schemeClr>
                </a:solidFill>
                <a:cs typeface="Consolas" pitchFamily="49" charset="0"/>
              </a:rPr>
              <a:t>OK / incorrect</a:t>
            </a:r>
          </a:p>
          <a:p>
            <a:pPr>
              <a:spcBef>
                <a:spcPts val="0"/>
              </a:spcBef>
              <a:spcAft>
                <a:spcPts val="0"/>
              </a:spcAft>
              <a:buNone/>
            </a:pPr>
            <a:r>
              <a:rPr lang="en-GB" sz="1800" dirty="0" err="1" smtClean="0">
                <a:solidFill>
                  <a:srgbClr val="0070C0"/>
                </a:solidFill>
                <a:cs typeface="Consolas" pitchFamily="49" charset="0"/>
              </a:rPr>
              <a:t>GenerateAC</a:t>
            </a:r>
            <a:r>
              <a:rPr lang="en-GB" sz="1800" dirty="0" smtClean="0">
                <a:solidFill>
                  <a:srgbClr val="0070C0"/>
                </a:solidFill>
                <a:cs typeface="Consolas" pitchFamily="49" charset="0"/>
              </a:rPr>
              <a:t>(ARPC)</a:t>
            </a:r>
          </a:p>
          <a:p>
            <a:pPr algn="r">
              <a:spcBef>
                <a:spcPts val="0"/>
              </a:spcBef>
              <a:spcAft>
                <a:spcPts val="0"/>
              </a:spcAft>
              <a:buNone/>
            </a:pPr>
            <a:r>
              <a:rPr lang="en-GB" sz="1800" dirty="0" smtClean="0">
                <a:solidFill>
                  <a:srgbClr val="FF0000"/>
                </a:solidFill>
                <a:cs typeface="Consolas" pitchFamily="49" charset="0"/>
              </a:rPr>
              <a:t>Application Cryptogram (AC)</a:t>
            </a:r>
          </a:p>
          <a:p>
            <a:pPr>
              <a:spcBef>
                <a:spcPts val="0"/>
              </a:spcBef>
              <a:spcAft>
                <a:spcPts val="0"/>
              </a:spcAft>
              <a:buNone/>
            </a:pPr>
            <a:endParaRPr lang="en-GB" sz="1800" dirty="0">
              <a:cs typeface="Consolas" pitchFamily="49" charset="0"/>
            </a:endParaRPr>
          </a:p>
        </p:txBody>
      </p:sp>
      <p:sp>
        <p:nvSpPr>
          <p:cNvPr id="4" name="Content Placeholder 2"/>
          <p:cNvSpPr txBox="1">
            <a:spLocks/>
          </p:cNvSpPr>
          <p:nvPr/>
        </p:nvSpPr>
        <p:spPr bwMode="auto">
          <a:xfrm>
            <a:off x="1043608" y="4472737"/>
            <a:ext cx="2376264" cy="684455"/>
          </a:xfrm>
          <a:prstGeom prst="rect">
            <a:avLst/>
          </a:prstGeom>
          <a:noFill/>
          <a:ln w="38100">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r" defTabSz="914400" rtl="0" eaLnBrk="0" fontAlgn="base" latinLnBrk="0" hangingPunct="0">
              <a:spcBef>
                <a:spcPts val="0"/>
              </a:spcBef>
              <a:spcAft>
                <a:spcPts val="0"/>
              </a:spcAft>
              <a:buClrTx/>
              <a:buSzTx/>
              <a:buFont typeface="Arial" charset="0"/>
              <a:buNone/>
              <a:tabLst/>
              <a:defRPr/>
            </a:pPr>
            <a:r>
              <a:rPr kumimoji="0" lang="en-GB" b="0" i="0" u="none" strike="noStrike" kern="1200" cap="none" spc="0" normalizeH="0" baseline="0" noProof="0" dirty="0" smtClean="0">
                <a:ln>
                  <a:noFill/>
                </a:ln>
                <a:solidFill>
                  <a:srgbClr val="0070C0"/>
                </a:solidFill>
                <a:effectLst/>
                <a:uLnTx/>
                <a:uFillTx/>
                <a:latin typeface="+mn-lt"/>
                <a:ea typeface="ＭＳ Ｐゴシック" charset="-128"/>
                <a:cs typeface="Consolas" pitchFamily="49" charset="0"/>
              </a:rPr>
              <a:t>ARQC</a:t>
            </a:r>
          </a:p>
          <a:p>
            <a:pPr marL="342900" marR="0" lvl="0" indent="-342900" defTabSz="914400" rtl="0" eaLnBrk="0" fontAlgn="base" latinLnBrk="0" hangingPunct="0">
              <a:spcBef>
                <a:spcPts val="0"/>
              </a:spcBef>
              <a:spcAft>
                <a:spcPts val="0"/>
              </a:spcAft>
              <a:buClrTx/>
              <a:buSzTx/>
              <a:buFont typeface="Arial" charset="0"/>
              <a:buNone/>
              <a:tabLst/>
              <a:defRPr/>
            </a:pPr>
            <a:r>
              <a:rPr kumimoji="0" lang="en-GB" b="0" i="0" u="none" strike="noStrike" kern="1200" cap="none" spc="0" normalizeH="0" baseline="0" noProof="0" dirty="0" smtClean="0">
                <a:ln>
                  <a:noFill/>
                </a:ln>
                <a:solidFill>
                  <a:srgbClr val="00B050"/>
                </a:solidFill>
                <a:effectLst/>
                <a:uLnTx/>
                <a:uFillTx/>
                <a:latin typeface="+mn-lt"/>
                <a:ea typeface="ＭＳ Ｐゴシック" charset="-128"/>
                <a:cs typeface="Consolas" pitchFamily="49" charset="0"/>
              </a:rPr>
              <a:t>ARPC</a:t>
            </a:r>
            <a:r>
              <a:rPr kumimoji="0" lang="en-GB" b="0" i="0" u="none" strike="noStrike" kern="1200" cap="none" spc="0" normalizeH="0" noProof="0" dirty="0" smtClean="0">
                <a:ln>
                  <a:noFill/>
                </a:ln>
                <a:solidFill>
                  <a:srgbClr val="00B050"/>
                </a:solidFill>
                <a:effectLst/>
                <a:uLnTx/>
                <a:uFillTx/>
                <a:latin typeface="+mn-lt"/>
                <a:ea typeface="ＭＳ Ｐゴシック" charset="-128"/>
                <a:cs typeface="Consolas" pitchFamily="49" charset="0"/>
              </a:rPr>
              <a:t> + ARC</a:t>
            </a:r>
            <a:endParaRPr kumimoji="0" lang="en-GB" b="0" i="0" u="none" strike="noStrike" kern="1200" cap="none" spc="0" normalizeH="0" baseline="0" noProof="0" dirty="0" smtClean="0">
              <a:ln>
                <a:noFill/>
              </a:ln>
              <a:solidFill>
                <a:srgbClr val="00B050"/>
              </a:solidFill>
              <a:effectLst/>
              <a:uLnTx/>
              <a:uFillTx/>
              <a:latin typeface="+mn-lt"/>
              <a:ea typeface="ＭＳ Ｐゴシック" charset="-128"/>
              <a:cs typeface="Consolas" pitchFamily="49" charset="0"/>
            </a:endParaRPr>
          </a:p>
          <a:p>
            <a:pPr marL="342900" marR="0" lvl="0" indent="-342900" algn="l" defTabSz="914400" rtl="0" eaLnBrk="0" fontAlgn="base" latinLnBrk="0" hangingPunct="0">
              <a:spcBef>
                <a:spcPts val="0"/>
              </a:spcBef>
              <a:spcAft>
                <a:spcPts val="0"/>
              </a:spcAft>
              <a:buClrTx/>
              <a:buSzTx/>
              <a:buFont typeface="Arial" charset="0"/>
              <a:buNone/>
              <a:tabLst/>
              <a:defRPr/>
            </a:pPr>
            <a:endParaRPr kumimoji="0" lang="en-GB" b="0" i="0" u="none" strike="noStrike" kern="1200" cap="none" spc="0" normalizeH="0" baseline="0" noProof="0" dirty="0">
              <a:ln>
                <a:noFill/>
              </a:ln>
              <a:solidFill>
                <a:schemeClr val="tx1"/>
              </a:solidFill>
              <a:effectLst/>
              <a:uLnTx/>
              <a:uFillTx/>
              <a:latin typeface="+mn-lt"/>
              <a:ea typeface="ＭＳ Ｐゴシック" charset="-128"/>
              <a:cs typeface="Consolas" pitchFamily="49" charset="0"/>
            </a:endParaRPr>
          </a:p>
        </p:txBody>
      </p:sp>
      <p:sp>
        <p:nvSpPr>
          <p:cNvPr id="8" name="Content Placeholder 2"/>
          <p:cNvSpPr txBox="1">
            <a:spLocks/>
          </p:cNvSpPr>
          <p:nvPr/>
        </p:nvSpPr>
        <p:spPr bwMode="auto">
          <a:xfrm>
            <a:off x="1187624" y="5589240"/>
            <a:ext cx="2232248" cy="368424"/>
          </a:xfrm>
          <a:prstGeom prst="rect">
            <a:avLst/>
          </a:prstGeom>
          <a:noFill/>
          <a:ln w="38100">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r" defTabSz="914400" rtl="0" eaLnBrk="0" fontAlgn="base" latinLnBrk="0" hangingPunct="0">
              <a:spcBef>
                <a:spcPts val="0"/>
              </a:spcBef>
              <a:spcAft>
                <a:spcPts val="700"/>
              </a:spcAft>
              <a:buClrTx/>
              <a:buSzTx/>
              <a:buFont typeface="Arial" charset="0"/>
              <a:buNone/>
              <a:tabLst/>
              <a:defRPr/>
            </a:pPr>
            <a:r>
              <a:rPr kumimoji="0" lang="en-GB" b="1" i="0" u="none" strike="noStrike" kern="1200" cap="none" spc="0" normalizeH="0" baseline="0" noProof="0" dirty="0" smtClean="0">
                <a:ln>
                  <a:noFill/>
                </a:ln>
                <a:solidFill>
                  <a:srgbClr val="0070C0"/>
                </a:solidFill>
                <a:effectLst/>
                <a:uLnTx/>
                <a:uFillTx/>
                <a:latin typeface="+mn-lt"/>
                <a:ea typeface="ＭＳ Ｐゴシック" charset="-128"/>
                <a:cs typeface="Consolas" pitchFamily="49" charset="0"/>
              </a:rPr>
              <a:t>Transaction + AC</a:t>
            </a:r>
            <a:endParaRPr kumimoji="0" lang="en-GB" b="1" i="0" u="none" strike="noStrike" kern="1200" cap="none" spc="0" normalizeH="0" baseline="0" noProof="0" dirty="0">
              <a:ln>
                <a:noFill/>
              </a:ln>
              <a:solidFill>
                <a:schemeClr val="tx1"/>
              </a:solidFill>
              <a:effectLst/>
              <a:uLnTx/>
              <a:uFillTx/>
              <a:latin typeface="+mn-lt"/>
              <a:ea typeface="ＭＳ Ｐゴシック" charset="-128"/>
              <a:cs typeface="Consolas" pitchFamily="49" charset="0"/>
            </a:endParaRPr>
          </a:p>
        </p:txBody>
      </p:sp>
      <p:grpSp>
        <p:nvGrpSpPr>
          <p:cNvPr id="9" name="Group 37"/>
          <p:cNvGrpSpPr/>
          <p:nvPr/>
        </p:nvGrpSpPr>
        <p:grpSpPr>
          <a:xfrm>
            <a:off x="4283968" y="2889319"/>
            <a:ext cx="4032448" cy="2987953"/>
            <a:chOff x="3203848" y="2025223"/>
            <a:chExt cx="4896544" cy="3624150"/>
          </a:xfrm>
        </p:grpSpPr>
        <p:cxnSp>
          <p:nvCxnSpPr>
            <p:cNvPr id="10" name="Straight Arrow Connector 9"/>
            <p:cNvCxnSpPr/>
            <p:nvPr/>
          </p:nvCxnSpPr>
          <p:spPr>
            <a:xfrm>
              <a:off x="3203848" y="2025223"/>
              <a:ext cx="489654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203848" y="4653136"/>
              <a:ext cx="4896544" cy="0"/>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203848" y="4005064"/>
              <a:ext cx="489654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203848" y="3344359"/>
              <a:ext cx="489654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203848" y="2697045"/>
              <a:ext cx="489654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203848" y="5324958"/>
              <a:ext cx="489654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203848" y="2348880"/>
              <a:ext cx="489654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203848" y="2996952"/>
              <a:ext cx="489654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203848" y="3680649"/>
              <a:ext cx="489654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203848" y="4329479"/>
              <a:ext cx="489654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3203848" y="5012418"/>
              <a:ext cx="4896544" cy="0"/>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3203848" y="5649373"/>
              <a:ext cx="489654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22" name="Straight Arrow Connector 21"/>
          <p:cNvCxnSpPr/>
          <p:nvPr/>
        </p:nvCxnSpPr>
        <p:spPr>
          <a:xfrm flipH="1">
            <a:off x="899592" y="5949280"/>
            <a:ext cx="2664296"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grpSp>
        <p:nvGrpSpPr>
          <p:cNvPr id="23" name="Group 43"/>
          <p:cNvGrpSpPr/>
          <p:nvPr/>
        </p:nvGrpSpPr>
        <p:grpSpPr>
          <a:xfrm>
            <a:off x="899592" y="4785292"/>
            <a:ext cx="2664296" cy="264275"/>
            <a:chOff x="611560" y="4497245"/>
            <a:chExt cx="2448272" cy="253810"/>
          </a:xfrm>
        </p:grpSpPr>
        <p:cxnSp>
          <p:nvCxnSpPr>
            <p:cNvPr id="25" name="Straight Arrow Connector 24"/>
            <p:cNvCxnSpPr/>
            <p:nvPr/>
          </p:nvCxnSpPr>
          <p:spPr>
            <a:xfrm flipH="1">
              <a:off x="611560" y="4497245"/>
              <a:ext cx="2448272"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611560" y="4751055"/>
              <a:ext cx="2436397" cy="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sp>
        <p:nvSpPr>
          <p:cNvPr id="37" name="Rectangle 36"/>
          <p:cNvSpPr/>
          <p:nvPr/>
        </p:nvSpPr>
        <p:spPr>
          <a:xfrm>
            <a:off x="3563888" y="2636912"/>
            <a:ext cx="720080" cy="33843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p:cNvSpPr/>
          <p:nvPr/>
        </p:nvSpPr>
        <p:spPr>
          <a:xfrm>
            <a:off x="8340166" y="2636912"/>
            <a:ext cx="720080" cy="3384376"/>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p:cNvSpPr/>
          <p:nvPr/>
        </p:nvSpPr>
        <p:spPr>
          <a:xfrm>
            <a:off x="179512" y="2636912"/>
            <a:ext cx="720080" cy="338437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Content Placeholder 2"/>
          <p:cNvSpPr txBox="1">
            <a:spLocks/>
          </p:cNvSpPr>
          <p:nvPr/>
        </p:nvSpPr>
        <p:spPr bwMode="auto">
          <a:xfrm rot="16200000">
            <a:off x="-1152636" y="4041068"/>
            <a:ext cx="3384376" cy="576064"/>
          </a:xfrm>
          <a:prstGeom prst="rect">
            <a:avLst/>
          </a:prstGeom>
          <a:noFill/>
          <a:ln w="38100">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spcBef>
                <a:spcPts val="0"/>
              </a:spcBef>
              <a:spcAft>
                <a:spcPts val="700"/>
              </a:spcAft>
              <a:buClrTx/>
              <a:buSzTx/>
              <a:buFont typeface="Arial" charset="0"/>
              <a:buNone/>
              <a:tabLst/>
              <a:defRPr/>
            </a:pPr>
            <a:r>
              <a:rPr kumimoji="0" lang="en-GB" sz="2800" i="0" u="none" strike="noStrike" kern="1200" cap="none" spc="0" normalizeH="0" baseline="0" noProof="0" dirty="0" smtClean="0">
                <a:ln>
                  <a:noFill/>
                </a:ln>
                <a:solidFill>
                  <a:schemeClr val="bg1"/>
                </a:solidFill>
                <a:effectLst/>
                <a:uLnTx/>
                <a:uFillTx/>
                <a:latin typeface="+mn-lt"/>
                <a:ea typeface="ＭＳ Ｐゴシック" charset="-128"/>
                <a:cs typeface="Consolas" pitchFamily="49" charset="0"/>
              </a:rPr>
              <a:t>Issuer Bank</a:t>
            </a:r>
          </a:p>
        </p:txBody>
      </p:sp>
      <p:sp>
        <p:nvSpPr>
          <p:cNvPr id="42" name="Content Placeholder 2"/>
          <p:cNvSpPr txBox="1">
            <a:spLocks/>
          </p:cNvSpPr>
          <p:nvPr/>
        </p:nvSpPr>
        <p:spPr bwMode="auto">
          <a:xfrm rot="16200000">
            <a:off x="2218423" y="4054385"/>
            <a:ext cx="3375006" cy="540060"/>
          </a:xfrm>
          <a:prstGeom prst="rect">
            <a:avLst/>
          </a:prstGeom>
          <a:noFill/>
          <a:ln w="38100">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spcBef>
                <a:spcPts val="0"/>
              </a:spcBef>
              <a:spcAft>
                <a:spcPts val="700"/>
              </a:spcAft>
              <a:buClrTx/>
              <a:buSzTx/>
              <a:buFont typeface="Arial" charset="0"/>
              <a:buNone/>
              <a:tabLst/>
              <a:defRPr/>
            </a:pPr>
            <a:r>
              <a:rPr kumimoji="0" lang="en-GB" sz="2800" i="0" u="none" strike="noStrike" kern="1200" cap="none" spc="0" normalizeH="0" baseline="0" noProof="0" dirty="0" smtClean="0">
                <a:ln>
                  <a:noFill/>
                </a:ln>
                <a:solidFill>
                  <a:schemeClr val="bg1"/>
                </a:solidFill>
                <a:effectLst/>
                <a:uLnTx/>
                <a:uFillTx/>
                <a:latin typeface="+mn-lt"/>
                <a:ea typeface="ＭＳ Ｐゴシック" charset="-128"/>
                <a:cs typeface="Consolas" pitchFamily="49" charset="0"/>
              </a:rPr>
              <a:t>POS terminal</a:t>
            </a:r>
          </a:p>
        </p:txBody>
      </p:sp>
      <p:sp>
        <p:nvSpPr>
          <p:cNvPr id="43" name="Content Placeholder 2"/>
          <p:cNvSpPr txBox="1">
            <a:spLocks/>
          </p:cNvSpPr>
          <p:nvPr/>
        </p:nvSpPr>
        <p:spPr bwMode="auto">
          <a:xfrm rot="16200000">
            <a:off x="7042580" y="4030633"/>
            <a:ext cx="3387639" cy="600193"/>
          </a:xfrm>
          <a:prstGeom prst="rect">
            <a:avLst/>
          </a:prstGeom>
          <a:noFill/>
          <a:ln w="38100">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spcBef>
                <a:spcPts val="0"/>
              </a:spcBef>
              <a:spcAft>
                <a:spcPts val="700"/>
              </a:spcAft>
              <a:buClrTx/>
              <a:buSzTx/>
              <a:buFont typeface="Arial" charset="0"/>
              <a:buNone/>
              <a:tabLst/>
              <a:defRPr/>
            </a:pPr>
            <a:r>
              <a:rPr kumimoji="0" lang="en-GB" sz="2800" i="0" u="none" strike="noStrike" kern="1200" cap="none" spc="0" normalizeH="0" baseline="0" noProof="0" dirty="0" smtClean="0">
                <a:ln>
                  <a:noFill/>
                </a:ln>
                <a:solidFill>
                  <a:schemeClr val="bg1"/>
                </a:solidFill>
                <a:effectLst/>
                <a:uLnTx/>
                <a:uFillTx/>
                <a:latin typeface="+mn-lt"/>
                <a:ea typeface="ＭＳ Ｐゴシック" charset="-128"/>
                <a:cs typeface="Consolas" pitchFamily="49" charset="0"/>
              </a:rPr>
              <a:t>Credit/Debit Card</a:t>
            </a:r>
          </a:p>
        </p:txBody>
      </p:sp>
      <p:sp>
        <p:nvSpPr>
          <p:cNvPr id="33" name="Title 1"/>
          <p:cNvSpPr>
            <a:spLocks noGrp="1"/>
          </p:cNvSpPr>
          <p:nvPr>
            <p:ph type="title"/>
          </p:nvPr>
        </p:nvSpPr>
        <p:spPr>
          <a:xfrm>
            <a:off x="457200" y="274638"/>
            <a:ext cx="8229600" cy="1143000"/>
          </a:xfrm>
          <a:ln w="38100"/>
        </p:spPr>
        <p:txBody>
          <a:bodyPr/>
          <a:lstStyle/>
          <a:p>
            <a:r>
              <a:rPr lang="en-GB" dirty="0" smtClean="0"/>
              <a:t>Why It Works:</a:t>
            </a:r>
            <a:br>
              <a:rPr lang="en-GB" dirty="0" smtClean="0"/>
            </a:br>
            <a:r>
              <a:rPr lang="en-GB" dirty="0" smtClean="0"/>
              <a:t>MasterCard Contactless Protocol</a:t>
            </a:r>
            <a:endParaRPr lang="en-GB" dirty="0"/>
          </a:p>
        </p:txBody>
      </p:sp>
      <p:pic>
        <p:nvPicPr>
          <p:cNvPr id="32" name="Picture 5" descr="C:\NCL_Papers\CCS 2014\Presentation\POS_Terminal_2.png"/>
          <p:cNvPicPr>
            <a:picLocks noChangeAspect="1" noChangeArrowheads="1"/>
          </p:cNvPicPr>
          <p:nvPr/>
        </p:nvPicPr>
        <p:blipFill>
          <a:blip r:embed="rId2" cstate="print"/>
          <a:srcRect/>
          <a:stretch>
            <a:fillRect/>
          </a:stretch>
        </p:blipFill>
        <p:spPr bwMode="auto">
          <a:xfrm>
            <a:off x="3059832" y="1447800"/>
            <a:ext cx="1821900" cy="1227070"/>
          </a:xfrm>
          <a:prstGeom prst="rect">
            <a:avLst/>
          </a:prstGeom>
          <a:noFill/>
        </p:spPr>
      </p:pic>
      <p:pic>
        <p:nvPicPr>
          <p:cNvPr id="39" name="Picture 3" descr="C:\NCL_Papers\CCS 2014\Presentation\hand-with-debit-card.png"/>
          <p:cNvPicPr>
            <a:picLocks noChangeAspect="1" noChangeArrowheads="1"/>
          </p:cNvPicPr>
          <p:nvPr/>
        </p:nvPicPr>
        <p:blipFill>
          <a:blip r:embed="rId3" cstate="print"/>
          <a:srcRect/>
          <a:stretch>
            <a:fillRect/>
          </a:stretch>
        </p:blipFill>
        <p:spPr bwMode="auto">
          <a:xfrm>
            <a:off x="6823159" y="1436189"/>
            <a:ext cx="2244641" cy="1230811"/>
          </a:xfrm>
          <a:prstGeom prst="rect">
            <a:avLst/>
          </a:prstGeom>
          <a:noFill/>
        </p:spPr>
      </p:pic>
      <p:pic>
        <p:nvPicPr>
          <p:cNvPr id="44" name="Picture 2" descr="bank-for-small-business-loans"/>
          <p:cNvPicPr>
            <a:picLocks noChangeAspect="1" noChangeArrowheads="1"/>
          </p:cNvPicPr>
          <p:nvPr/>
        </p:nvPicPr>
        <p:blipFill>
          <a:blip r:embed="rId4" cstate="print"/>
          <a:srcRect/>
          <a:stretch>
            <a:fillRect/>
          </a:stretch>
        </p:blipFill>
        <p:spPr bwMode="auto">
          <a:xfrm>
            <a:off x="0" y="1303040"/>
            <a:ext cx="1440160" cy="144016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55976" y="2564905"/>
            <a:ext cx="3888432" cy="3456384"/>
          </a:xfrm>
          <a:ln w="38100"/>
        </p:spPr>
        <p:txBody>
          <a:bodyPr/>
          <a:lstStyle/>
          <a:p>
            <a:pPr>
              <a:spcBef>
                <a:spcPts val="0"/>
              </a:spcBef>
              <a:spcAft>
                <a:spcPts val="0"/>
              </a:spcAft>
              <a:buNone/>
            </a:pPr>
            <a:r>
              <a:rPr lang="en-GB" sz="1800" dirty="0" smtClean="0">
                <a:solidFill>
                  <a:srgbClr val="0070C0"/>
                </a:solidFill>
                <a:cs typeface="Consolas" pitchFamily="49" charset="0"/>
              </a:rPr>
              <a:t>Select(Application)</a:t>
            </a:r>
          </a:p>
          <a:p>
            <a:pPr algn="r">
              <a:spcBef>
                <a:spcPts val="0"/>
              </a:spcBef>
              <a:spcAft>
                <a:spcPts val="0"/>
              </a:spcAft>
              <a:buNone/>
            </a:pPr>
            <a:r>
              <a:rPr lang="en-GB" sz="1800" dirty="0" smtClean="0">
                <a:solidFill>
                  <a:srgbClr val="FF0000"/>
                </a:solidFill>
                <a:cs typeface="Consolas" pitchFamily="49" charset="0"/>
              </a:rPr>
              <a:t>Card Information</a:t>
            </a:r>
          </a:p>
          <a:p>
            <a:pPr>
              <a:spcBef>
                <a:spcPts val="0"/>
              </a:spcBef>
              <a:spcAft>
                <a:spcPts val="0"/>
              </a:spcAft>
              <a:buNone/>
            </a:pPr>
            <a:r>
              <a:rPr lang="en-GB" sz="1800" dirty="0" err="1" smtClean="0">
                <a:solidFill>
                  <a:srgbClr val="0070C0"/>
                </a:solidFill>
                <a:cs typeface="Consolas" pitchFamily="49" charset="0"/>
              </a:rPr>
              <a:t>GetProcessingOptions</a:t>
            </a:r>
            <a:r>
              <a:rPr lang="en-GB" sz="1800" dirty="0" smtClean="0">
                <a:solidFill>
                  <a:srgbClr val="0070C0"/>
                </a:solidFill>
                <a:cs typeface="Consolas" pitchFamily="49" charset="0"/>
              </a:rPr>
              <a:t>(Transaction)</a:t>
            </a:r>
          </a:p>
          <a:p>
            <a:pPr algn="r">
              <a:spcBef>
                <a:spcPts val="0"/>
              </a:spcBef>
              <a:spcAft>
                <a:spcPts val="0"/>
              </a:spcAft>
              <a:buNone/>
            </a:pPr>
            <a:r>
              <a:rPr lang="en-GB" sz="1800" dirty="0" smtClean="0">
                <a:solidFill>
                  <a:srgbClr val="FF0000"/>
                </a:solidFill>
                <a:cs typeface="Consolas" pitchFamily="49" charset="0"/>
              </a:rPr>
              <a:t>Application Cryptogram (AC) + AFL</a:t>
            </a:r>
          </a:p>
          <a:p>
            <a:pPr>
              <a:spcBef>
                <a:spcPts val="0"/>
              </a:spcBef>
              <a:spcAft>
                <a:spcPts val="0"/>
              </a:spcAft>
              <a:buNone/>
            </a:pPr>
            <a:r>
              <a:rPr lang="en-GB" sz="1800" dirty="0" err="1" smtClean="0">
                <a:solidFill>
                  <a:srgbClr val="0070C0"/>
                </a:solidFill>
                <a:cs typeface="Consolas" pitchFamily="49" charset="0"/>
              </a:rPr>
              <a:t>ReadRecord</a:t>
            </a:r>
            <a:r>
              <a:rPr lang="en-GB" sz="1800" dirty="0" smtClean="0">
                <a:solidFill>
                  <a:srgbClr val="0070C0"/>
                </a:solidFill>
                <a:cs typeface="Consolas" pitchFamily="49" charset="0"/>
              </a:rPr>
              <a:t>(AFL)</a:t>
            </a:r>
          </a:p>
          <a:p>
            <a:pPr algn="r">
              <a:spcBef>
                <a:spcPts val="0"/>
              </a:spcBef>
              <a:spcAft>
                <a:spcPts val="0"/>
              </a:spcAft>
              <a:buNone/>
            </a:pPr>
            <a:r>
              <a:rPr lang="en-GB" sz="1800" dirty="0" smtClean="0">
                <a:solidFill>
                  <a:srgbClr val="FF0000"/>
                </a:solidFill>
                <a:cs typeface="Consolas" pitchFamily="49" charset="0"/>
              </a:rPr>
              <a:t>Card public keys</a:t>
            </a:r>
          </a:p>
          <a:p>
            <a:pPr>
              <a:spcBef>
                <a:spcPts val="0"/>
              </a:spcBef>
              <a:spcAft>
                <a:spcPts val="0"/>
              </a:spcAft>
              <a:buNone/>
            </a:pPr>
            <a:r>
              <a:rPr lang="en-GB" sz="1800" dirty="0" err="1" smtClean="0">
                <a:solidFill>
                  <a:schemeClr val="bg1">
                    <a:lumMod val="75000"/>
                  </a:schemeClr>
                </a:solidFill>
                <a:cs typeface="Consolas" pitchFamily="49" charset="0"/>
              </a:rPr>
              <a:t>GenerateAC</a:t>
            </a:r>
            <a:r>
              <a:rPr lang="en-GB" sz="1800" dirty="0" smtClean="0">
                <a:solidFill>
                  <a:schemeClr val="bg1">
                    <a:lumMod val="75000"/>
                  </a:schemeClr>
                </a:solidFill>
                <a:cs typeface="Consolas" pitchFamily="49" charset="0"/>
              </a:rPr>
              <a:t>(Transaction)</a:t>
            </a:r>
          </a:p>
          <a:p>
            <a:pPr algn="r">
              <a:spcBef>
                <a:spcPts val="0"/>
              </a:spcBef>
              <a:spcAft>
                <a:spcPts val="0"/>
              </a:spcAft>
              <a:buNone/>
            </a:pPr>
            <a:r>
              <a:rPr lang="en-GB" sz="1800" dirty="0" smtClean="0">
                <a:solidFill>
                  <a:schemeClr val="bg1">
                    <a:lumMod val="75000"/>
                  </a:schemeClr>
                </a:solidFill>
                <a:cs typeface="Consolas" pitchFamily="49" charset="0"/>
              </a:rPr>
              <a:t>Auth Response Cryptogram (ARPC)</a:t>
            </a:r>
          </a:p>
          <a:p>
            <a:pPr>
              <a:spcBef>
                <a:spcPts val="0"/>
              </a:spcBef>
              <a:spcAft>
                <a:spcPts val="0"/>
              </a:spcAft>
              <a:buNone/>
            </a:pPr>
            <a:r>
              <a:rPr lang="en-GB" sz="1800" dirty="0" smtClean="0">
                <a:solidFill>
                  <a:schemeClr val="bg1">
                    <a:lumMod val="75000"/>
                  </a:schemeClr>
                </a:solidFill>
                <a:cs typeface="Consolas" pitchFamily="49" charset="0"/>
              </a:rPr>
              <a:t>Verify(PIN)</a:t>
            </a:r>
          </a:p>
          <a:p>
            <a:pPr algn="r">
              <a:spcBef>
                <a:spcPts val="0"/>
              </a:spcBef>
              <a:spcAft>
                <a:spcPts val="0"/>
              </a:spcAft>
              <a:buNone/>
            </a:pPr>
            <a:r>
              <a:rPr lang="en-GB" sz="1800" dirty="0" smtClean="0">
                <a:solidFill>
                  <a:schemeClr val="bg1">
                    <a:lumMod val="75000"/>
                  </a:schemeClr>
                </a:solidFill>
                <a:cs typeface="Consolas" pitchFamily="49" charset="0"/>
              </a:rPr>
              <a:t>OK / incorrect</a:t>
            </a:r>
          </a:p>
          <a:p>
            <a:pPr>
              <a:spcBef>
                <a:spcPts val="0"/>
              </a:spcBef>
              <a:spcAft>
                <a:spcPts val="0"/>
              </a:spcAft>
              <a:buNone/>
            </a:pPr>
            <a:r>
              <a:rPr lang="en-GB" sz="1800" dirty="0" err="1" smtClean="0">
                <a:solidFill>
                  <a:schemeClr val="bg1">
                    <a:lumMod val="75000"/>
                  </a:schemeClr>
                </a:solidFill>
                <a:cs typeface="Consolas" pitchFamily="49" charset="0"/>
              </a:rPr>
              <a:t>GenerateAC</a:t>
            </a:r>
            <a:r>
              <a:rPr lang="en-GB" sz="1800" dirty="0" smtClean="0">
                <a:solidFill>
                  <a:schemeClr val="bg1">
                    <a:lumMod val="75000"/>
                  </a:schemeClr>
                </a:solidFill>
                <a:cs typeface="Consolas" pitchFamily="49" charset="0"/>
              </a:rPr>
              <a:t>(ARPC)</a:t>
            </a:r>
          </a:p>
          <a:p>
            <a:pPr algn="r">
              <a:spcBef>
                <a:spcPts val="0"/>
              </a:spcBef>
              <a:spcAft>
                <a:spcPts val="0"/>
              </a:spcAft>
              <a:buNone/>
            </a:pPr>
            <a:r>
              <a:rPr lang="en-GB" sz="1800" dirty="0" smtClean="0">
                <a:solidFill>
                  <a:schemeClr val="bg1">
                    <a:lumMod val="75000"/>
                  </a:schemeClr>
                </a:solidFill>
                <a:cs typeface="Consolas" pitchFamily="49" charset="0"/>
              </a:rPr>
              <a:t>Application Cryptogram (AC)</a:t>
            </a:r>
          </a:p>
          <a:p>
            <a:pPr>
              <a:spcBef>
                <a:spcPts val="0"/>
              </a:spcBef>
              <a:spcAft>
                <a:spcPts val="0"/>
              </a:spcAft>
              <a:buNone/>
            </a:pPr>
            <a:endParaRPr lang="en-GB" sz="1800" dirty="0">
              <a:cs typeface="Consolas" pitchFamily="49" charset="0"/>
            </a:endParaRPr>
          </a:p>
        </p:txBody>
      </p:sp>
      <p:sp>
        <p:nvSpPr>
          <p:cNvPr id="8" name="Content Placeholder 2"/>
          <p:cNvSpPr txBox="1">
            <a:spLocks/>
          </p:cNvSpPr>
          <p:nvPr/>
        </p:nvSpPr>
        <p:spPr bwMode="auto">
          <a:xfrm>
            <a:off x="1187624" y="5589240"/>
            <a:ext cx="2232248" cy="368424"/>
          </a:xfrm>
          <a:prstGeom prst="rect">
            <a:avLst/>
          </a:prstGeom>
          <a:noFill/>
          <a:ln w="38100">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r" defTabSz="914400" rtl="0" eaLnBrk="0" fontAlgn="base" latinLnBrk="0" hangingPunct="0">
              <a:spcBef>
                <a:spcPts val="0"/>
              </a:spcBef>
              <a:spcAft>
                <a:spcPts val="700"/>
              </a:spcAft>
              <a:buClrTx/>
              <a:buSzTx/>
              <a:buFont typeface="Arial" charset="0"/>
              <a:buNone/>
              <a:tabLst/>
              <a:defRPr/>
            </a:pPr>
            <a:r>
              <a:rPr kumimoji="0" lang="en-GB" b="1" i="0" u="none" strike="noStrike" kern="1200" cap="none" spc="0" normalizeH="0" baseline="0" noProof="0" dirty="0" smtClean="0">
                <a:ln>
                  <a:noFill/>
                </a:ln>
                <a:solidFill>
                  <a:srgbClr val="0070C0"/>
                </a:solidFill>
                <a:effectLst/>
                <a:uLnTx/>
                <a:uFillTx/>
                <a:latin typeface="+mn-lt"/>
                <a:ea typeface="ＭＳ Ｐゴシック" charset="-128"/>
                <a:cs typeface="Consolas" pitchFamily="49" charset="0"/>
              </a:rPr>
              <a:t>Transaction + AC</a:t>
            </a:r>
            <a:endParaRPr kumimoji="0" lang="en-GB" b="1" i="0" u="none" strike="noStrike" kern="1200" cap="none" spc="0" normalizeH="0" baseline="0" noProof="0" dirty="0">
              <a:ln>
                <a:noFill/>
              </a:ln>
              <a:solidFill>
                <a:schemeClr val="tx1"/>
              </a:solidFill>
              <a:effectLst/>
              <a:uLnTx/>
              <a:uFillTx/>
              <a:latin typeface="+mn-lt"/>
              <a:ea typeface="ＭＳ Ｐゴシック" charset="-128"/>
              <a:cs typeface="Consolas" pitchFamily="49" charset="0"/>
            </a:endParaRPr>
          </a:p>
        </p:txBody>
      </p:sp>
      <p:grpSp>
        <p:nvGrpSpPr>
          <p:cNvPr id="9" name="Group 37"/>
          <p:cNvGrpSpPr/>
          <p:nvPr/>
        </p:nvGrpSpPr>
        <p:grpSpPr>
          <a:xfrm>
            <a:off x="4283968" y="2889319"/>
            <a:ext cx="4032448" cy="2987953"/>
            <a:chOff x="3203848" y="2025223"/>
            <a:chExt cx="4896544" cy="3624150"/>
          </a:xfrm>
        </p:grpSpPr>
        <p:cxnSp>
          <p:nvCxnSpPr>
            <p:cNvPr id="10" name="Straight Arrow Connector 9"/>
            <p:cNvCxnSpPr/>
            <p:nvPr/>
          </p:nvCxnSpPr>
          <p:spPr>
            <a:xfrm>
              <a:off x="3203848" y="2025223"/>
              <a:ext cx="489654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203848" y="4653136"/>
              <a:ext cx="4896544" cy="0"/>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203848" y="4005064"/>
              <a:ext cx="4896544" cy="0"/>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203848" y="3344359"/>
              <a:ext cx="489654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3203848" y="2697045"/>
              <a:ext cx="4896544"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203848" y="5324958"/>
              <a:ext cx="4896544" cy="0"/>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3203848" y="2348880"/>
              <a:ext cx="489654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3203848" y="2996952"/>
              <a:ext cx="489654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H="1">
              <a:off x="3203848" y="3680649"/>
              <a:ext cx="4896544"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203848" y="4329479"/>
              <a:ext cx="4896544" cy="0"/>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3203848" y="5012418"/>
              <a:ext cx="4896544" cy="0"/>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3203848" y="5649373"/>
              <a:ext cx="4896544" cy="0"/>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grpSp>
      <p:cxnSp>
        <p:nvCxnSpPr>
          <p:cNvPr id="22" name="Straight Arrow Connector 21"/>
          <p:cNvCxnSpPr/>
          <p:nvPr/>
        </p:nvCxnSpPr>
        <p:spPr>
          <a:xfrm flipH="1">
            <a:off x="899592" y="5949280"/>
            <a:ext cx="2664296" cy="0"/>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3563888" y="2636912"/>
            <a:ext cx="720080" cy="33843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p:cNvSpPr/>
          <p:nvPr/>
        </p:nvSpPr>
        <p:spPr>
          <a:xfrm>
            <a:off x="8340166" y="2636912"/>
            <a:ext cx="720080" cy="3384376"/>
          </a:xfrm>
          <a:prstGeom prst="rect">
            <a:avLst/>
          </a:pr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48"/>
          <p:cNvSpPr/>
          <p:nvPr/>
        </p:nvSpPr>
        <p:spPr>
          <a:xfrm>
            <a:off x="179512" y="2636912"/>
            <a:ext cx="720080" cy="3384376"/>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Content Placeholder 2"/>
          <p:cNvSpPr txBox="1">
            <a:spLocks/>
          </p:cNvSpPr>
          <p:nvPr/>
        </p:nvSpPr>
        <p:spPr bwMode="auto">
          <a:xfrm>
            <a:off x="1043608" y="4472737"/>
            <a:ext cx="2376264" cy="684455"/>
          </a:xfrm>
          <a:prstGeom prst="rect">
            <a:avLst/>
          </a:prstGeom>
          <a:noFill/>
          <a:ln w="38100">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r" defTabSz="914400" rtl="0" eaLnBrk="0" fontAlgn="base" latinLnBrk="0" hangingPunct="0">
              <a:spcBef>
                <a:spcPts val="0"/>
              </a:spcBef>
              <a:spcAft>
                <a:spcPts val="0"/>
              </a:spcAft>
              <a:buClrTx/>
              <a:buSzTx/>
              <a:buFont typeface="Arial" charset="0"/>
              <a:buNone/>
              <a:tabLst/>
              <a:defRPr/>
            </a:pPr>
            <a:r>
              <a:rPr kumimoji="0" lang="en-GB" b="0" i="0" u="none" strike="noStrike" kern="1200" cap="none" spc="0" normalizeH="0" baseline="0" noProof="0" dirty="0" smtClean="0">
                <a:ln>
                  <a:noFill/>
                </a:ln>
                <a:solidFill>
                  <a:schemeClr val="bg1">
                    <a:lumMod val="75000"/>
                  </a:schemeClr>
                </a:solidFill>
                <a:effectLst/>
                <a:uLnTx/>
                <a:uFillTx/>
                <a:latin typeface="+mn-lt"/>
                <a:ea typeface="ＭＳ Ｐゴシック" charset="-128"/>
                <a:cs typeface="Consolas" pitchFamily="49" charset="0"/>
              </a:rPr>
              <a:t>ARQC</a:t>
            </a:r>
          </a:p>
          <a:p>
            <a:pPr marL="342900" marR="0" lvl="0" indent="-342900" defTabSz="914400" rtl="0" eaLnBrk="0" fontAlgn="base" latinLnBrk="0" hangingPunct="0">
              <a:spcBef>
                <a:spcPts val="0"/>
              </a:spcBef>
              <a:spcAft>
                <a:spcPts val="0"/>
              </a:spcAft>
              <a:buClrTx/>
              <a:buSzTx/>
              <a:buFont typeface="Arial" charset="0"/>
              <a:buNone/>
              <a:tabLst/>
              <a:defRPr/>
            </a:pPr>
            <a:r>
              <a:rPr kumimoji="0" lang="en-GB" b="0" i="0" u="none" strike="noStrike" kern="1200" cap="none" spc="0" normalizeH="0" baseline="0" noProof="0" dirty="0" smtClean="0">
                <a:ln>
                  <a:noFill/>
                </a:ln>
                <a:solidFill>
                  <a:schemeClr val="bg1">
                    <a:lumMod val="75000"/>
                  </a:schemeClr>
                </a:solidFill>
                <a:effectLst/>
                <a:uLnTx/>
                <a:uFillTx/>
                <a:latin typeface="+mn-lt"/>
                <a:ea typeface="ＭＳ Ｐゴシック" charset="-128"/>
                <a:cs typeface="Consolas" pitchFamily="49" charset="0"/>
              </a:rPr>
              <a:t>ARPC</a:t>
            </a:r>
            <a:r>
              <a:rPr kumimoji="0" lang="en-GB" b="0" i="0" u="none" strike="noStrike" kern="1200" cap="none" spc="0" normalizeH="0" noProof="0" dirty="0" smtClean="0">
                <a:ln>
                  <a:noFill/>
                </a:ln>
                <a:solidFill>
                  <a:schemeClr val="bg1">
                    <a:lumMod val="75000"/>
                  </a:schemeClr>
                </a:solidFill>
                <a:effectLst/>
                <a:uLnTx/>
                <a:uFillTx/>
                <a:latin typeface="+mn-lt"/>
                <a:ea typeface="ＭＳ Ｐゴシック" charset="-128"/>
                <a:cs typeface="Consolas" pitchFamily="49" charset="0"/>
              </a:rPr>
              <a:t> + ARC</a:t>
            </a:r>
            <a:endParaRPr kumimoji="0" lang="en-GB" b="0" i="0" u="none" strike="noStrike" kern="1200" cap="none" spc="0" normalizeH="0" baseline="0" noProof="0" dirty="0" smtClean="0">
              <a:ln>
                <a:noFill/>
              </a:ln>
              <a:solidFill>
                <a:schemeClr val="bg1">
                  <a:lumMod val="75000"/>
                </a:schemeClr>
              </a:solidFill>
              <a:effectLst/>
              <a:uLnTx/>
              <a:uFillTx/>
              <a:latin typeface="+mn-lt"/>
              <a:ea typeface="ＭＳ Ｐゴシック" charset="-128"/>
              <a:cs typeface="Consolas" pitchFamily="49" charset="0"/>
            </a:endParaRPr>
          </a:p>
          <a:p>
            <a:pPr marL="342900" marR="0" lvl="0" indent="-342900" algn="l" defTabSz="914400" rtl="0" eaLnBrk="0" fontAlgn="base" latinLnBrk="0" hangingPunct="0">
              <a:spcBef>
                <a:spcPts val="0"/>
              </a:spcBef>
              <a:spcAft>
                <a:spcPts val="0"/>
              </a:spcAft>
              <a:buClrTx/>
              <a:buSzTx/>
              <a:buFont typeface="Arial" charset="0"/>
              <a:buNone/>
              <a:tabLst/>
              <a:defRPr/>
            </a:pPr>
            <a:endParaRPr kumimoji="0" lang="en-GB" b="0" i="0" u="none" strike="noStrike" kern="1200" cap="none" spc="0" normalizeH="0" baseline="0" noProof="0" dirty="0">
              <a:ln>
                <a:noFill/>
              </a:ln>
              <a:solidFill>
                <a:schemeClr val="bg1">
                  <a:lumMod val="75000"/>
                </a:schemeClr>
              </a:solidFill>
              <a:effectLst/>
              <a:uLnTx/>
              <a:uFillTx/>
              <a:latin typeface="+mn-lt"/>
              <a:ea typeface="ＭＳ Ｐゴシック" charset="-128"/>
              <a:cs typeface="Consolas" pitchFamily="49" charset="0"/>
            </a:endParaRPr>
          </a:p>
        </p:txBody>
      </p:sp>
      <p:grpSp>
        <p:nvGrpSpPr>
          <p:cNvPr id="33" name="Group 43"/>
          <p:cNvGrpSpPr/>
          <p:nvPr/>
        </p:nvGrpSpPr>
        <p:grpSpPr>
          <a:xfrm>
            <a:off x="899592" y="4785292"/>
            <a:ext cx="2664296" cy="264275"/>
            <a:chOff x="611560" y="4497245"/>
            <a:chExt cx="2448272" cy="253810"/>
          </a:xfrm>
        </p:grpSpPr>
        <p:cxnSp>
          <p:nvCxnSpPr>
            <p:cNvPr id="34" name="Straight Arrow Connector 33"/>
            <p:cNvCxnSpPr/>
            <p:nvPr/>
          </p:nvCxnSpPr>
          <p:spPr>
            <a:xfrm flipH="1">
              <a:off x="611560" y="4497245"/>
              <a:ext cx="2448272" cy="0"/>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611560" y="4751055"/>
              <a:ext cx="2436397" cy="0"/>
            </a:xfrm>
            <a:prstGeom prst="straightConnector1">
              <a:avLst/>
            </a:prstGeom>
            <a:ln w="38100">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7" name="Content Placeholder 2"/>
          <p:cNvSpPr txBox="1">
            <a:spLocks/>
          </p:cNvSpPr>
          <p:nvPr/>
        </p:nvSpPr>
        <p:spPr bwMode="auto">
          <a:xfrm rot="16200000">
            <a:off x="-1152636" y="4041068"/>
            <a:ext cx="3384376" cy="576064"/>
          </a:xfrm>
          <a:prstGeom prst="rect">
            <a:avLst/>
          </a:prstGeom>
          <a:noFill/>
          <a:ln w="38100">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spcBef>
                <a:spcPts val="0"/>
              </a:spcBef>
              <a:spcAft>
                <a:spcPts val="700"/>
              </a:spcAft>
              <a:buClrTx/>
              <a:buSzTx/>
              <a:buFont typeface="Arial" charset="0"/>
              <a:buNone/>
              <a:tabLst/>
              <a:defRPr/>
            </a:pPr>
            <a:r>
              <a:rPr kumimoji="0" lang="en-GB" sz="2800" i="0" u="none" strike="noStrike" kern="1200" cap="none" spc="0" normalizeH="0" baseline="0" noProof="0" dirty="0" smtClean="0">
                <a:ln>
                  <a:noFill/>
                </a:ln>
                <a:solidFill>
                  <a:schemeClr val="bg1"/>
                </a:solidFill>
                <a:effectLst/>
                <a:uLnTx/>
                <a:uFillTx/>
                <a:latin typeface="+mn-lt"/>
                <a:ea typeface="ＭＳ Ｐゴシック" charset="-128"/>
                <a:cs typeface="Consolas" pitchFamily="49" charset="0"/>
              </a:rPr>
              <a:t>Issuer Bank</a:t>
            </a:r>
          </a:p>
        </p:txBody>
      </p:sp>
      <p:sp>
        <p:nvSpPr>
          <p:cNvPr id="6" name="Content Placeholder 2"/>
          <p:cNvSpPr txBox="1">
            <a:spLocks/>
          </p:cNvSpPr>
          <p:nvPr/>
        </p:nvSpPr>
        <p:spPr bwMode="auto">
          <a:xfrm rot="16200000">
            <a:off x="2218423" y="4054385"/>
            <a:ext cx="3375006" cy="540060"/>
          </a:xfrm>
          <a:prstGeom prst="rect">
            <a:avLst/>
          </a:prstGeom>
          <a:noFill/>
          <a:ln w="38100">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spcBef>
                <a:spcPts val="0"/>
              </a:spcBef>
              <a:spcAft>
                <a:spcPts val="700"/>
              </a:spcAft>
              <a:buClrTx/>
              <a:buSzTx/>
              <a:buFont typeface="Arial" charset="0"/>
              <a:buNone/>
              <a:tabLst/>
              <a:defRPr/>
            </a:pPr>
            <a:r>
              <a:rPr kumimoji="0" lang="en-GB" sz="2800" i="0" u="none" strike="noStrike" kern="1200" cap="none" spc="0" normalizeH="0" baseline="0" noProof="0" dirty="0" smtClean="0">
                <a:ln>
                  <a:noFill/>
                </a:ln>
                <a:solidFill>
                  <a:schemeClr val="bg1"/>
                </a:solidFill>
                <a:effectLst/>
                <a:uLnTx/>
                <a:uFillTx/>
                <a:latin typeface="+mn-lt"/>
                <a:ea typeface="ＭＳ Ｐゴシック" charset="-128"/>
                <a:cs typeface="Consolas" pitchFamily="49" charset="0"/>
              </a:rPr>
              <a:t>POS terminal</a:t>
            </a:r>
          </a:p>
        </p:txBody>
      </p:sp>
      <p:sp>
        <p:nvSpPr>
          <p:cNvPr id="5" name="Content Placeholder 2"/>
          <p:cNvSpPr txBox="1">
            <a:spLocks/>
          </p:cNvSpPr>
          <p:nvPr/>
        </p:nvSpPr>
        <p:spPr bwMode="auto">
          <a:xfrm rot="16200000">
            <a:off x="7042580" y="4030633"/>
            <a:ext cx="3387639" cy="600193"/>
          </a:xfrm>
          <a:prstGeom prst="rect">
            <a:avLst/>
          </a:prstGeom>
          <a:noFill/>
          <a:ln w="38100">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spcBef>
                <a:spcPts val="0"/>
              </a:spcBef>
              <a:spcAft>
                <a:spcPts val="700"/>
              </a:spcAft>
              <a:buClrTx/>
              <a:buSzTx/>
              <a:buFont typeface="Arial" charset="0"/>
              <a:buNone/>
              <a:tabLst/>
              <a:defRPr/>
            </a:pPr>
            <a:r>
              <a:rPr kumimoji="0" lang="en-GB" sz="2800" i="0" u="none" strike="noStrike" kern="1200" cap="none" spc="0" normalizeH="0" baseline="0" noProof="0" dirty="0" smtClean="0">
                <a:ln>
                  <a:noFill/>
                </a:ln>
                <a:solidFill>
                  <a:schemeClr val="bg1"/>
                </a:solidFill>
                <a:effectLst/>
                <a:uLnTx/>
                <a:uFillTx/>
                <a:latin typeface="+mn-lt"/>
                <a:ea typeface="ＭＳ Ｐゴシック" charset="-128"/>
                <a:cs typeface="Consolas" pitchFamily="49" charset="0"/>
              </a:rPr>
              <a:t>Credit/Debit Card</a:t>
            </a:r>
          </a:p>
        </p:txBody>
      </p:sp>
      <p:sp>
        <p:nvSpPr>
          <p:cNvPr id="2" name="Title 1"/>
          <p:cNvSpPr>
            <a:spLocks noGrp="1"/>
          </p:cNvSpPr>
          <p:nvPr>
            <p:ph type="title"/>
          </p:nvPr>
        </p:nvSpPr>
        <p:spPr>
          <a:ln w="38100"/>
        </p:spPr>
        <p:txBody>
          <a:bodyPr/>
          <a:lstStyle/>
          <a:p>
            <a:r>
              <a:rPr lang="en-GB" dirty="0" smtClean="0"/>
              <a:t>Why It Works:</a:t>
            </a:r>
            <a:br>
              <a:rPr lang="en-GB" dirty="0" smtClean="0"/>
            </a:br>
            <a:r>
              <a:rPr lang="en-GB" dirty="0" smtClean="0"/>
              <a:t>Visa </a:t>
            </a:r>
            <a:r>
              <a:rPr lang="en-GB" dirty="0" err="1" smtClean="0"/>
              <a:t>fDDA</a:t>
            </a:r>
            <a:r>
              <a:rPr lang="en-GB" dirty="0" smtClean="0"/>
              <a:t> Contactless Protocol</a:t>
            </a:r>
            <a:endParaRPr lang="en-GB" dirty="0"/>
          </a:p>
        </p:txBody>
      </p:sp>
      <p:pic>
        <p:nvPicPr>
          <p:cNvPr id="36" name="Picture 5" descr="C:\NCL_Papers\CCS 2014\Presentation\POS_Terminal_2.png"/>
          <p:cNvPicPr>
            <a:picLocks noChangeAspect="1" noChangeArrowheads="1"/>
          </p:cNvPicPr>
          <p:nvPr/>
        </p:nvPicPr>
        <p:blipFill>
          <a:blip r:embed="rId2" cstate="print"/>
          <a:srcRect/>
          <a:stretch>
            <a:fillRect/>
          </a:stretch>
        </p:blipFill>
        <p:spPr bwMode="auto">
          <a:xfrm>
            <a:off x="3059832" y="1447800"/>
            <a:ext cx="1821900" cy="1227070"/>
          </a:xfrm>
          <a:prstGeom prst="rect">
            <a:avLst/>
          </a:prstGeom>
          <a:noFill/>
        </p:spPr>
      </p:pic>
      <p:pic>
        <p:nvPicPr>
          <p:cNvPr id="37" name="Picture 3" descr="C:\NCL_Papers\CCS 2014\Presentation\hand-with-debit-card.png"/>
          <p:cNvPicPr>
            <a:picLocks noChangeAspect="1" noChangeArrowheads="1"/>
          </p:cNvPicPr>
          <p:nvPr/>
        </p:nvPicPr>
        <p:blipFill>
          <a:blip r:embed="rId3" cstate="print"/>
          <a:srcRect/>
          <a:stretch>
            <a:fillRect/>
          </a:stretch>
        </p:blipFill>
        <p:spPr bwMode="auto">
          <a:xfrm>
            <a:off x="6823159" y="1436189"/>
            <a:ext cx="2244641" cy="1230811"/>
          </a:xfrm>
          <a:prstGeom prst="rect">
            <a:avLst/>
          </a:prstGeom>
          <a:noFill/>
        </p:spPr>
      </p:pic>
      <p:pic>
        <p:nvPicPr>
          <p:cNvPr id="38" name="Picture 2" descr="bank-for-small-business-loans"/>
          <p:cNvPicPr>
            <a:picLocks noChangeAspect="1" noChangeArrowheads="1"/>
          </p:cNvPicPr>
          <p:nvPr/>
        </p:nvPicPr>
        <p:blipFill>
          <a:blip r:embed="rId4" cstate="print"/>
          <a:srcRect/>
          <a:stretch>
            <a:fillRect/>
          </a:stretch>
        </p:blipFill>
        <p:spPr bwMode="auto">
          <a:xfrm>
            <a:off x="0" y="1303040"/>
            <a:ext cx="1440160" cy="144016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p:cNvSpPr>
            <a:spLocks noGrp="1"/>
          </p:cNvSpPr>
          <p:nvPr>
            <p:ph idx="1"/>
          </p:nvPr>
        </p:nvSpPr>
        <p:spPr>
          <a:xfrm>
            <a:off x="457200" y="1600201"/>
            <a:ext cx="8229600" cy="1036711"/>
          </a:xfrm>
          <a:noFill/>
        </p:spPr>
        <p:txBody>
          <a:bodyPr/>
          <a:lstStyle/>
          <a:p>
            <a:pPr>
              <a:buNone/>
            </a:pPr>
            <a:r>
              <a:rPr lang="en-GB" sz="3000" dirty="0" smtClean="0"/>
              <a:t>1.  Set the transaction amount</a:t>
            </a:r>
          </a:p>
          <a:p>
            <a:pPr lvl="1">
              <a:buNone/>
            </a:pPr>
            <a:r>
              <a:rPr lang="en-GB" sz="2600" dirty="0" smtClean="0"/>
              <a:t>- Same amount from each </a:t>
            </a:r>
            <a:r>
              <a:rPr lang="en-GB" sz="2600" dirty="0" smtClean="0"/>
              <a:t>card</a:t>
            </a:r>
            <a:endParaRPr lang="en-GB" sz="2600" dirty="0" smtClean="0"/>
          </a:p>
        </p:txBody>
      </p:sp>
      <p:sp>
        <p:nvSpPr>
          <p:cNvPr id="2" name="Title 1"/>
          <p:cNvSpPr>
            <a:spLocks noGrp="1"/>
          </p:cNvSpPr>
          <p:nvPr>
            <p:ph type="title"/>
          </p:nvPr>
        </p:nvSpPr>
        <p:spPr/>
        <p:txBody>
          <a:bodyPr/>
          <a:lstStyle/>
          <a:p>
            <a:r>
              <a:rPr lang="en-GB" dirty="0" smtClean="0"/>
              <a:t>Demonstration</a:t>
            </a:r>
            <a:endParaRPr lang="en-GB" dirty="0"/>
          </a:p>
        </p:txBody>
      </p:sp>
      <p:pic>
        <p:nvPicPr>
          <p:cNvPr id="22531" name="Picture 3" descr="C:\NCL_Papers\NEFF 2014\settings-amount-999999.png"/>
          <p:cNvPicPr>
            <a:picLocks noChangeAspect="1" noChangeArrowheads="1"/>
          </p:cNvPicPr>
          <p:nvPr/>
        </p:nvPicPr>
        <p:blipFill>
          <a:blip r:embed="rId2" cstate="print"/>
          <a:srcRect/>
          <a:stretch>
            <a:fillRect/>
          </a:stretch>
        </p:blipFill>
        <p:spPr bwMode="auto">
          <a:xfrm>
            <a:off x="6277308" y="1668069"/>
            <a:ext cx="2438096" cy="4332699"/>
          </a:xfrm>
          <a:prstGeom prst="rect">
            <a:avLst/>
          </a:prstGeom>
          <a:noFill/>
        </p:spPr>
      </p:pic>
      <p:pic>
        <p:nvPicPr>
          <p:cNvPr id="1026" name="Picture 2" descr="C:\NCL_Papers\NEFF 2014\settings-currency-dollars.png"/>
          <p:cNvPicPr>
            <a:picLocks noChangeAspect="1" noChangeArrowheads="1"/>
          </p:cNvPicPr>
          <p:nvPr/>
        </p:nvPicPr>
        <p:blipFill>
          <a:blip r:embed="rId3" cstate="print"/>
          <a:srcRect/>
          <a:stretch>
            <a:fillRect/>
          </a:stretch>
        </p:blipFill>
        <p:spPr bwMode="auto">
          <a:xfrm>
            <a:off x="6286512" y="1666800"/>
            <a:ext cx="2438096" cy="4332699"/>
          </a:xfrm>
          <a:prstGeom prst="rect">
            <a:avLst/>
          </a:prstGeom>
          <a:noFill/>
        </p:spPr>
      </p:pic>
      <p:pic>
        <p:nvPicPr>
          <p:cNvPr id="22532" name="Picture 4" descr="C:\NCL_Papers\NEFF 2014\wait-for-card.png"/>
          <p:cNvPicPr>
            <a:picLocks noChangeAspect="1" noChangeArrowheads="1"/>
          </p:cNvPicPr>
          <p:nvPr/>
        </p:nvPicPr>
        <p:blipFill>
          <a:blip r:embed="rId4" cstate="print"/>
          <a:srcRect/>
          <a:stretch>
            <a:fillRect/>
          </a:stretch>
        </p:blipFill>
        <p:spPr bwMode="auto">
          <a:xfrm>
            <a:off x="6277308" y="1671625"/>
            <a:ext cx="2438096" cy="4332699"/>
          </a:xfrm>
          <a:prstGeom prst="rect">
            <a:avLst/>
          </a:prstGeom>
          <a:noFill/>
        </p:spPr>
      </p:pic>
      <p:pic>
        <p:nvPicPr>
          <p:cNvPr id="22533" name="Picture 5" descr="C:\NCL_Papers\NEFF 2014\trasnaction-approved-999999.png"/>
          <p:cNvPicPr>
            <a:picLocks noChangeAspect="1" noChangeArrowheads="1"/>
          </p:cNvPicPr>
          <p:nvPr/>
        </p:nvPicPr>
        <p:blipFill>
          <a:blip r:embed="rId5" cstate="print"/>
          <a:srcRect/>
          <a:stretch>
            <a:fillRect/>
          </a:stretch>
        </p:blipFill>
        <p:spPr bwMode="auto">
          <a:xfrm>
            <a:off x="6277308" y="1671625"/>
            <a:ext cx="2438096" cy="4332699"/>
          </a:xfrm>
          <a:prstGeom prst="rect">
            <a:avLst/>
          </a:prstGeom>
          <a:noFill/>
        </p:spPr>
      </p:pic>
      <p:sp>
        <p:nvSpPr>
          <p:cNvPr id="15" name="Content Placeholder 2"/>
          <p:cNvSpPr txBox="1">
            <a:spLocks/>
          </p:cNvSpPr>
          <p:nvPr/>
        </p:nvSpPr>
        <p:spPr bwMode="auto">
          <a:xfrm>
            <a:off x="457171" y="3544036"/>
            <a:ext cx="8229600" cy="118110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lang="en-GB" sz="3000" dirty="0" smtClean="0">
                <a:latin typeface="+mn-lt"/>
                <a:ea typeface="ＭＳ Ｐゴシック" charset="-128"/>
                <a:cs typeface="ＭＳ Ｐゴシック" charset="-128"/>
              </a:rPr>
              <a:t>3</a:t>
            </a:r>
            <a:r>
              <a:rPr kumimoji="0" lang="en-GB" sz="30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  Search for a contactless</a:t>
            </a:r>
            <a:r>
              <a:rPr kumimoji="0" lang="en-GB" sz="3000" b="0" i="0" u="none" strike="noStrike" kern="1200" cap="none" spc="0" normalizeH="0" noProof="0" dirty="0" smtClean="0">
                <a:ln>
                  <a:noFill/>
                </a:ln>
                <a:solidFill>
                  <a:schemeClr val="tx1"/>
                </a:solidFill>
                <a:effectLst/>
                <a:uLnTx/>
                <a:uFillTx/>
                <a:latin typeface="+mn-lt"/>
                <a:ea typeface="ＭＳ Ｐゴシック" charset="-128"/>
                <a:cs typeface="ＭＳ Ｐゴシック" charset="-128"/>
              </a:rPr>
              <a:t> card</a:t>
            </a:r>
            <a:endParaRPr lang="en-GB" sz="3000" dirty="0" smtClean="0">
              <a:latin typeface="+mn-lt"/>
              <a:ea typeface="ＭＳ Ｐゴシック" charset="-128"/>
              <a:cs typeface="ＭＳ Ｐゴシック" charset="-128"/>
            </a:endParaRPr>
          </a:p>
          <a:p>
            <a:pPr marL="800100" lvl="1" indent="-342900" eaLnBrk="0" hangingPunct="0">
              <a:spcBef>
                <a:spcPct val="20000"/>
              </a:spcBef>
            </a:pPr>
            <a:r>
              <a:rPr lang="en-GB" sz="2600" dirty="0" smtClean="0">
                <a:latin typeface="+mn-lt"/>
                <a:ea typeface="ＭＳ Ｐゴシック" charset="-128"/>
                <a:cs typeface="ＭＳ Ｐゴシック" charset="-128"/>
              </a:rPr>
              <a:t>- Audible alert when card found</a:t>
            </a:r>
          </a:p>
        </p:txBody>
      </p:sp>
      <p:sp>
        <p:nvSpPr>
          <p:cNvPr id="16" name="Content Placeholder 2"/>
          <p:cNvSpPr txBox="1">
            <a:spLocks/>
          </p:cNvSpPr>
          <p:nvPr/>
        </p:nvSpPr>
        <p:spPr bwMode="auto">
          <a:xfrm>
            <a:off x="457171" y="4518810"/>
            <a:ext cx="8229600" cy="1214446"/>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kumimoji="0" lang="en-GB" sz="30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4.  Harvest the transaction</a:t>
            </a:r>
          </a:p>
          <a:p>
            <a:pPr marL="800100" lvl="1" indent="-342900" eaLnBrk="0" hangingPunct="0">
              <a:spcBef>
                <a:spcPct val="20000"/>
              </a:spcBef>
            </a:pPr>
            <a:r>
              <a:rPr lang="en-GB" sz="2600" dirty="0" smtClean="0">
                <a:latin typeface="+mn-lt"/>
                <a:ea typeface="ＭＳ Ｐゴシック" charset="-128"/>
                <a:cs typeface="ＭＳ Ｐゴシック" charset="-128"/>
              </a:rPr>
              <a:t>- Transmit over Internet</a:t>
            </a:r>
            <a:endParaRPr kumimoji="0" lang="en-GB" sz="2600" b="0" i="0" u="none" strike="noStrike" kern="1200" cap="none" spc="0" normalizeH="0" baseline="0" noProof="0" dirty="0">
              <a:ln>
                <a:noFill/>
              </a:ln>
              <a:solidFill>
                <a:schemeClr val="tx1"/>
              </a:solidFill>
              <a:effectLst/>
              <a:uLnTx/>
              <a:uFillTx/>
              <a:latin typeface="+mn-lt"/>
              <a:ea typeface="ＭＳ Ｐゴシック" charset="-128"/>
              <a:cs typeface="ＭＳ Ｐゴシック" charset="-128"/>
            </a:endParaRPr>
          </a:p>
        </p:txBody>
      </p:sp>
      <p:sp>
        <p:nvSpPr>
          <p:cNvPr id="10" name="Content Placeholder 2"/>
          <p:cNvSpPr txBox="1">
            <a:spLocks/>
          </p:cNvSpPr>
          <p:nvPr/>
        </p:nvSpPr>
        <p:spPr bwMode="auto">
          <a:xfrm>
            <a:off x="452346" y="2570604"/>
            <a:ext cx="8229600" cy="107442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kumimoji="0" lang="en-GB" sz="30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2.  Set the transaction </a:t>
            </a:r>
            <a:r>
              <a:rPr lang="en-GB" sz="3000" dirty="0" smtClean="0">
                <a:latin typeface="+mn-lt"/>
                <a:ea typeface="ＭＳ Ｐゴシック" charset="-128"/>
                <a:cs typeface="ＭＳ Ｐゴシック" charset="-128"/>
              </a:rPr>
              <a:t>currency</a:t>
            </a:r>
          </a:p>
          <a:p>
            <a:pPr marL="800100" lvl="1" indent="-342900" eaLnBrk="0" hangingPunct="0">
              <a:spcBef>
                <a:spcPct val="20000"/>
              </a:spcBef>
            </a:pPr>
            <a:r>
              <a:rPr lang="en-GB" sz="2600" dirty="0" smtClean="0">
                <a:latin typeface="+mn-lt"/>
                <a:ea typeface="ＭＳ Ｐゴシック" charset="-128"/>
                <a:cs typeface="ＭＳ Ｐゴシック" charset="-128"/>
              </a:rPr>
              <a:t>- UK = 0826, USA = 0840</a:t>
            </a:r>
          </a:p>
        </p:txBody>
      </p:sp>
      <p:sp>
        <p:nvSpPr>
          <p:cNvPr id="11" name="TextBox 10">
            <a:hlinkClick r:id="rId6"/>
          </p:cNvPr>
          <p:cNvSpPr txBox="1"/>
          <p:nvPr/>
        </p:nvSpPr>
        <p:spPr>
          <a:xfrm>
            <a:off x="467544" y="5651956"/>
            <a:ext cx="5673413" cy="369332"/>
          </a:xfrm>
          <a:prstGeom prst="rect">
            <a:avLst/>
          </a:prstGeom>
          <a:noFill/>
        </p:spPr>
        <p:txBody>
          <a:bodyPr wrap="none" rtlCol="0">
            <a:spAutoFit/>
          </a:bodyPr>
          <a:lstStyle/>
          <a:p>
            <a:r>
              <a:rPr lang="en-GB" dirty="0" smtClean="0">
                <a:hlinkClick r:id="rId6"/>
              </a:rPr>
              <a:t>http://</a:t>
            </a:r>
            <a:r>
              <a:rPr lang="en-GB" dirty="0" smtClean="0">
                <a:hlinkClick r:id="rId6"/>
              </a:rPr>
              <a:t>www.bbc.com/news/uk-england-tyne-29862080</a:t>
            </a:r>
            <a:r>
              <a:rPr lang="en-GB" dirty="0" smtClean="0"/>
              <a:t> </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5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GB" dirty="0" smtClean="0"/>
              <a:t>Summary</a:t>
            </a:r>
            <a:endParaRPr lang="en-GB" dirty="0"/>
          </a:p>
        </p:txBody>
      </p:sp>
      <p:sp>
        <p:nvSpPr>
          <p:cNvPr id="6" name="Content Placeholder 2"/>
          <p:cNvSpPr>
            <a:spLocks noGrp="1"/>
          </p:cNvSpPr>
          <p:nvPr>
            <p:ph idx="1"/>
          </p:nvPr>
        </p:nvSpPr>
        <p:spPr>
          <a:xfrm>
            <a:off x="457200" y="1600200"/>
            <a:ext cx="8229600" cy="4525963"/>
          </a:xfrm>
        </p:spPr>
        <p:txBody>
          <a:bodyPr/>
          <a:lstStyle/>
          <a:p>
            <a:r>
              <a:rPr lang="en-GB" dirty="0" smtClean="0"/>
              <a:t>Bypasses </a:t>
            </a:r>
            <a:r>
              <a:rPr lang="en-GB" dirty="0" smtClean="0"/>
              <a:t>contactless transaction limits</a:t>
            </a:r>
            <a:endParaRPr lang="en-GB" dirty="0" smtClean="0"/>
          </a:p>
          <a:p>
            <a:r>
              <a:rPr lang="en-GB" dirty="0" smtClean="0"/>
              <a:t>NO </a:t>
            </a:r>
            <a:r>
              <a:rPr lang="en-GB" dirty="0" smtClean="0"/>
              <a:t>PIN </a:t>
            </a:r>
            <a:r>
              <a:rPr lang="en-GB" dirty="0" smtClean="0"/>
              <a:t>required to authorise the transaction</a:t>
            </a:r>
            <a:endParaRPr lang="en-GB" dirty="0" smtClean="0"/>
          </a:p>
          <a:p>
            <a:r>
              <a:rPr lang="en-GB" dirty="0" smtClean="0"/>
              <a:t>Attacked </a:t>
            </a:r>
            <a:r>
              <a:rPr lang="en-GB" dirty="0" smtClean="0"/>
              <a:t>while </a:t>
            </a:r>
            <a:r>
              <a:rPr lang="en-GB" dirty="0" smtClean="0"/>
              <a:t>the card is in the wallet</a:t>
            </a:r>
          </a:p>
          <a:p>
            <a:r>
              <a:rPr lang="en-GB" dirty="0" smtClean="0"/>
              <a:t>Android attack platform - NOT just in the lab</a:t>
            </a:r>
            <a:endParaRPr lang="en-GB" dirty="0" smtClean="0"/>
          </a:p>
          <a:p>
            <a:r>
              <a:rPr lang="en-GB" dirty="0" smtClean="0"/>
              <a:t>Visa </a:t>
            </a:r>
            <a:r>
              <a:rPr lang="en-GB" dirty="0" err="1" smtClean="0"/>
              <a:t>fDDA</a:t>
            </a:r>
            <a:r>
              <a:rPr lang="en-GB" dirty="0" smtClean="0"/>
              <a:t>  approved offline no Issuer checks</a:t>
            </a:r>
            <a:endParaRPr lang="en-GB" dirty="0" smtClean="0"/>
          </a:p>
          <a:p>
            <a:r>
              <a:rPr lang="en-GB" dirty="0" smtClean="0"/>
              <a:t>Application Cryptogram (AC) </a:t>
            </a:r>
            <a:r>
              <a:rPr lang="en-GB" dirty="0" smtClean="0"/>
              <a:t>is not </a:t>
            </a:r>
            <a:r>
              <a:rPr lang="en-GB" dirty="0" smtClean="0"/>
              <a:t>checked</a:t>
            </a:r>
          </a:p>
          <a:p>
            <a:pPr lvl="1"/>
            <a:r>
              <a:rPr lang="en-GB" dirty="0" smtClean="0"/>
              <a:t>Bad transactions accepted by issuing bank</a:t>
            </a:r>
            <a:endParaRPr lang="en-GB" dirty="0" smtClean="0"/>
          </a:p>
          <a:p>
            <a:pPr algn="ctr">
              <a:buNone/>
            </a:pPr>
            <a:r>
              <a:rPr lang="en-GB" dirty="0" smtClean="0">
                <a:hlinkClick r:id="rId3"/>
              </a:rPr>
              <a:t>martin.emms@newcastle.ac.uk</a:t>
            </a:r>
            <a:r>
              <a:rPr lang="en-GB" dirty="0" smtClean="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GB" dirty="0" smtClean="0"/>
              <a:t>Contactless Attack Methods</a:t>
            </a:r>
            <a:endParaRPr lang="en-GB" dirty="0"/>
          </a:p>
        </p:txBody>
      </p:sp>
      <p:pic>
        <p:nvPicPr>
          <p:cNvPr id="4" name="Picture 3" descr="C:\NCL_Projects\Cybercrime Events\CCCS 2011 (Hancock)\commuters (15).jpg"/>
          <p:cNvPicPr>
            <a:picLocks noChangeAspect="1"/>
          </p:cNvPicPr>
          <p:nvPr/>
        </p:nvPicPr>
        <p:blipFill>
          <a:blip r:embed="rId2" cstate="print"/>
          <a:srcRect/>
          <a:stretch>
            <a:fillRect/>
          </a:stretch>
        </p:blipFill>
        <p:spPr bwMode="auto">
          <a:xfrm>
            <a:off x="214282" y="1988705"/>
            <a:ext cx="4071966" cy="2869055"/>
          </a:xfrm>
          <a:prstGeom prst="rect">
            <a:avLst/>
          </a:prstGeom>
          <a:noFill/>
          <a:ln w="9525">
            <a:noFill/>
            <a:miter lim="800000"/>
            <a:headEnd/>
            <a:tailEnd/>
          </a:ln>
        </p:spPr>
      </p:pic>
      <p:pic>
        <p:nvPicPr>
          <p:cNvPr id="5" name="Picture 3" descr="C:\NCL_Papers\NCA visit\phone-transaction-approved_small.png"/>
          <p:cNvPicPr>
            <a:picLocks noChangeAspect="1" noChangeArrowheads="1"/>
          </p:cNvPicPr>
          <p:nvPr/>
        </p:nvPicPr>
        <p:blipFill>
          <a:blip r:embed="rId3" cstate="print"/>
          <a:srcRect/>
          <a:stretch>
            <a:fillRect/>
          </a:stretch>
        </p:blipFill>
        <p:spPr bwMode="auto">
          <a:xfrm>
            <a:off x="1643042" y="4071942"/>
            <a:ext cx="1143008" cy="1913505"/>
          </a:xfrm>
          <a:prstGeom prst="rect">
            <a:avLst/>
          </a:prstGeom>
          <a:noFill/>
        </p:spPr>
      </p:pic>
      <p:pic>
        <p:nvPicPr>
          <p:cNvPr id="8" name="Picture 7" descr="oyster-barrier-1.png"/>
          <p:cNvPicPr>
            <a:picLocks noChangeAspect="1"/>
          </p:cNvPicPr>
          <p:nvPr/>
        </p:nvPicPr>
        <p:blipFill>
          <a:blip r:embed="rId4" cstate="print"/>
          <a:stretch>
            <a:fillRect/>
          </a:stretch>
        </p:blipFill>
        <p:spPr>
          <a:xfrm>
            <a:off x="6035110" y="1357298"/>
            <a:ext cx="2765422" cy="3143272"/>
          </a:xfrm>
          <a:prstGeom prst="rect">
            <a:avLst/>
          </a:prstGeom>
        </p:spPr>
      </p:pic>
      <p:pic>
        <p:nvPicPr>
          <p:cNvPr id="4101" name="Picture 5" descr="C:\NCL_Papers\NEFF 2014\metro-barrier-1.jpg"/>
          <p:cNvPicPr>
            <a:picLocks noChangeAspect="1" noChangeArrowheads="1"/>
          </p:cNvPicPr>
          <p:nvPr/>
        </p:nvPicPr>
        <p:blipFill>
          <a:blip r:embed="rId5" cstate="print"/>
          <a:srcRect/>
          <a:stretch>
            <a:fillRect/>
          </a:stretch>
        </p:blipFill>
        <p:spPr bwMode="auto">
          <a:xfrm>
            <a:off x="4427984" y="3212976"/>
            <a:ext cx="2357120" cy="3071834"/>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Structure of presentation</a:t>
            </a:r>
            <a:endParaRPr lang="en-GB" dirty="0"/>
          </a:p>
        </p:txBody>
      </p:sp>
      <p:sp>
        <p:nvSpPr>
          <p:cNvPr id="3" name="Content Placeholder 2"/>
          <p:cNvSpPr>
            <a:spLocks noGrp="1"/>
          </p:cNvSpPr>
          <p:nvPr>
            <p:ph idx="1"/>
          </p:nvPr>
        </p:nvSpPr>
        <p:spPr/>
        <p:txBody>
          <a:bodyPr/>
          <a:lstStyle/>
          <a:p>
            <a:r>
              <a:rPr lang="en-GB" sz="3000" dirty="0" smtClean="0"/>
              <a:t>Brief overview of EMV contactless payments</a:t>
            </a:r>
            <a:endParaRPr lang="en-GB" sz="3000" dirty="0" smtClean="0"/>
          </a:p>
          <a:p>
            <a:r>
              <a:rPr lang="en-GB" sz="3000" dirty="0" smtClean="0"/>
              <a:t>Overview of our work</a:t>
            </a:r>
          </a:p>
          <a:p>
            <a:r>
              <a:rPr lang="en-GB" sz="3000" dirty="0" smtClean="0"/>
              <a:t>Analysis </a:t>
            </a:r>
            <a:r>
              <a:rPr lang="en-GB" sz="3000" dirty="0" smtClean="0"/>
              <a:t>methodology</a:t>
            </a:r>
          </a:p>
          <a:p>
            <a:r>
              <a:rPr lang="en-GB" sz="3000" dirty="0" smtClean="0"/>
              <a:t>High </a:t>
            </a:r>
            <a:r>
              <a:rPr lang="en-GB" sz="3000" dirty="0" smtClean="0"/>
              <a:t>value foreign currency transaction flaw</a:t>
            </a:r>
          </a:p>
          <a:p>
            <a:pPr lvl="1"/>
            <a:r>
              <a:rPr lang="en-GB" sz="2600" dirty="0" smtClean="0"/>
              <a:t>Science / Vulnerability / Attack</a:t>
            </a:r>
          </a:p>
          <a:p>
            <a:r>
              <a:rPr lang="en-GB" sz="3000" dirty="0" smtClean="0"/>
              <a:t>Why it works</a:t>
            </a:r>
            <a:endParaRPr lang="en-GB" sz="3000" dirty="0" smtClean="0"/>
          </a:p>
          <a:p>
            <a:pPr lvl="1"/>
            <a:r>
              <a:rPr lang="en-GB" sz="2600" dirty="0" smtClean="0"/>
              <a:t>MasterCard </a:t>
            </a:r>
            <a:r>
              <a:rPr lang="en-GB" sz="2600" dirty="0" err="1" smtClean="0"/>
              <a:t>vs</a:t>
            </a:r>
            <a:r>
              <a:rPr lang="en-GB" sz="2600" dirty="0" smtClean="0"/>
              <a:t> Visa contactless </a:t>
            </a:r>
            <a:r>
              <a:rPr lang="en-GB" sz="2600" dirty="0" smtClean="0"/>
              <a:t>protocol</a:t>
            </a:r>
          </a:p>
          <a:p>
            <a:r>
              <a:rPr lang="en-GB" sz="3000" dirty="0" smtClean="0"/>
              <a:t>Live Demonstration</a:t>
            </a:r>
            <a:endParaRPr lang="en-GB" sz="30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Content Placeholder 2"/>
          <p:cNvSpPr>
            <a:spLocks noGrp="1"/>
          </p:cNvSpPr>
          <p:nvPr>
            <p:ph idx="1"/>
          </p:nvPr>
        </p:nvSpPr>
        <p:spPr>
          <a:xfrm>
            <a:off x="457200" y="1772816"/>
            <a:ext cx="8229600" cy="4353347"/>
          </a:xfrm>
        </p:spPr>
        <p:txBody>
          <a:bodyPr/>
          <a:lstStyle/>
          <a:p>
            <a:endParaRPr lang="en-GB" sz="2500" dirty="0" smtClean="0"/>
          </a:p>
          <a:p>
            <a:endParaRPr lang="en-GB" sz="2500" dirty="0" smtClean="0"/>
          </a:p>
          <a:p>
            <a:endParaRPr lang="en-GB" sz="2500" dirty="0" smtClean="0"/>
          </a:p>
          <a:p>
            <a:r>
              <a:rPr lang="en-GB" sz="2800" dirty="0" err="1" smtClean="0"/>
              <a:t>Europay</a:t>
            </a:r>
            <a:r>
              <a:rPr lang="en-GB" sz="2800" dirty="0" smtClean="0"/>
              <a:t> MasterCard Visa – “Chip &amp; PIN”</a:t>
            </a:r>
          </a:p>
          <a:p>
            <a:r>
              <a:rPr lang="en-GB" sz="2800" dirty="0" smtClean="0"/>
              <a:t>Used in 76 countries worldwide</a:t>
            </a:r>
          </a:p>
          <a:p>
            <a:r>
              <a:rPr lang="en-GB" sz="2800" dirty="0" smtClean="0"/>
              <a:t>Dynamic transaction authorisation 3DES and RSA</a:t>
            </a:r>
          </a:p>
          <a:p>
            <a:r>
              <a:rPr lang="en-GB" sz="2800" dirty="0" smtClean="0"/>
              <a:t>Contactless payments</a:t>
            </a:r>
            <a:endParaRPr lang="en-GB" sz="2800" dirty="0" smtClean="0"/>
          </a:p>
          <a:p>
            <a:pPr lvl="1"/>
            <a:r>
              <a:rPr lang="en-GB" sz="2400" dirty="0" smtClean="0"/>
              <a:t>Fast / low value (</a:t>
            </a:r>
            <a:r>
              <a:rPr lang="en-GB" sz="2400" dirty="0" smtClean="0"/>
              <a:t>£20) transactions</a:t>
            </a:r>
            <a:r>
              <a:rPr lang="en-GB" sz="2400" dirty="0" smtClean="0"/>
              <a:t> - No </a:t>
            </a:r>
            <a:r>
              <a:rPr lang="en-GB" sz="2400" dirty="0" smtClean="0"/>
              <a:t>PIN </a:t>
            </a:r>
            <a:r>
              <a:rPr lang="en-GB" sz="2400" dirty="0" smtClean="0"/>
              <a:t>required</a:t>
            </a:r>
            <a:endParaRPr lang="en-GB" sz="2400" dirty="0" smtClean="0"/>
          </a:p>
          <a:p>
            <a:r>
              <a:rPr lang="en-GB" sz="2800" dirty="0" smtClean="0"/>
              <a:t>Offline transactions - No card issuer authorisation</a:t>
            </a:r>
            <a:endParaRPr lang="en-GB" sz="2800" dirty="0" smtClean="0"/>
          </a:p>
        </p:txBody>
      </p:sp>
      <p:sp>
        <p:nvSpPr>
          <p:cNvPr id="2" name="Title 1"/>
          <p:cNvSpPr>
            <a:spLocks noGrp="1"/>
          </p:cNvSpPr>
          <p:nvPr>
            <p:ph type="title"/>
          </p:nvPr>
        </p:nvSpPr>
        <p:spPr>
          <a:xfrm>
            <a:off x="0" y="274638"/>
            <a:ext cx="9144000" cy="1143000"/>
          </a:xfrm>
        </p:spPr>
        <p:txBody>
          <a:bodyPr/>
          <a:lstStyle/>
          <a:p>
            <a:r>
              <a:rPr lang="en-GB" dirty="0" smtClean="0"/>
              <a:t>EMV Contactless Payments 101</a:t>
            </a:r>
            <a:endParaRPr lang="en-GB" dirty="0"/>
          </a:p>
        </p:txBody>
      </p:sp>
      <p:grpSp>
        <p:nvGrpSpPr>
          <p:cNvPr id="26" name="Group 25"/>
          <p:cNvGrpSpPr/>
          <p:nvPr/>
        </p:nvGrpSpPr>
        <p:grpSpPr>
          <a:xfrm>
            <a:off x="878532" y="1234852"/>
            <a:ext cx="7149852" cy="1944216"/>
            <a:chOff x="878532" y="1234852"/>
            <a:chExt cx="7149852" cy="1944216"/>
          </a:xfrm>
        </p:grpSpPr>
        <p:pic>
          <p:nvPicPr>
            <p:cNvPr id="10" name="Picture 13" descr="D:\NCL\Year1 Presentation\my_credit_card_back.jpg"/>
            <p:cNvPicPr>
              <a:picLocks noChangeAspect="1" noChangeArrowheads="1"/>
            </p:cNvPicPr>
            <p:nvPr/>
          </p:nvPicPr>
          <p:blipFill>
            <a:blip r:embed="rId3" cstate="print"/>
            <a:srcRect/>
            <a:stretch>
              <a:fillRect/>
            </a:stretch>
          </p:blipFill>
          <p:spPr bwMode="auto">
            <a:xfrm>
              <a:off x="4902569" y="1608691"/>
              <a:ext cx="3125815" cy="1570377"/>
            </a:xfrm>
            <a:prstGeom prst="rect">
              <a:avLst/>
            </a:prstGeom>
            <a:noFill/>
          </p:spPr>
        </p:pic>
        <p:sp>
          <p:nvSpPr>
            <p:cNvPr id="12" name="Rectangle 15"/>
            <p:cNvSpPr>
              <a:spLocks noChangeArrowheads="1"/>
            </p:cNvSpPr>
            <p:nvPr/>
          </p:nvSpPr>
          <p:spPr bwMode="auto">
            <a:xfrm>
              <a:off x="4960953" y="1746530"/>
              <a:ext cx="2999526" cy="369211"/>
            </a:xfrm>
            <a:prstGeom prst="rect">
              <a:avLst/>
            </a:prstGeom>
            <a:noFill/>
            <a:ln w="50800">
              <a:solidFill>
                <a:srgbClr val="FF6600"/>
              </a:solidFill>
              <a:miter lim="800000"/>
              <a:headEnd/>
              <a:tailEnd/>
            </a:ln>
            <a:effectLst/>
          </p:spPr>
          <p:txBody>
            <a:bodyPr wrap="none" anchor="ctr"/>
            <a:lstStyle/>
            <a:p>
              <a:endParaRPr lang="en-GB">
                <a:latin typeface="+mn-lt"/>
              </a:endParaRPr>
            </a:p>
          </p:txBody>
        </p:sp>
        <p:pic>
          <p:nvPicPr>
            <p:cNvPr id="13" name="Picture 16" descr="D:\NCL\Year1 Presentation\my_credit_card_front.jpg"/>
            <p:cNvPicPr>
              <a:picLocks noChangeAspect="1" noChangeArrowheads="1"/>
            </p:cNvPicPr>
            <p:nvPr/>
          </p:nvPicPr>
          <p:blipFill>
            <a:blip r:embed="rId4" cstate="print"/>
            <a:srcRect/>
            <a:stretch>
              <a:fillRect/>
            </a:stretch>
          </p:blipFill>
          <p:spPr bwMode="auto">
            <a:xfrm>
              <a:off x="878532" y="1572577"/>
              <a:ext cx="3143779" cy="1602375"/>
            </a:xfrm>
            <a:prstGeom prst="rect">
              <a:avLst/>
            </a:prstGeom>
            <a:noFill/>
          </p:spPr>
        </p:pic>
        <p:sp>
          <p:nvSpPr>
            <p:cNvPr id="14" name="Oval 17"/>
            <p:cNvSpPr>
              <a:spLocks noChangeArrowheads="1"/>
            </p:cNvSpPr>
            <p:nvPr/>
          </p:nvSpPr>
          <p:spPr bwMode="auto">
            <a:xfrm>
              <a:off x="2745338" y="2726976"/>
              <a:ext cx="407194" cy="322444"/>
            </a:xfrm>
            <a:prstGeom prst="ellipse">
              <a:avLst/>
            </a:prstGeom>
            <a:noFill/>
            <a:ln w="50800">
              <a:solidFill>
                <a:srgbClr val="FF6600"/>
              </a:solidFill>
              <a:round/>
              <a:headEnd/>
              <a:tailEnd/>
            </a:ln>
            <a:effectLst/>
          </p:spPr>
          <p:txBody>
            <a:bodyPr wrap="none" anchor="ctr"/>
            <a:lstStyle/>
            <a:p>
              <a:endParaRPr lang="en-GB">
                <a:latin typeface="+mn-lt"/>
              </a:endParaRPr>
            </a:p>
          </p:txBody>
        </p:sp>
        <p:sp>
          <p:nvSpPr>
            <p:cNvPr id="16" name="Oval 19"/>
            <p:cNvSpPr>
              <a:spLocks noChangeArrowheads="1"/>
            </p:cNvSpPr>
            <p:nvPr/>
          </p:nvSpPr>
          <p:spPr bwMode="auto">
            <a:xfrm>
              <a:off x="1170454" y="1988555"/>
              <a:ext cx="640732" cy="507050"/>
            </a:xfrm>
            <a:prstGeom prst="ellipse">
              <a:avLst/>
            </a:prstGeom>
            <a:noFill/>
            <a:ln w="50800">
              <a:solidFill>
                <a:srgbClr val="FF6600"/>
              </a:solidFill>
              <a:round/>
              <a:headEnd/>
              <a:tailEnd/>
            </a:ln>
            <a:effectLst/>
          </p:spPr>
          <p:txBody>
            <a:bodyPr wrap="none" anchor="ctr"/>
            <a:lstStyle/>
            <a:p>
              <a:endParaRPr lang="en-GB">
                <a:latin typeface="+mn-lt"/>
              </a:endParaRPr>
            </a:p>
          </p:txBody>
        </p:sp>
        <p:sp>
          <p:nvSpPr>
            <p:cNvPr id="20" name="Line 23"/>
            <p:cNvSpPr>
              <a:spLocks noChangeShapeType="1"/>
            </p:cNvSpPr>
            <p:nvPr/>
          </p:nvSpPr>
          <p:spPr bwMode="auto">
            <a:xfrm>
              <a:off x="6419068" y="1424086"/>
              <a:ext cx="0" cy="322444"/>
            </a:xfrm>
            <a:prstGeom prst="line">
              <a:avLst/>
            </a:prstGeom>
            <a:noFill/>
            <a:ln w="50800">
              <a:solidFill>
                <a:srgbClr val="FF6600"/>
              </a:solidFill>
              <a:round/>
              <a:headEnd/>
              <a:tailEnd/>
            </a:ln>
            <a:effectLst/>
          </p:spPr>
          <p:txBody>
            <a:bodyPr/>
            <a:lstStyle/>
            <a:p>
              <a:endParaRPr lang="en-GB">
                <a:latin typeface="+mn-lt"/>
              </a:endParaRPr>
            </a:p>
          </p:txBody>
        </p:sp>
        <p:sp>
          <p:nvSpPr>
            <p:cNvPr id="22" name="Line 25"/>
            <p:cNvSpPr>
              <a:spLocks noChangeShapeType="1"/>
            </p:cNvSpPr>
            <p:nvPr/>
          </p:nvSpPr>
          <p:spPr bwMode="auto">
            <a:xfrm>
              <a:off x="1462377" y="1434738"/>
              <a:ext cx="0" cy="553816"/>
            </a:xfrm>
            <a:prstGeom prst="line">
              <a:avLst/>
            </a:prstGeom>
            <a:noFill/>
            <a:ln w="50800">
              <a:solidFill>
                <a:srgbClr val="FF6600"/>
              </a:solidFill>
              <a:round/>
              <a:headEnd/>
              <a:tailEnd/>
            </a:ln>
            <a:effectLst/>
          </p:spPr>
          <p:txBody>
            <a:bodyPr/>
            <a:lstStyle/>
            <a:p>
              <a:endParaRPr lang="en-GB">
                <a:latin typeface="+mn-lt"/>
              </a:endParaRPr>
            </a:p>
          </p:txBody>
        </p:sp>
        <p:sp>
          <p:nvSpPr>
            <p:cNvPr id="23" name="Line 26"/>
            <p:cNvSpPr>
              <a:spLocks noChangeShapeType="1"/>
            </p:cNvSpPr>
            <p:nvPr/>
          </p:nvSpPr>
          <p:spPr bwMode="auto">
            <a:xfrm flipH="1" flipV="1">
              <a:off x="2948233" y="1386144"/>
              <a:ext cx="0" cy="1339774"/>
            </a:xfrm>
            <a:prstGeom prst="line">
              <a:avLst/>
            </a:prstGeom>
            <a:noFill/>
            <a:ln w="50800">
              <a:solidFill>
                <a:srgbClr val="FF6600"/>
              </a:solidFill>
              <a:round/>
              <a:headEnd/>
              <a:tailEnd/>
            </a:ln>
            <a:effectLst/>
          </p:spPr>
          <p:txBody>
            <a:bodyPr/>
            <a:lstStyle/>
            <a:p>
              <a:endParaRPr lang="en-GB">
                <a:latin typeface="+mn-lt"/>
              </a:endParaRPr>
            </a:p>
          </p:txBody>
        </p:sp>
        <p:sp>
          <p:nvSpPr>
            <p:cNvPr id="24" name="Text Box 27"/>
            <p:cNvSpPr txBox="1">
              <a:spLocks noChangeArrowheads="1"/>
            </p:cNvSpPr>
            <p:nvPr/>
          </p:nvSpPr>
          <p:spPr bwMode="auto">
            <a:xfrm>
              <a:off x="5641427" y="1236064"/>
              <a:ext cx="1561809" cy="369332"/>
            </a:xfrm>
            <a:prstGeom prst="rect">
              <a:avLst/>
            </a:prstGeom>
            <a:solidFill>
              <a:srgbClr val="FF6600"/>
            </a:solidFill>
            <a:ln w="9525">
              <a:noFill/>
              <a:miter lim="800000"/>
              <a:headEnd/>
              <a:tailEnd/>
            </a:ln>
            <a:effectLst/>
          </p:spPr>
          <p:txBody>
            <a:bodyPr wrap="square">
              <a:spAutoFit/>
            </a:bodyPr>
            <a:lstStyle/>
            <a:p>
              <a:pPr algn="ctr">
                <a:spcBef>
                  <a:spcPct val="50000"/>
                </a:spcBef>
              </a:pPr>
              <a:r>
                <a:rPr lang="en-GB" dirty="0" smtClean="0">
                  <a:latin typeface="+mn-lt"/>
                </a:rPr>
                <a:t>Magnetic Strip</a:t>
              </a:r>
              <a:endParaRPr lang="en-GB" dirty="0">
                <a:latin typeface="+mn-lt"/>
              </a:endParaRPr>
            </a:p>
          </p:txBody>
        </p:sp>
        <p:sp>
          <p:nvSpPr>
            <p:cNvPr id="25" name="Text Box 28"/>
            <p:cNvSpPr txBox="1">
              <a:spLocks noChangeArrowheads="1"/>
            </p:cNvSpPr>
            <p:nvPr/>
          </p:nvSpPr>
          <p:spPr bwMode="auto">
            <a:xfrm>
              <a:off x="2645950" y="1236083"/>
              <a:ext cx="1290188" cy="369332"/>
            </a:xfrm>
            <a:prstGeom prst="rect">
              <a:avLst/>
            </a:prstGeom>
            <a:solidFill>
              <a:srgbClr val="FF6600"/>
            </a:solidFill>
            <a:ln w="9525">
              <a:noFill/>
              <a:miter lim="800000"/>
              <a:headEnd/>
              <a:tailEnd/>
            </a:ln>
            <a:effectLst/>
          </p:spPr>
          <p:txBody>
            <a:bodyPr wrap="square">
              <a:spAutoFit/>
            </a:bodyPr>
            <a:lstStyle/>
            <a:p>
              <a:pPr algn="ctr">
                <a:spcBef>
                  <a:spcPct val="50000"/>
                </a:spcBef>
              </a:pPr>
              <a:r>
                <a:rPr lang="en-GB" dirty="0" smtClean="0">
                  <a:latin typeface="+mn-lt"/>
                </a:rPr>
                <a:t>Contactless</a:t>
              </a:r>
              <a:endParaRPr lang="en-GB" dirty="0">
                <a:latin typeface="+mn-lt"/>
              </a:endParaRPr>
            </a:p>
          </p:txBody>
        </p:sp>
        <p:sp>
          <p:nvSpPr>
            <p:cNvPr id="21" name="Text Box 24"/>
            <p:cNvSpPr txBox="1">
              <a:spLocks noChangeArrowheads="1"/>
            </p:cNvSpPr>
            <p:nvPr/>
          </p:nvSpPr>
          <p:spPr bwMode="auto">
            <a:xfrm>
              <a:off x="975957" y="1234852"/>
              <a:ext cx="1244600" cy="369332"/>
            </a:xfrm>
            <a:prstGeom prst="rect">
              <a:avLst/>
            </a:prstGeom>
            <a:solidFill>
              <a:srgbClr val="FF6600"/>
            </a:solidFill>
            <a:ln w="9525">
              <a:noFill/>
              <a:miter lim="800000"/>
              <a:headEnd/>
              <a:tailEnd/>
            </a:ln>
            <a:effectLst/>
          </p:spPr>
          <p:txBody>
            <a:bodyPr wrap="square">
              <a:spAutoFit/>
            </a:bodyPr>
            <a:lstStyle/>
            <a:p>
              <a:pPr algn="ctr">
                <a:spcBef>
                  <a:spcPct val="50000"/>
                </a:spcBef>
              </a:pPr>
              <a:r>
                <a:rPr lang="en-GB" dirty="0" smtClean="0">
                  <a:latin typeface="+mn-lt"/>
                </a:rPr>
                <a:t>Chip &amp; PIN</a:t>
              </a:r>
              <a:endParaRPr lang="en-GB" dirty="0">
                <a:latin typeface="+mn-lt"/>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GB" dirty="0" smtClean="0"/>
              <a:t>Overview of Our Work</a:t>
            </a:r>
            <a:endParaRPr lang="en-GB" dirty="0"/>
          </a:p>
        </p:txBody>
      </p:sp>
      <p:sp>
        <p:nvSpPr>
          <p:cNvPr id="3" name="Content Placeholder 2"/>
          <p:cNvSpPr>
            <a:spLocks noGrp="1"/>
          </p:cNvSpPr>
          <p:nvPr>
            <p:ph idx="1"/>
          </p:nvPr>
        </p:nvSpPr>
        <p:spPr/>
        <p:txBody>
          <a:bodyPr/>
          <a:lstStyle/>
          <a:p>
            <a:r>
              <a:rPr lang="en-GB" sz="3000" dirty="0" smtClean="0"/>
              <a:t>Analysis of EMV contactless payment </a:t>
            </a:r>
            <a:r>
              <a:rPr lang="en-GB" sz="3000" dirty="0" smtClean="0"/>
              <a:t>protocol</a:t>
            </a:r>
          </a:p>
          <a:p>
            <a:pPr lvl="1"/>
            <a:r>
              <a:rPr lang="en-GB" sz="2600" dirty="0" smtClean="0"/>
              <a:t>Contactless cards and mobile payments</a:t>
            </a:r>
            <a:endParaRPr lang="en-GB" sz="2600" dirty="0" smtClean="0"/>
          </a:p>
          <a:p>
            <a:r>
              <a:rPr lang="en-GB" sz="3000" dirty="0" smtClean="0"/>
              <a:t>Software emulation of </a:t>
            </a:r>
            <a:r>
              <a:rPr lang="en-GB" sz="3000" dirty="0" smtClean="0"/>
              <a:t>the contactless protocol</a:t>
            </a:r>
            <a:endParaRPr lang="en-GB" sz="3000" dirty="0" smtClean="0"/>
          </a:p>
          <a:p>
            <a:r>
              <a:rPr lang="en-GB" sz="3000" dirty="0" smtClean="0"/>
              <a:t>Z abstract model of </a:t>
            </a:r>
            <a:r>
              <a:rPr lang="en-GB" sz="3000" dirty="0" smtClean="0"/>
              <a:t>contactless </a:t>
            </a:r>
            <a:r>
              <a:rPr lang="en-GB" sz="3000" dirty="0" smtClean="0"/>
              <a:t>protocol</a:t>
            </a:r>
          </a:p>
          <a:p>
            <a:r>
              <a:rPr lang="en-GB" sz="3000" dirty="0" smtClean="0"/>
              <a:t>Methodology establishes link between </a:t>
            </a:r>
            <a:r>
              <a:rPr lang="en-GB" sz="3000" dirty="0" smtClean="0"/>
              <a:t/>
            </a:r>
            <a:br>
              <a:rPr lang="en-GB" sz="3000" dirty="0" smtClean="0"/>
            </a:br>
            <a:r>
              <a:rPr lang="en-GB" sz="3000" dirty="0" smtClean="0"/>
              <a:t>“</a:t>
            </a:r>
            <a:r>
              <a:rPr lang="en-GB" sz="3000" dirty="0" smtClean="0"/>
              <a:t>real world” errors and the EMV specification</a:t>
            </a:r>
          </a:p>
          <a:p>
            <a:pPr lvl="1"/>
            <a:r>
              <a:rPr lang="en-GB" sz="2600" dirty="0" smtClean="0"/>
              <a:t>Bad implementation by card manufacturer</a:t>
            </a:r>
          </a:p>
          <a:p>
            <a:pPr lvl="1"/>
            <a:r>
              <a:rPr lang="en-GB" sz="2600" dirty="0" smtClean="0"/>
              <a:t>Fundamental flaw in the specification</a:t>
            </a:r>
          </a:p>
          <a:p>
            <a:r>
              <a:rPr lang="en-GB" sz="3000" dirty="0" smtClean="0"/>
              <a:t>Practical demonstrations for general public</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pPr lvl="1"/>
            <a:r>
              <a:rPr lang="en-GB" dirty="0" smtClean="0"/>
              <a:t>EMV Payment protocol specification </a:t>
            </a:r>
            <a:endParaRPr lang="en-GB" dirty="0"/>
          </a:p>
        </p:txBody>
      </p:sp>
      <p:pic>
        <p:nvPicPr>
          <p:cNvPr id="3" name="Picture 1" descr="C:\NCL_Papers\CCS 2014\Presentation\_wsb_393x689_files_stack.png"/>
          <p:cNvPicPr>
            <a:picLocks noChangeAspect="1" noChangeArrowheads="1"/>
          </p:cNvPicPr>
          <p:nvPr/>
        </p:nvPicPr>
        <p:blipFill>
          <a:blip r:embed="rId3" cstate="print"/>
          <a:srcRect/>
          <a:stretch>
            <a:fillRect/>
          </a:stretch>
        </p:blipFill>
        <p:spPr bwMode="auto">
          <a:xfrm>
            <a:off x="6426657" y="1628800"/>
            <a:ext cx="2609839" cy="4090740"/>
          </a:xfrm>
          <a:prstGeom prst="rect">
            <a:avLst/>
          </a:prstGeom>
          <a:noFill/>
        </p:spPr>
      </p:pic>
      <p:sp>
        <p:nvSpPr>
          <p:cNvPr id="7" name="Content Placeholder 6"/>
          <p:cNvSpPr>
            <a:spLocks noGrp="1"/>
          </p:cNvSpPr>
          <p:nvPr>
            <p:ph idx="1"/>
          </p:nvPr>
        </p:nvSpPr>
        <p:spPr/>
        <p:txBody>
          <a:bodyPr/>
          <a:lstStyle/>
          <a:p>
            <a:pPr>
              <a:defRPr/>
            </a:pPr>
            <a:r>
              <a:rPr lang="en-GB" dirty="0" smtClean="0"/>
              <a:t>14 books</a:t>
            </a:r>
          </a:p>
          <a:p>
            <a:pPr>
              <a:defRPr/>
            </a:pPr>
            <a:r>
              <a:rPr lang="en-GB" dirty="0" smtClean="0"/>
              <a:t>2392 pages</a:t>
            </a:r>
          </a:p>
          <a:p>
            <a:pPr>
              <a:defRPr/>
            </a:pPr>
            <a:r>
              <a:rPr lang="en-GB" dirty="0" smtClean="0"/>
              <a:t>1 Chip &amp; PIN protocol</a:t>
            </a:r>
          </a:p>
          <a:p>
            <a:pPr>
              <a:defRPr/>
            </a:pPr>
            <a:r>
              <a:rPr lang="en-GB" dirty="0" smtClean="0"/>
              <a:t>7 contactless protocols</a:t>
            </a:r>
          </a:p>
          <a:p>
            <a:pPr lvl="1">
              <a:defRPr/>
            </a:pPr>
            <a:r>
              <a:rPr lang="en-GB" dirty="0" smtClean="0"/>
              <a:t>Visa, MasterCard, American Express, </a:t>
            </a:r>
            <a:br>
              <a:rPr lang="en-GB" dirty="0" smtClean="0"/>
            </a:br>
            <a:r>
              <a:rPr lang="en-GB" dirty="0" smtClean="0"/>
              <a:t>JCB, </a:t>
            </a:r>
            <a:r>
              <a:rPr lang="en-GB" dirty="0" err="1" smtClean="0"/>
              <a:t>UnionPay</a:t>
            </a:r>
            <a:r>
              <a:rPr lang="en-GB" dirty="0" smtClean="0"/>
              <a:t> and Discover	</a:t>
            </a:r>
          </a:p>
          <a:p>
            <a:pPr>
              <a:defRPr/>
            </a:pPr>
            <a:r>
              <a:rPr lang="en-GB" dirty="0" smtClean="0"/>
              <a:t>Greater complexity </a:t>
            </a:r>
          </a:p>
          <a:p>
            <a:pPr lvl="1">
              <a:defRPr/>
            </a:pPr>
            <a:r>
              <a:rPr lang="en-GB" dirty="0" smtClean="0"/>
              <a:t>Greater potential for errors</a:t>
            </a:r>
            <a:endParaRPr lang="en-GB"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GB" dirty="0" smtClean="0"/>
              <a:t>Analysis Method</a:t>
            </a:r>
            <a:br>
              <a:rPr lang="en-GB" dirty="0" smtClean="0"/>
            </a:br>
            <a:r>
              <a:rPr lang="en-GB" dirty="0" smtClean="0"/>
              <a:t>Interpreting the </a:t>
            </a:r>
            <a:r>
              <a:rPr lang="en-GB" dirty="0" smtClean="0">
                <a:sym typeface="Wingdings" pitchFamily="2" charset="2"/>
              </a:rPr>
              <a:t>Specification</a:t>
            </a:r>
            <a:endParaRPr lang="en-GB" dirty="0"/>
          </a:p>
        </p:txBody>
      </p:sp>
      <p:sp>
        <p:nvSpPr>
          <p:cNvPr id="5" name="Content Placeholder 2"/>
          <p:cNvSpPr>
            <a:spLocks noGrp="1"/>
          </p:cNvSpPr>
          <p:nvPr>
            <p:ph idx="1"/>
          </p:nvPr>
        </p:nvSpPr>
        <p:spPr>
          <a:xfrm>
            <a:off x="611560" y="1772816"/>
            <a:ext cx="2664296" cy="964703"/>
          </a:xfrm>
        </p:spPr>
        <p:txBody>
          <a:bodyPr/>
          <a:lstStyle/>
          <a:p>
            <a:pPr marL="0" indent="0" algn="ctr">
              <a:spcBef>
                <a:spcPts val="0"/>
              </a:spcBef>
              <a:buNone/>
            </a:pPr>
            <a:r>
              <a:rPr lang="en-GB" sz="2400" dirty="0" smtClean="0"/>
              <a:t>EMV Specification</a:t>
            </a:r>
          </a:p>
        </p:txBody>
      </p:sp>
      <p:pic>
        <p:nvPicPr>
          <p:cNvPr id="3" name="Picture 1" descr="C:\NCL_Papers\CCS 2014\Presentation\_wsb_393x689_files_stack.png"/>
          <p:cNvPicPr>
            <a:picLocks noChangeAspect="1" noChangeArrowheads="1"/>
          </p:cNvPicPr>
          <p:nvPr/>
        </p:nvPicPr>
        <p:blipFill>
          <a:blip r:embed="rId3" cstate="print"/>
          <a:srcRect/>
          <a:stretch>
            <a:fillRect/>
          </a:stretch>
        </p:blipFill>
        <p:spPr bwMode="auto">
          <a:xfrm>
            <a:off x="611560" y="2060848"/>
            <a:ext cx="2609839" cy="4090740"/>
          </a:xfrm>
          <a:prstGeom prst="rect">
            <a:avLst/>
          </a:prstGeom>
          <a:noFill/>
        </p:spPr>
      </p:pic>
      <p:pic>
        <p:nvPicPr>
          <p:cNvPr id="20483" name="Picture 3"/>
          <p:cNvPicPr>
            <a:picLocks noChangeAspect="1" noChangeArrowheads="1"/>
          </p:cNvPicPr>
          <p:nvPr/>
        </p:nvPicPr>
        <p:blipFill>
          <a:blip r:embed="rId4" cstate="print"/>
          <a:srcRect/>
          <a:stretch>
            <a:fillRect/>
          </a:stretch>
        </p:blipFill>
        <p:spPr bwMode="auto">
          <a:xfrm>
            <a:off x="5508104" y="2420888"/>
            <a:ext cx="3454605" cy="3528392"/>
          </a:xfrm>
          <a:prstGeom prst="rect">
            <a:avLst/>
          </a:prstGeom>
          <a:noFill/>
          <a:ln w="9525">
            <a:noFill/>
            <a:miter lim="800000"/>
            <a:headEnd/>
            <a:tailEnd/>
          </a:ln>
        </p:spPr>
      </p:pic>
      <p:grpSp>
        <p:nvGrpSpPr>
          <p:cNvPr id="47" name="Group 46"/>
          <p:cNvGrpSpPr/>
          <p:nvPr/>
        </p:nvGrpSpPr>
        <p:grpSpPr>
          <a:xfrm>
            <a:off x="2771800" y="2780928"/>
            <a:ext cx="2736304" cy="2160240"/>
            <a:chOff x="2771800" y="2780928"/>
            <a:chExt cx="2736304" cy="2160240"/>
          </a:xfrm>
        </p:grpSpPr>
        <p:cxnSp>
          <p:nvCxnSpPr>
            <p:cNvPr id="11" name="Straight Arrow Connector 10"/>
            <p:cNvCxnSpPr/>
            <p:nvPr/>
          </p:nvCxnSpPr>
          <p:spPr>
            <a:xfrm flipH="1">
              <a:off x="2771800" y="2780928"/>
              <a:ext cx="2736304" cy="0"/>
            </a:xfrm>
            <a:prstGeom prst="straightConnector1">
              <a:avLst/>
            </a:prstGeom>
            <a:ln w="50800">
              <a:solidFill>
                <a:srgbClr val="0070C0"/>
              </a:solidFill>
              <a:beve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2843808" y="2780928"/>
              <a:ext cx="2664296" cy="1008112"/>
            </a:xfrm>
            <a:prstGeom prst="straightConnector1">
              <a:avLst/>
            </a:prstGeom>
            <a:ln w="50800">
              <a:solidFill>
                <a:srgbClr val="0070C0"/>
              </a:solidFill>
              <a:beve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2843808" y="2780928"/>
              <a:ext cx="2664296" cy="1656184"/>
            </a:xfrm>
            <a:prstGeom prst="straightConnector1">
              <a:avLst/>
            </a:prstGeom>
            <a:ln w="50800">
              <a:solidFill>
                <a:srgbClr val="0070C0"/>
              </a:solidFill>
              <a:beve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2915816" y="2780928"/>
              <a:ext cx="2592288" cy="2160240"/>
            </a:xfrm>
            <a:prstGeom prst="straightConnector1">
              <a:avLst/>
            </a:prstGeom>
            <a:ln w="50800">
              <a:solidFill>
                <a:srgbClr val="0070C0"/>
              </a:solidFill>
              <a:bevel/>
              <a:tailEnd type="arrow"/>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2915816" y="3068960"/>
            <a:ext cx="3528392" cy="2376264"/>
            <a:chOff x="2915816" y="3068960"/>
            <a:chExt cx="3528392" cy="2376264"/>
          </a:xfrm>
        </p:grpSpPr>
        <p:cxnSp>
          <p:nvCxnSpPr>
            <p:cNvPr id="24" name="Straight Arrow Connector 23"/>
            <p:cNvCxnSpPr/>
            <p:nvPr/>
          </p:nvCxnSpPr>
          <p:spPr>
            <a:xfrm flipH="1">
              <a:off x="2987824" y="3068960"/>
              <a:ext cx="3456384" cy="936104"/>
            </a:xfrm>
            <a:prstGeom prst="straightConnector1">
              <a:avLst/>
            </a:prstGeom>
            <a:ln w="50800">
              <a:solidFill>
                <a:srgbClr val="00B050"/>
              </a:solidFill>
              <a:bevel/>
              <a:tailEnd type="arrow"/>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flipH="1">
              <a:off x="2915816" y="3068960"/>
              <a:ext cx="3528392" cy="216024"/>
            </a:xfrm>
            <a:prstGeom prst="straightConnector1">
              <a:avLst/>
            </a:prstGeom>
            <a:ln w="50800">
              <a:solidFill>
                <a:srgbClr val="00B050"/>
              </a:solidFill>
              <a:beve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3059832" y="3068960"/>
              <a:ext cx="3384376" cy="2376264"/>
            </a:xfrm>
            <a:prstGeom prst="straightConnector1">
              <a:avLst/>
            </a:prstGeom>
            <a:ln w="50800">
              <a:solidFill>
                <a:srgbClr val="00B050"/>
              </a:solidFill>
              <a:bevel/>
              <a:tailEnd type="arrow"/>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2915816" y="2996952"/>
            <a:ext cx="5040560" cy="2160240"/>
            <a:chOff x="2915816" y="2996952"/>
            <a:chExt cx="5040560" cy="2160240"/>
          </a:xfrm>
        </p:grpSpPr>
        <p:cxnSp>
          <p:nvCxnSpPr>
            <p:cNvPr id="35" name="Straight Arrow Connector 34"/>
            <p:cNvCxnSpPr/>
            <p:nvPr/>
          </p:nvCxnSpPr>
          <p:spPr>
            <a:xfrm flipH="1" flipV="1">
              <a:off x="2915816" y="2996952"/>
              <a:ext cx="5040560" cy="1440160"/>
            </a:xfrm>
            <a:prstGeom prst="straightConnector1">
              <a:avLst/>
            </a:prstGeom>
            <a:ln w="50800">
              <a:solidFill>
                <a:schemeClr val="accent6"/>
              </a:solidFill>
              <a:beve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flipV="1">
              <a:off x="2915816" y="3501008"/>
              <a:ext cx="5040560" cy="936104"/>
            </a:xfrm>
            <a:prstGeom prst="straightConnector1">
              <a:avLst/>
            </a:prstGeom>
            <a:ln w="50800">
              <a:solidFill>
                <a:schemeClr val="accent6"/>
              </a:solidFill>
              <a:beve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2987824" y="4437112"/>
              <a:ext cx="4968552" cy="720080"/>
            </a:xfrm>
            <a:prstGeom prst="straightConnector1">
              <a:avLst/>
            </a:prstGeom>
            <a:ln w="50800">
              <a:solidFill>
                <a:schemeClr val="accent6"/>
              </a:solidFill>
              <a:beve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2915816" y="4437112"/>
              <a:ext cx="4968552" cy="144016"/>
            </a:xfrm>
            <a:prstGeom prst="straightConnector1">
              <a:avLst/>
            </a:prstGeom>
            <a:ln w="50800">
              <a:solidFill>
                <a:schemeClr val="accent6"/>
              </a:solidFill>
              <a:bevel/>
              <a:tailEnd type="arrow"/>
            </a:ln>
          </p:spPr>
          <p:style>
            <a:lnRef idx="1">
              <a:schemeClr val="accent1"/>
            </a:lnRef>
            <a:fillRef idx="0">
              <a:schemeClr val="accent1"/>
            </a:fillRef>
            <a:effectRef idx="0">
              <a:schemeClr val="accent1"/>
            </a:effectRef>
            <a:fontRef idx="minor">
              <a:schemeClr val="tx1"/>
            </a:fontRef>
          </p:style>
        </p:cxnSp>
      </p:grpSp>
      <p:sp>
        <p:nvSpPr>
          <p:cNvPr id="23" name="Content Placeholder 2"/>
          <p:cNvSpPr txBox="1">
            <a:spLocks/>
          </p:cNvSpPr>
          <p:nvPr/>
        </p:nvSpPr>
        <p:spPr bwMode="auto">
          <a:xfrm>
            <a:off x="3491880" y="1772816"/>
            <a:ext cx="2304256" cy="96470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defRPr/>
            </a:pPr>
            <a:r>
              <a:rPr kumimoji="0" lang="en-GB" sz="240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References Tables</a:t>
            </a:r>
          </a:p>
        </p:txBody>
      </p:sp>
      <p:sp>
        <p:nvSpPr>
          <p:cNvPr id="25" name="Content Placeholder 2"/>
          <p:cNvSpPr txBox="1">
            <a:spLocks/>
          </p:cNvSpPr>
          <p:nvPr/>
        </p:nvSpPr>
        <p:spPr bwMode="auto">
          <a:xfrm>
            <a:off x="6156176" y="1772816"/>
            <a:ext cx="2016224" cy="96470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defRPr/>
            </a:pPr>
            <a:r>
              <a:rPr kumimoji="0" lang="en-GB" sz="240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UML Diagrams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48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 descr="C:\NCL_Papers\CCS 2014\Presentation\_wsb_393x689_files_stack.png"/>
          <p:cNvPicPr>
            <a:picLocks noChangeAspect="1" noChangeArrowheads="1"/>
          </p:cNvPicPr>
          <p:nvPr/>
        </p:nvPicPr>
        <p:blipFill>
          <a:blip r:embed="rId3" cstate="print"/>
          <a:srcRect/>
          <a:stretch>
            <a:fillRect/>
          </a:stretch>
        </p:blipFill>
        <p:spPr bwMode="auto">
          <a:xfrm>
            <a:off x="3707904" y="1340768"/>
            <a:ext cx="1813877" cy="2843125"/>
          </a:xfrm>
          <a:prstGeom prst="rect">
            <a:avLst/>
          </a:prstGeom>
          <a:noFill/>
        </p:spPr>
      </p:pic>
      <p:pic>
        <p:nvPicPr>
          <p:cNvPr id="24578" name="Picture 2" descr="C:\NCL_Papers\CCS 2014\Images\visa-card-1.png"/>
          <p:cNvPicPr>
            <a:picLocks noChangeAspect="1" noChangeArrowheads="1"/>
          </p:cNvPicPr>
          <p:nvPr/>
        </p:nvPicPr>
        <p:blipFill>
          <a:blip r:embed="rId4" cstate="print"/>
          <a:srcRect/>
          <a:stretch>
            <a:fillRect/>
          </a:stretch>
        </p:blipFill>
        <p:spPr bwMode="auto">
          <a:xfrm>
            <a:off x="6338292" y="2862461"/>
            <a:ext cx="1656184" cy="1067639"/>
          </a:xfrm>
          <a:prstGeom prst="rect">
            <a:avLst/>
          </a:prstGeom>
          <a:noFill/>
        </p:spPr>
      </p:pic>
      <p:sp>
        <p:nvSpPr>
          <p:cNvPr id="2" name="Title 1"/>
          <p:cNvSpPr>
            <a:spLocks noGrp="1"/>
          </p:cNvSpPr>
          <p:nvPr>
            <p:ph type="title"/>
          </p:nvPr>
        </p:nvSpPr>
        <p:spPr>
          <a:xfrm>
            <a:off x="0" y="274638"/>
            <a:ext cx="9144000" cy="1143000"/>
          </a:xfrm>
        </p:spPr>
        <p:txBody>
          <a:bodyPr/>
          <a:lstStyle/>
          <a:p>
            <a:r>
              <a:rPr lang="en-GB" dirty="0" smtClean="0"/>
              <a:t>Analysis Method</a:t>
            </a:r>
            <a:br>
              <a:rPr lang="en-GB" dirty="0" smtClean="0"/>
            </a:br>
            <a:r>
              <a:rPr lang="en-GB" dirty="0" smtClean="0"/>
              <a:t>Modelling the Specification</a:t>
            </a:r>
            <a:endParaRPr lang="en-GB" dirty="0"/>
          </a:p>
        </p:txBody>
      </p:sp>
      <p:sp>
        <p:nvSpPr>
          <p:cNvPr id="9" name="Content Placeholder 2"/>
          <p:cNvSpPr txBox="1">
            <a:spLocks/>
          </p:cNvSpPr>
          <p:nvPr/>
        </p:nvSpPr>
        <p:spPr bwMode="auto">
          <a:xfrm>
            <a:off x="1038275" y="1988840"/>
            <a:ext cx="2160240" cy="820687"/>
          </a:xfrm>
          <a:prstGeom prst="rect">
            <a:avLst/>
          </a:prstGeom>
          <a:solidFill>
            <a:schemeClr val="accent3">
              <a:lumMod val="20000"/>
              <a:lumOff val="80000"/>
            </a:schemeClr>
          </a:solidFill>
          <a:ln w="50800">
            <a:solidFill>
              <a:schemeClr val="accent3"/>
            </a:solid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defRPr/>
            </a:pPr>
            <a:r>
              <a:rPr lang="en-GB" sz="2400" dirty="0" smtClean="0">
                <a:latin typeface="+mn-lt"/>
                <a:ea typeface="ＭＳ Ｐゴシック" charset="-128"/>
                <a:cs typeface="ＭＳ Ｐゴシック" charset="-128"/>
              </a:rPr>
              <a:t>Abstract Model</a:t>
            </a:r>
            <a:br>
              <a:rPr lang="en-GB" sz="2400" dirty="0" smtClean="0">
                <a:latin typeface="+mn-lt"/>
                <a:ea typeface="ＭＳ Ｐゴシック" charset="-128"/>
                <a:cs typeface="ＭＳ Ｐゴシック" charset="-128"/>
              </a:rPr>
            </a:br>
            <a:r>
              <a:rPr lang="en-GB" sz="2400" dirty="0" smtClean="0">
                <a:latin typeface="+mn-lt"/>
                <a:ea typeface="ＭＳ Ｐゴシック" charset="-128"/>
                <a:cs typeface="ＭＳ Ｐゴシック" charset="-128"/>
              </a:rPr>
              <a:t>(Z notation)</a:t>
            </a:r>
            <a:endParaRPr kumimoji="0" lang="en-GB" sz="24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endParaRPr>
          </a:p>
        </p:txBody>
      </p:sp>
      <p:sp>
        <p:nvSpPr>
          <p:cNvPr id="12" name="Oval 11"/>
          <p:cNvSpPr/>
          <p:nvPr/>
        </p:nvSpPr>
        <p:spPr>
          <a:xfrm>
            <a:off x="1043608" y="4005064"/>
            <a:ext cx="2160240" cy="648072"/>
          </a:xfrm>
          <a:prstGeom prst="ellipse">
            <a:avLst/>
          </a:prstGeom>
          <a:solidFill>
            <a:schemeClr val="accent3">
              <a:lumMod val="20000"/>
              <a:lumOff val="80000"/>
            </a:schemeClr>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Test Cases</a:t>
            </a:r>
            <a:endParaRPr lang="en-GB" sz="2400" dirty="0">
              <a:solidFill>
                <a:schemeClr val="tx1"/>
              </a:solidFill>
            </a:endParaRPr>
          </a:p>
        </p:txBody>
      </p:sp>
      <p:sp>
        <p:nvSpPr>
          <p:cNvPr id="13" name="Right Arrow 12"/>
          <p:cNvSpPr/>
          <p:nvPr/>
        </p:nvSpPr>
        <p:spPr>
          <a:xfrm rot="5400000">
            <a:off x="1581572" y="3155826"/>
            <a:ext cx="1080120" cy="504056"/>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ight Arrow 14"/>
          <p:cNvSpPr/>
          <p:nvPr/>
        </p:nvSpPr>
        <p:spPr>
          <a:xfrm rot="5400000">
            <a:off x="6626894" y="3145731"/>
            <a:ext cx="1089645" cy="504056"/>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ight Arrow 16"/>
          <p:cNvSpPr/>
          <p:nvPr/>
        </p:nvSpPr>
        <p:spPr>
          <a:xfrm rot="20017412">
            <a:off x="3073909" y="3272404"/>
            <a:ext cx="3159123" cy="504056"/>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Content Placeholder 2"/>
          <p:cNvSpPr txBox="1">
            <a:spLocks/>
          </p:cNvSpPr>
          <p:nvPr/>
        </p:nvSpPr>
        <p:spPr bwMode="auto">
          <a:xfrm>
            <a:off x="323528" y="3083818"/>
            <a:ext cx="1728192" cy="432048"/>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defRPr/>
            </a:pPr>
            <a:r>
              <a:rPr kumimoji="0" lang="en-GB" sz="28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Anomalies</a:t>
            </a:r>
          </a:p>
        </p:txBody>
      </p:sp>
      <p:pic>
        <p:nvPicPr>
          <p:cNvPr id="14" name="Picture 2" descr="C:\NCL_Papers\CCS 2014\Images\visa-card-1.png"/>
          <p:cNvPicPr>
            <a:picLocks noChangeAspect="1" noChangeArrowheads="1"/>
          </p:cNvPicPr>
          <p:nvPr/>
        </p:nvPicPr>
        <p:blipFill>
          <a:blip r:embed="rId5" cstate="print"/>
          <a:srcRect/>
          <a:stretch>
            <a:fillRect/>
          </a:stretch>
        </p:blipFill>
        <p:spPr bwMode="auto">
          <a:xfrm>
            <a:off x="3563888" y="5229200"/>
            <a:ext cx="1344845" cy="866938"/>
          </a:xfrm>
          <a:prstGeom prst="rect">
            <a:avLst/>
          </a:prstGeom>
          <a:noFill/>
        </p:spPr>
      </p:pic>
      <p:pic>
        <p:nvPicPr>
          <p:cNvPr id="16" name="Picture 2" descr="C:\NCL_Papers\NCA visit\phone-transaction-approved_small.png"/>
          <p:cNvPicPr>
            <a:picLocks noChangeAspect="1" noChangeArrowheads="1"/>
          </p:cNvPicPr>
          <p:nvPr/>
        </p:nvPicPr>
        <p:blipFill>
          <a:blip r:embed="rId6" cstate="print"/>
          <a:srcRect/>
          <a:stretch>
            <a:fillRect/>
          </a:stretch>
        </p:blipFill>
        <p:spPr bwMode="auto">
          <a:xfrm>
            <a:off x="4053086" y="4653136"/>
            <a:ext cx="1247379" cy="2088232"/>
          </a:xfrm>
          <a:prstGeom prst="rect">
            <a:avLst/>
          </a:prstGeom>
          <a:noFill/>
        </p:spPr>
      </p:pic>
      <p:sp>
        <p:nvSpPr>
          <p:cNvPr id="10" name="Content Placeholder 2"/>
          <p:cNvSpPr txBox="1">
            <a:spLocks/>
          </p:cNvSpPr>
          <p:nvPr/>
        </p:nvSpPr>
        <p:spPr bwMode="auto">
          <a:xfrm>
            <a:off x="6084168" y="1960241"/>
            <a:ext cx="2160240" cy="820687"/>
          </a:xfrm>
          <a:prstGeom prst="rect">
            <a:avLst/>
          </a:prstGeom>
          <a:solidFill>
            <a:schemeClr val="accent4">
              <a:lumMod val="20000"/>
              <a:lumOff val="80000"/>
            </a:schemeClr>
          </a:solidFill>
          <a:ln w="50800">
            <a:solidFill>
              <a:schemeClr val="accent4"/>
            </a:solid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defRPr/>
            </a:pPr>
            <a:r>
              <a:rPr lang="en-GB" sz="2400" dirty="0" smtClean="0">
                <a:latin typeface="+mn-lt"/>
                <a:ea typeface="ＭＳ Ｐゴシック" charset="-128"/>
                <a:cs typeface="ＭＳ Ｐゴシック" charset="-128"/>
              </a:rPr>
              <a:t>EMV Protocol Emulation</a:t>
            </a:r>
            <a:endParaRPr kumimoji="0" lang="en-GB" sz="24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endParaRPr>
          </a:p>
        </p:txBody>
      </p:sp>
      <p:sp>
        <p:nvSpPr>
          <p:cNvPr id="18" name="Oval 17"/>
          <p:cNvSpPr/>
          <p:nvPr/>
        </p:nvSpPr>
        <p:spPr>
          <a:xfrm>
            <a:off x="6084168" y="3986014"/>
            <a:ext cx="2160240" cy="648072"/>
          </a:xfrm>
          <a:prstGeom prst="ellipse">
            <a:avLst/>
          </a:prstGeom>
          <a:solidFill>
            <a:schemeClr val="accent4">
              <a:lumMod val="20000"/>
              <a:lumOff val="80000"/>
            </a:schemeClr>
          </a:solidFill>
          <a:ln w="508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Results</a:t>
            </a:r>
            <a:endParaRPr lang="en-GB" sz="2400" dirty="0">
              <a:solidFill>
                <a:schemeClr val="tx1"/>
              </a:solidFill>
            </a:endParaRPr>
          </a:p>
        </p:txBody>
      </p:sp>
      <p:sp>
        <p:nvSpPr>
          <p:cNvPr id="21" name="Content Placeholder 2"/>
          <p:cNvSpPr txBox="1">
            <a:spLocks/>
          </p:cNvSpPr>
          <p:nvPr/>
        </p:nvSpPr>
        <p:spPr bwMode="auto">
          <a:xfrm>
            <a:off x="1043608" y="5229200"/>
            <a:ext cx="2520280" cy="108012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defRPr/>
            </a:pPr>
            <a:r>
              <a:rPr kumimoji="0" lang="en-GB" sz="2800" b="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Practical Demonstrations</a:t>
            </a:r>
          </a:p>
        </p:txBody>
      </p:sp>
      <p:sp>
        <p:nvSpPr>
          <p:cNvPr id="23" name="Right Arrow 22"/>
          <p:cNvSpPr/>
          <p:nvPr/>
        </p:nvSpPr>
        <p:spPr>
          <a:xfrm>
            <a:off x="5383138" y="2132856"/>
            <a:ext cx="648072" cy="504056"/>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ight Arrow 23"/>
          <p:cNvSpPr/>
          <p:nvPr/>
        </p:nvSpPr>
        <p:spPr>
          <a:xfrm flipH="1">
            <a:off x="3275856" y="2132856"/>
            <a:ext cx="648072" cy="504056"/>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ight Arrow 25"/>
          <p:cNvSpPr/>
          <p:nvPr/>
        </p:nvSpPr>
        <p:spPr>
          <a:xfrm rot="8587353">
            <a:off x="5068820" y="4934030"/>
            <a:ext cx="1584176" cy="504056"/>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C:\NCL_Papers\CCS 2014\Presentation\_wsb_393x689_files_stack.png"/>
          <p:cNvPicPr>
            <a:picLocks noChangeAspect="1" noChangeArrowheads="1"/>
          </p:cNvPicPr>
          <p:nvPr/>
        </p:nvPicPr>
        <p:blipFill>
          <a:blip r:embed="rId3" cstate="print"/>
          <a:srcRect/>
          <a:stretch>
            <a:fillRect/>
          </a:stretch>
        </p:blipFill>
        <p:spPr bwMode="auto">
          <a:xfrm>
            <a:off x="611560" y="2060848"/>
            <a:ext cx="2609839" cy="4090740"/>
          </a:xfrm>
          <a:prstGeom prst="rect">
            <a:avLst/>
          </a:prstGeom>
          <a:noFill/>
        </p:spPr>
      </p:pic>
      <p:pic>
        <p:nvPicPr>
          <p:cNvPr id="20483" name="Picture 3"/>
          <p:cNvPicPr>
            <a:picLocks noChangeAspect="1" noChangeArrowheads="1"/>
          </p:cNvPicPr>
          <p:nvPr/>
        </p:nvPicPr>
        <p:blipFill>
          <a:blip r:embed="rId4" cstate="print"/>
          <a:srcRect/>
          <a:stretch>
            <a:fillRect/>
          </a:stretch>
        </p:blipFill>
        <p:spPr bwMode="auto">
          <a:xfrm>
            <a:off x="3205627" y="2665487"/>
            <a:ext cx="3454605" cy="3528392"/>
          </a:xfrm>
          <a:prstGeom prst="rect">
            <a:avLst/>
          </a:prstGeom>
          <a:noFill/>
          <a:ln w="9525">
            <a:noFill/>
            <a:miter lim="800000"/>
            <a:headEnd/>
            <a:tailEnd/>
          </a:ln>
        </p:spPr>
      </p:pic>
      <p:pic>
        <p:nvPicPr>
          <p:cNvPr id="22" name="Picture 2" descr="C:\NCL_Papers\CCS 2014\Images\visa-card-1.png"/>
          <p:cNvPicPr>
            <a:picLocks noChangeAspect="1" noChangeArrowheads="1"/>
          </p:cNvPicPr>
          <p:nvPr/>
        </p:nvPicPr>
        <p:blipFill>
          <a:blip r:embed="rId5" cstate="print"/>
          <a:srcRect/>
          <a:stretch>
            <a:fillRect/>
          </a:stretch>
        </p:blipFill>
        <p:spPr bwMode="auto">
          <a:xfrm>
            <a:off x="7308304" y="3501008"/>
            <a:ext cx="1623090" cy="1046305"/>
          </a:xfrm>
          <a:prstGeom prst="rect">
            <a:avLst/>
          </a:prstGeom>
          <a:noFill/>
        </p:spPr>
      </p:pic>
      <p:pic>
        <p:nvPicPr>
          <p:cNvPr id="27" name="Picture 2" descr="C:\NCL_Papers\NCA visit\phone-transaction-approved_small.png"/>
          <p:cNvPicPr>
            <a:picLocks noChangeAspect="1" noChangeArrowheads="1"/>
          </p:cNvPicPr>
          <p:nvPr/>
        </p:nvPicPr>
        <p:blipFill>
          <a:blip r:embed="rId6" cstate="print"/>
          <a:srcRect/>
          <a:stretch>
            <a:fillRect/>
          </a:stretch>
        </p:blipFill>
        <p:spPr bwMode="auto">
          <a:xfrm>
            <a:off x="7020272" y="2636912"/>
            <a:ext cx="1505458" cy="2520280"/>
          </a:xfrm>
          <a:prstGeom prst="rect">
            <a:avLst/>
          </a:prstGeom>
          <a:noFill/>
        </p:spPr>
      </p:pic>
      <p:cxnSp>
        <p:nvCxnSpPr>
          <p:cNvPr id="29" name="Straight Arrow Connector 28"/>
          <p:cNvCxnSpPr/>
          <p:nvPr/>
        </p:nvCxnSpPr>
        <p:spPr>
          <a:xfrm flipH="1">
            <a:off x="5536679" y="3808090"/>
            <a:ext cx="1584176" cy="72008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flipV="1">
            <a:off x="2843808" y="3789040"/>
            <a:ext cx="1296144" cy="720080"/>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Title 1"/>
          <p:cNvSpPr>
            <a:spLocks noGrp="1"/>
          </p:cNvSpPr>
          <p:nvPr>
            <p:ph type="title"/>
          </p:nvPr>
        </p:nvSpPr>
        <p:spPr>
          <a:xfrm>
            <a:off x="0" y="274638"/>
            <a:ext cx="9144000" cy="1143000"/>
          </a:xfrm>
        </p:spPr>
        <p:txBody>
          <a:bodyPr/>
          <a:lstStyle/>
          <a:p>
            <a:r>
              <a:rPr lang="en-GB" dirty="0" smtClean="0"/>
              <a:t>Documenting the Link</a:t>
            </a:r>
            <a:br>
              <a:rPr lang="en-GB" dirty="0" smtClean="0"/>
            </a:br>
            <a:r>
              <a:rPr lang="en-GB" dirty="0" smtClean="0"/>
              <a:t>Error </a:t>
            </a:r>
            <a:r>
              <a:rPr lang="en-GB" dirty="0" smtClean="0">
                <a:sym typeface="Wingdings" pitchFamily="2" charset="2"/>
              </a:rPr>
              <a:t> Specification</a:t>
            </a:r>
            <a:endParaRPr lang="en-GB" dirty="0"/>
          </a:p>
        </p:txBody>
      </p:sp>
      <p:sp>
        <p:nvSpPr>
          <p:cNvPr id="15" name="Content Placeholder 2"/>
          <p:cNvSpPr>
            <a:spLocks noGrp="1"/>
          </p:cNvSpPr>
          <p:nvPr>
            <p:ph idx="1"/>
          </p:nvPr>
        </p:nvSpPr>
        <p:spPr>
          <a:xfrm>
            <a:off x="611560" y="1772816"/>
            <a:ext cx="2664296" cy="964703"/>
          </a:xfrm>
        </p:spPr>
        <p:txBody>
          <a:bodyPr/>
          <a:lstStyle/>
          <a:p>
            <a:pPr marL="0" indent="0" algn="ctr">
              <a:spcBef>
                <a:spcPts val="0"/>
              </a:spcBef>
              <a:buNone/>
            </a:pPr>
            <a:r>
              <a:rPr lang="en-GB" sz="2400" dirty="0" smtClean="0"/>
              <a:t>EMV Specification</a:t>
            </a:r>
          </a:p>
        </p:txBody>
      </p:sp>
      <p:sp>
        <p:nvSpPr>
          <p:cNvPr id="16" name="Content Placeholder 2"/>
          <p:cNvSpPr txBox="1">
            <a:spLocks/>
          </p:cNvSpPr>
          <p:nvPr/>
        </p:nvSpPr>
        <p:spPr bwMode="auto">
          <a:xfrm>
            <a:off x="3779912" y="1772816"/>
            <a:ext cx="2304256" cy="96470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defRPr/>
            </a:pPr>
            <a:r>
              <a:rPr kumimoji="0" lang="en-GB" sz="240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UML Diagrams + Reference</a:t>
            </a:r>
            <a:r>
              <a:rPr lang="en-GB" sz="2400" noProof="0" dirty="0" smtClean="0">
                <a:latin typeface="+mn-lt"/>
                <a:ea typeface="ＭＳ Ｐゴシック" charset="-128"/>
                <a:cs typeface="ＭＳ Ｐゴシック" charset="-128"/>
              </a:rPr>
              <a:t> Tables</a:t>
            </a:r>
            <a:endParaRPr kumimoji="0" lang="en-GB" sz="240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endParaRPr>
          </a:p>
        </p:txBody>
      </p:sp>
      <p:sp>
        <p:nvSpPr>
          <p:cNvPr id="17" name="Content Placeholder 2"/>
          <p:cNvSpPr txBox="1">
            <a:spLocks/>
          </p:cNvSpPr>
          <p:nvPr/>
        </p:nvSpPr>
        <p:spPr bwMode="auto">
          <a:xfrm>
            <a:off x="6732240" y="1772816"/>
            <a:ext cx="2016224" cy="964703"/>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defRPr/>
            </a:pPr>
            <a:r>
              <a:rPr kumimoji="0" lang="en-GB" sz="2400" i="0" u="none" strike="noStrike" kern="1200" cap="none" spc="0" normalizeH="0" baseline="0" noProof="0" dirty="0" smtClean="0">
                <a:ln>
                  <a:noFill/>
                </a:ln>
                <a:solidFill>
                  <a:schemeClr val="tx1"/>
                </a:solidFill>
                <a:effectLst/>
                <a:uLnTx/>
                <a:uFillTx/>
                <a:latin typeface="+mn-lt"/>
                <a:ea typeface="ＭＳ Ｐゴシック" charset="-128"/>
                <a:cs typeface="ＭＳ Ｐゴシック" charset="-128"/>
              </a:rPr>
              <a:t>Practical Attack</a:t>
            </a:r>
          </a:p>
        </p:txBody>
      </p:sp>
      <p:cxnSp>
        <p:nvCxnSpPr>
          <p:cNvPr id="33" name="Straight Arrow Connector 32"/>
          <p:cNvCxnSpPr/>
          <p:nvPr/>
        </p:nvCxnSpPr>
        <p:spPr>
          <a:xfrm flipH="1">
            <a:off x="2843808" y="4509120"/>
            <a:ext cx="1296144" cy="288032"/>
          </a:xfrm>
          <a:prstGeom prst="straightConnector1">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lstStyle/>
          <a:p>
            <a:r>
              <a:rPr lang="en-GB" dirty="0" smtClean="0"/>
              <a:t>Contactless Foreign </a:t>
            </a:r>
            <a:r>
              <a:rPr lang="en-GB" dirty="0" smtClean="0"/>
              <a:t>Currency:</a:t>
            </a:r>
            <a:r>
              <a:rPr lang="en-GB" dirty="0" smtClean="0"/>
              <a:t/>
            </a:r>
            <a:br>
              <a:rPr lang="en-GB" dirty="0" smtClean="0"/>
            </a:br>
            <a:r>
              <a:rPr lang="en-GB" dirty="0" smtClean="0"/>
              <a:t>The Science</a:t>
            </a:r>
            <a:endParaRPr lang="en-GB" dirty="0"/>
          </a:p>
        </p:txBody>
      </p:sp>
      <p:sp>
        <p:nvSpPr>
          <p:cNvPr id="3" name="Content Placeholder 2"/>
          <p:cNvSpPr>
            <a:spLocks noGrp="1"/>
          </p:cNvSpPr>
          <p:nvPr>
            <p:ph idx="1"/>
          </p:nvPr>
        </p:nvSpPr>
        <p:spPr/>
        <p:txBody>
          <a:bodyPr/>
          <a:lstStyle/>
          <a:p>
            <a:r>
              <a:rPr lang="en-GB" sz="3000" dirty="0" smtClean="0"/>
              <a:t>Abstract Model for Visa </a:t>
            </a:r>
            <a:r>
              <a:rPr lang="en-GB" sz="3000" dirty="0" err="1" smtClean="0"/>
              <a:t>fDDA</a:t>
            </a:r>
            <a:r>
              <a:rPr lang="en-GB" sz="3000" dirty="0" smtClean="0"/>
              <a:t> transaction</a:t>
            </a:r>
          </a:p>
          <a:p>
            <a:pPr lvl="1"/>
            <a:r>
              <a:rPr lang="en-GB" sz="2600" dirty="0" smtClean="0"/>
              <a:t>Pre-conditions - Amount, </a:t>
            </a:r>
            <a:r>
              <a:rPr lang="en-GB" sz="2600" dirty="0" smtClean="0">
                <a:solidFill>
                  <a:srgbClr val="0070C0"/>
                </a:solidFill>
              </a:rPr>
              <a:t>Currency</a:t>
            </a:r>
            <a:r>
              <a:rPr lang="en-GB" sz="2600" dirty="0" smtClean="0"/>
              <a:t> and Date</a:t>
            </a:r>
          </a:p>
          <a:p>
            <a:pPr lvl="1"/>
            <a:r>
              <a:rPr lang="en-GB" sz="2600" dirty="0" smtClean="0"/>
              <a:t>Transaction limit </a:t>
            </a:r>
            <a:r>
              <a:rPr lang="en-GB" sz="2600" dirty="0" smtClean="0"/>
              <a:t>(£20) is </a:t>
            </a:r>
            <a:r>
              <a:rPr lang="en-GB" sz="2600" dirty="0" smtClean="0"/>
              <a:t>in card’s </a:t>
            </a:r>
            <a:r>
              <a:rPr lang="en-GB" sz="2600" dirty="0" smtClean="0">
                <a:solidFill>
                  <a:srgbClr val="0070C0"/>
                </a:solidFill>
              </a:rPr>
              <a:t>home currency</a:t>
            </a:r>
          </a:p>
          <a:p>
            <a:pPr lvl="1"/>
            <a:r>
              <a:rPr lang="en-GB" sz="2600" dirty="0" smtClean="0"/>
              <a:t>Transactions above the limit require PIN entry</a:t>
            </a:r>
            <a:endParaRPr lang="en-GB" sz="2200" dirty="0" smtClean="0"/>
          </a:p>
          <a:p>
            <a:r>
              <a:rPr lang="en-GB" sz="3000" dirty="0" smtClean="0"/>
              <a:t>EMV Book 3 (version 4.3) page 163 </a:t>
            </a:r>
          </a:p>
          <a:p>
            <a:pPr lvl="1"/>
            <a:r>
              <a:rPr lang="en-GB" sz="2600" i="1" dirty="0" smtClean="0"/>
              <a:t>“</a:t>
            </a:r>
            <a:r>
              <a:rPr lang="en-GB" sz="2600" i="1" dirty="0" smtClean="0"/>
              <a:t>If transaction is in the application currency and is under X value</a:t>
            </a:r>
            <a:r>
              <a:rPr lang="en-GB" sz="2600" i="1" dirty="0" smtClean="0"/>
              <a:t>” </a:t>
            </a:r>
            <a:r>
              <a:rPr lang="en-GB" sz="2600" dirty="0" smtClean="0"/>
              <a:t> - (X = card transaction limit)</a:t>
            </a:r>
            <a:endParaRPr lang="en-GB" sz="2600" i="1" dirty="0" smtClean="0"/>
          </a:p>
          <a:p>
            <a:pPr lvl="1"/>
            <a:r>
              <a:rPr lang="en-GB" sz="2600" dirty="0" smtClean="0"/>
              <a:t>What if </a:t>
            </a:r>
            <a:r>
              <a:rPr lang="en-GB" sz="2600" i="1" dirty="0" smtClean="0"/>
              <a:t>transaction currency != application currency</a:t>
            </a:r>
            <a:r>
              <a:rPr lang="en-GB" sz="2600" dirty="0" smtClean="0"/>
              <a: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14632</TotalTime>
  <Words>1107</Words>
  <Application>Microsoft Office PowerPoint</Application>
  <PresentationFormat>On-screen Show (4:3)</PresentationFormat>
  <Paragraphs>200</Paragraphs>
  <Slides>17</Slides>
  <Notes>11</Notes>
  <HiddenSlides>1</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Harvesting High Value Foreign Currency Transactions from EMV Contactless Credit Cards without the PIN</vt:lpstr>
      <vt:lpstr>Structure of presentation</vt:lpstr>
      <vt:lpstr>EMV Contactless Payments 101</vt:lpstr>
      <vt:lpstr>Overview of Our Work</vt:lpstr>
      <vt:lpstr>EMV Payment protocol specification </vt:lpstr>
      <vt:lpstr>Analysis Method Interpreting the Specification</vt:lpstr>
      <vt:lpstr>Analysis Method Modelling the Specification</vt:lpstr>
      <vt:lpstr>Documenting the Link Error  Specification</vt:lpstr>
      <vt:lpstr>Contactless Foreign Currency: The Science</vt:lpstr>
      <vt:lpstr>Contactless Foreign Currency: The Vulnerability</vt:lpstr>
      <vt:lpstr>Contactless Foreign Currency: The Attack</vt:lpstr>
      <vt:lpstr>Why It Works: Chip &amp; PIN Protocol</vt:lpstr>
      <vt:lpstr>Why It Works: MasterCard Contactless Protocol</vt:lpstr>
      <vt:lpstr>Why It Works: Visa fDDA Contactless Protocol</vt:lpstr>
      <vt:lpstr>Demonstration</vt:lpstr>
      <vt:lpstr>Summary</vt:lpstr>
      <vt:lpstr>Contactless Attack Methods</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Risks of Offline Verify PIN on Contactless Cards</dc:title>
  <dc:creator>martin</dc:creator>
  <cp:lastModifiedBy>martin</cp:lastModifiedBy>
  <cp:revision>898</cp:revision>
  <dcterms:created xsi:type="dcterms:W3CDTF">2014-10-22T16:23:11Z</dcterms:created>
  <dcterms:modified xsi:type="dcterms:W3CDTF">2014-11-05T21:25:24Z</dcterms:modified>
</cp:coreProperties>
</file>