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837" r:id="rId2"/>
  </p:sldMasterIdLst>
  <p:notesMasterIdLst>
    <p:notesMasterId r:id="rId19"/>
  </p:notesMasterIdLst>
  <p:sldIdLst>
    <p:sldId id="256" r:id="rId3"/>
    <p:sldId id="260" r:id="rId4"/>
    <p:sldId id="258" r:id="rId5"/>
    <p:sldId id="257" r:id="rId6"/>
    <p:sldId id="259" r:id="rId7"/>
    <p:sldId id="261" r:id="rId8"/>
    <p:sldId id="285" r:id="rId9"/>
    <p:sldId id="262" r:id="rId10"/>
    <p:sldId id="264" r:id="rId11"/>
    <p:sldId id="291" r:id="rId12"/>
    <p:sldId id="281" r:id="rId13"/>
    <p:sldId id="279" r:id="rId14"/>
    <p:sldId id="282" r:id="rId15"/>
    <p:sldId id="283" r:id="rId16"/>
    <p:sldId id="284" r:id="rId17"/>
    <p:sldId id="28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DCC"/>
    <a:srgbClr val="000000"/>
    <a:srgbClr val="F2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09"/>
  </p:normalViewPr>
  <p:slideViewPr>
    <p:cSldViewPr snapToGrid="0" snapToObjects="1">
      <p:cViewPr varScale="1">
        <p:scale>
          <a:sx n="109" d="100"/>
          <a:sy n="109" d="100"/>
        </p:scale>
        <p:origin x="5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9.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9.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A865E5B-098D-4A8C-A7D6-0681989586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05D7391-9BDF-4364-AD30-9EBCC3DFDD98}">
      <dgm:prSet/>
      <dgm:spPr/>
      <dgm:t>
        <a:bodyPr/>
        <a:lstStyle/>
        <a:p>
          <a:r>
            <a:rPr lang="en-US" b="0" i="0" dirty="0"/>
            <a:t>The exam board is where we review all students’ results and make decisions about their degrees:</a:t>
          </a:r>
          <a:endParaRPr lang="en-US" dirty="0"/>
        </a:p>
      </dgm:t>
    </dgm:pt>
    <dgm:pt modelId="{4BF97C4D-09FA-4D51-8CAF-F45F877E74AE}" type="parTrans" cxnId="{54B7A5F7-97B7-4EE1-BCF2-86B1AC941690}">
      <dgm:prSet/>
      <dgm:spPr/>
      <dgm:t>
        <a:bodyPr/>
        <a:lstStyle/>
        <a:p>
          <a:endParaRPr lang="en-US"/>
        </a:p>
      </dgm:t>
    </dgm:pt>
    <dgm:pt modelId="{0BF6AB10-AC7C-4F60-85B6-1883DC4F8BAD}" type="sibTrans" cxnId="{54B7A5F7-97B7-4EE1-BCF2-86B1AC941690}">
      <dgm:prSet/>
      <dgm:spPr/>
      <dgm:t>
        <a:bodyPr/>
        <a:lstStyle/>
        <a:p>
          <a:endParaRPr lang="en-US"/>
        </a:p>
      </dgm:t>
    </dgm:pt>
    <dgm:pt modelId="{F6A7EB0D-4349-4CC4-8DDA-537670721B7D}">
      <dgm:prSet/>
      <dgm:spPr/>
      <dgm:t>
        <a:bodyPr/>
        <a:lstStyle/>
        <a:p>
          <a:r>
            <a:rPr lang="en-US" b="1" i="0" dirty="0"/>
            <a:t>Stage 1 &amp; 2 Boards</a:t>
          </a:r>
          <a:r>
            <a:rPr lang="en-US" b="0" i="0" dirty="0"/>
            <a:t> </a:t>
          </a:r>
        </a:p>
        <a:p>
          <a:r>
            <a:rPr lang="en-US" b="0" i="0" dirty="0"/>
            <a:t>We make decisions on </a:t>
          </a:r>
          <a:r>
            <a:rPr lang="en-US" b="1" i="0" dirty="0"/>
            <a:t>progress, </a:t>
          </a:r>
          <a:r>
            <a:rPr lang="en-US" b="0" i="0" dirty="0"/>
            <a:t>checking whether students passed their modules and can proceed to the next stage, or whether they need to take </a:t>
          </a:r>
          <a:r>
            <a:rPr lang="en-US" b="0" i="0" dirty="0" err="1"/>
            <a:t>resits</a:t>
          </a:r>
          <a:r>
            <a:rPr lang="en-US" b="0" i="0" dirty="0"/>
            <a:t>.</a:t>
          </a:r>
          <a:endParaRPr lang="en-US" dirty="0"/>
        </a:p>
      </dgm:t>
    </dgm:pt>
    <dgm:pt modelId="{2E94E88F-65FE-4F18-B11C-29E21A73E247}" type="parTrans" cxnId="{1D8BB04D-94F5-4E1B-A68F-890B94D847BC}">
      <dgm:prSet/>
      <dgm:spPr/>
      <dgm:t>
        <a:bodyPr/>
        <a:lstStyle/>
        <a:p>
          <a:endParaRPr lang="en-US"/>
        </a:p>
      </dgm:t>
    </dgm:pt>
    <dgm:pt modelId="{9AC1B650-6B3F-48FA-A240-2F45C376FE5A}" type="sibTrans" cxnId="{1D8BB04D-94F5-4E1B-A68F-890B94D847BC}">
      <dgm:prSet/>
      <dgm:spPr/>
      <dgm:t>
        <a:bodyPr/>
        <a:lstStyle/>
        <a:p>
          <a:endParaRPr lang="en-US"/>
        </a:p>
      </dgm:t>
    </dgm:pt>
    <dgm:pt modelId="{794FBCA2-B269-4938-B85C-C2003A4BD3F4}">
      <dgm:prSet/>
      <dgm:spPr/>
      <dgm:t>
        <a:bodyPr/>
        <a:lstStyle/>
        <a:p>
          <a:r>
            <a:rPr lang="en-US" b="1" i="0" dirty="0"/>
            <a:t>Stage 3 Board </a:t>
          </a:r>
        </a:p>
        <a:p>
          <a:r>
            <a:rPr lang="en-US" b="0" i="0" dirty="0"/>
            <a:t>We make decisions about </a:t>
          </a:r>
          <a:r>
            <a:rPr lang="en-US" b="1" i="0" dirty="0"/>
            <a:t>degree classifications</a:t>
          </a:r>
          <a:r>
            <a:rPr lang="en-US" b="0" i="0" dirty="0"/>
            <a:t> (more info to follow)</a:t>
          </a:r>
          <a:endParaRPr lang="en-US" dirty="0"/>
        </a:p>
      </dgm:t>
    </dgm:pt>
    <dgm:pt modelId="{0BEF2606-FC5F-4A35-A611-D65A24A5054C}" type="parTrans" cxnId="{583DAA97-A901-4BD3-85D8-B1AE14E46E88}">
      <dgm:prSet/>
      <dgm:spPr/>
      <dgm:t>
        <a:bodyPr/>
        <a:lstStyle/>
        <a:p>
          <a:endParaRPr lang="en-US"/>
        </a:p>
      </dgm:t>
    </dgm:pt>
    <dgm:pt modelId="{ACA57515-48BA-43CD-BFE5-62377510B57C}" type="sibTrans" cxnId="{583DAA97-A901-4BD3-85D8-B1AE14E46E88}">
      <dgm:prSet/>
      <dgm:spPr/>
      <dgm:t>
        <a:bodyPr/>
        <a:lstStyle/>
        <a:p>
          <a:endParaRPr lang="en-US"/>
        </a:p>
      </dgm:t>
    </dgm:pt>
    <dgm:pt modelId="{721D68AF-8F71-4E4D-9501-9D99D20A6869}" type="pres">
      <dgm:prSet presAssocID="{8A865E5B-098D-4A8C-A7D6-0681989586B2}" presName="root" presStyleCnt="0">
        <dgm:presLayoutVars>
          <dgm:dir/>
          <dgm:resizeHandles val="exact"/>
        </dgm:presLayoutVars>
      </dgm:prSet>
      <dgm:spPr/>
    </dgm:pt>
    <dgm:pt modelId="{DEAF985F-0A69-4130-AB20-A253B0867D2B}" type="pres">
      <dgm:prSet presAssocID="{D05D7391-9BDF-4364-AD30-9EBCC3DFDD98}" presName="compNode" presStyleCnt="0"/>
      <dgm:spPr/>
    </dgm:pt>
    <dgm:pt modelId="{3394A2D9-5EC2-4589-8342-FC93FEDBE8FE}" type="pres">
      <dgm:prSet presAssocID="{D05D7391-9BDF-4364-AD30-9EBCC3DFDD98}" presName="bgRect" presStyleLbl="bgShp" presStyleIdx="0" presStyleCnt="3"/>
      <dgm:spPr/>
    </dgm:pt>
    <dgm:pt modelId="{6C29ABE4-7529-4E70-AEAA-9DB05FC19CE8}" type="pres">
      <dgm:prSet presAssocID="{D05D7391-9BDF-4364-AD30-9EBCC3DFDD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B7B38C5E-0E20-4649-A5AE-A73117F5C8E9}" type="pres">
      <dgm:prSet presAssocID="{D05D7391-9BDF-4364-AD30-9EBCC3DFDD98}" presName="spaceRect" presStyleCnt="0"/>
      <dgm:spPr/>
    </dgm:pt>
    <dgm:pt modelId="{63E023E4-88B2-4A66-8EF4-6ACBC2AB150A}" type="pres">
      <dgm:prSet presAssocID="{D05D7391-9BDF-4364-AD30-9EBCC3DFDD98}" presName="parTx" presStyleLbl="revTx" presStyleIdx="0" presStyleCnt="3">
        <dgm:presLayoutVars>
          <dgm:chMax val="0"/>
          <dgm:chPref val="0"/>
        </dgm:presLayoutVars>
      </dgm:prSet>
      <dgm:spPr/>
    </dgm:pt>
    <dgm:pt modelId="{3C6F15BC-B679-4B41-8217-0AE764DBC796}" type="pres">
      <dgm:prSet presAssocID="{0BF6AB10-AC7C-4F60-85B6-1883DC4F8BAD}" presName="sibTrans" presStyleCnt="0"/>
      <dgm:spPr/>
    </dgm:pt>
    <dgm:pt modelId="{76952BB2-F008-4237-80FD-C1CE83F42DA9}" type="pres">
      <dgm:prSet presAssocID="{F6A7EB0D-4349-4CC4-8DDA-537670721B7D}" presName="compNode" presStyleCnt="0"/>
      <dgm:spPr/>
    </dgm:pt>
    <dgm:pt modelId="{F5433DF7-C0E6-4D40-B6F4-54DE65612BD9}" type="pres">
      <dgm:prSet presAssocID="{F6A7EB0D-4349-4CC4-8DDA-537670721B7D}" presName="bgRect" presStyleLbl="bgShp" presStyleIdx="1" presStyleCnt="3"/>
      <dgm:spPr/>
    </dgm:pt>
    <dgm:pt modelId="{42EDBD24-E49E-4567-9033-8C9511071283}" type="pres">
      <dgm:prSet presAssocID="{F6A7EB0D-4349-4CC4-8DDA-537670721B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8C7E830-192E-4AF0-A10E-B9A7E0A2A8EF}" type="pres">
      <dgm:prSet presAssocID="{F6A7EB0D-4349-4CC4-8DDA-537670721B7D}" presName="spaceRect" presStyleCnt="0"/>
      <dgm:spPr/>
    </dgm:pt>
    <dgm:pt modelId="{C21804B5-BB12-4440-AC40-1B59430190DC}" type="pres">
      <dgm:prSet presAssocID="{F6A7EB0D-4349-4CC4-8DDA-537670721B7D}" presName="parTx" presStyleLbl="revTx" presStyleIdx="1" presStyleCnt="3">
        <dgm:presLayoutVars>
          <dgm:chMax val="0"/>
          <dgm:chPref val="0"/>
        </dgm:presLayoutVars>
      </dgm:prSet>
      <dgm:spPr/>
    </dgm:pt>
    <dgm:pt modelId="{1847767F-E129-482A-81E1-3A82F213D555}" type="pres">
      <dgm:prSet presAssocID="{9AC1B650-6B3F-48FA-A240-2F45C376FE5A}" presName="sibTrans" presStyleCnt="0"/>
      <dgm:spPr/>
    </dgm:pt>
    <dgm:pt modelId="{6E55368B-C0C9-42B9-AE6C-9EE7E44FDCE5}" type="pres">
      <dgm:prSet presAssocID="{794FBCA2-B269-4938-B85C-C2003A4BD3F4}" presName="compNode" presStyleCnt="0"/>
      <dgm:spPr/>
    </dgm:pt>
    <dgm:pt modelId="{7B0AE98D-A36D-469A-AB9E-CEBA3A321DB5}" type="pres">
      <dgm:prSet presAssocID="{794FBCA2-B269-4938-B85C-C2003A4BD3F4}" presName="bgRect" presStyleLbl="bgShp" presStyleIdx="2" presStyleCnt="3"/>
      <dgm:spPr/>
    </dgm:pt>
    <dgm:pt modelId="{50D6E507-311A-4BC3-8D3C-8BBD20A6BE5E}" type="pres">
      <dgm:prSet presAssocID="{794FBCA2-B269-4938-B85C-C2003A4BD3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EA7AD0EC-5FF5-4375-AC53-8037EDBA4DB2}" type="pres">
      <dgm:prSet presAssocID="{794FBCA2-B269-4938-B85C-C2003A4BD3F4}" presName="spaceRect" presStyleCnt="0"/>
      <dgm:spPr/>
    </dgm:pt>
    <dgm:pt modelId="{F74AF02B-8E16-4B4E-B7E7-34A420AF46D7}" type="pres">
      <dgm:prSet presAssocID="{794FBCA2-B269-4938-B85C-C2003A4BD3F4}" presName="parTx" presStyleLbl="revTx" presStyleIdx="2" presStyleCnt="3">
        <dgm:presLayoutVars>
          <dgm:chMax val="0"/>
          <dgm:chPref val="0"/>
        </dgm:presLayoutVars>
      </dgm:prSet>
      <dgm:spPr/>
    </dgm:pt>
  </dgm:ptLst>
  <dgm:cxnLst>
    <dgm:cxn modelId="{63A90112-7D0B-40D5-BD0A-8D890F13D9E2}" type="presOf" srcId="{8A865E5B-098D-4A8C-A7D6-0681989586B2}" destId="{721D68AF-8F71-4E4D-9501-9D99D20A6869}" srcOrd="0" destOrd="0" presId="urn:microsoft.com/office/officeart/2018/2/layout/IconVerticalSolidList"/>
    <dgm:cxn modelId="{7233B617-88BE-455C-9ECC-71B70D518AE1}" type="presOf" srcId="{794FBCA2-B269-4938-B85C-C2003A4BD3F4}" destId="{F74AF02B-8E16-4B4E-B7E7-34A420AF46D7}" srcOrd="0" destOrd="0" presId="urn:microsoft.com/office/officeart/2018/2/layout/IconVerticalSolidList"/>
    <dgm:cxn modelId="{938ABB45-90BA-4C0C-A41E-95CACEDA5C09}" type="presOf" srcId="{F6A7EB0D-4349-4CC4-8DDA-537670721B7D}" destId="{C21804B5-BB12-4440-AC40-1B59430190DC}" srcOrd="0" destOrd="0" presId="urn:microsoft.com/office/officeart/2018/2/layout/IconVerticalSolidList"/>
    <dgm:cxn modelId="{1D8BB04D-94F5-4E1B-A68F-890B94D847BC}" srcId="{8A865E5B-098D-4A8C-A7D6-0681989586B2}" destId="{F6A7EB0D-4349-4CC4-8DDA-537670721B7D}" srcOrd="1" destOrd="0" parTransId="{2E94E88F-65FE-4F18-B11C-29E21A73E247}" sibTransId="{9AC1B650-6B3F-48FA-A240-2F45C376FE5A}"/>
    <dgm:cxn modelId="{583DAA97-A901-4BD3-85D8-B1AE14E46E88}" srcId="{8A865E5B-098D-4A8C-A7D6-0681989586B2}" destId="{794FBCA2-B269-4938-B85C-C2003A4BD3F4}" srcOrd="2" destOrd="0" parTransId="{0BEF2606-FC5F-4A35-A611-D65A24A5054C}" sibTransId="{ACA57515-48BA-43CD-BFE5-62377510B57C}"/>
    <dgm:cxn modelId="{5FE2BAEB-5F52-4476-9DF5-93DC4687976F}" type="presOf" srcId="{D05D7391-9BDF-4364-AD30-9EBCC3DFDD98}" destId="{63E023E4-88B2-4A66-8EF4-6ACBC2AB150A}" srcOrd="0" destOrd="0" presId="urn:microsoft.com/office/officeart/2018/2/layout/IconVerticalSolidList"/>
    <dgm:cxn modelId="{54B7A5F7-97B7-4EE1-BCF2-86B1AC941690}" srcId="{8A865E5B-098D-4A8C-A7D6-0681989586B2}" destId="{D05D7391-9BDF-4364-AD30-9EBCC3DFDD98}" srcOrd="0" destOrd="0" parTransId="{4BF97C4D-09FA-4D51-8CAF-F45F877E74AE}" sibTransId="{0BF6AB10-AC7C-4F60-85B6-1883DC4F8BAD}"/>
    <dgm:cxn modelId="{4E3F6F67-C54F-4A25-A064-1E8FE21B42F7}" type="presParOf" srcId="{721D68AF-8F71-4E4D-9501-9D99D20A6869}" destId="{DEAF985F-0A69-4130-AB20-A253B0867D2B}" srcOrd="0" destOrd="0" presId="urn:microsoft.com/office/officeart/2018/2/layout/IconVerticalSolidList"/>
    <dgm:cxn modelId="{6208BAE9-35C5-44DF-9F9F-CC13F2AC41B3}" type="presParOf" srcId="{DEAF985F-0A69-4130-AB20-A253B0867D2B}" destId="{3394A2D9-5EC2-4589-8342-FC93FEDBE8FE}" srcOrd="0" destOrd="0" presId="urn:microsoft.com/office/officeart/2018/2/layout/IconVerticalSolidList"/>
    <dgm:cxn modelId="{44D2E0CD-AF75-431D-A564-FAD29F278FA4}" type="presParOf" srcId="{DEAF985F-0A69-4130-AB20-A253B0867D2B}" destId="{6C29ABE4-7529-4E70-AEAA-9DB05FC19CE8}" srcOrd="1" destOrd="0" presId="urn:microsoft.com/office/officeart/2018/2/layout/IconVerticalSolidList"/>
    <dgm:cxn modelId="{CD1D2FD4-2320-4A1A-AAB0-E091058B4EB7}" type="presParOf" srcId="{DEAF985F-0A69-4130-AB20-A253B0867D2B}" destId="{B7B38C5E-0E20-4649-A5AE-A73117F5C8E9}" srcOrd="2" destOrd="0" presId="urn:microsoft.com/office/officeart/2018/2/layout/IconVerticalSolidList"/>
    <dgm:cxn modelId="{CA9825EA-7DDA-4F49-82A3-833C800AD3CD}" type="presParOf" srcId="{DEAF985F-0A69-4130-AB20-A253B0867D2B}" destId="{63E023E4-88B2-4A66-8EF4-6ACBC2AB150A}" srcOrd="3" destOrd="0" presId="urn:microsoft.com/office/officeart/2018/2/layout/IconVerticalSolidList"/>
    <dgm:cxn modelId="{1195BE6C-BA26-4784-AB02-3057F6E1FC47}" type="presParOf" srcId="{721D68AF-8F71-4E4D-9501-9D99D20A6869}" destId="{3C6F15BC-B679-4B41-8217-0AE764DBC796}" srcOrd="1" destOrd="0" presId="urn:microsoft.com/office/officeart/2018/2/layout/IconVerticalSolidList"/>
    <dgm:cxn modelId="{09261E0F-CE60-4254-A705-0CA25CC51B98}" type="presParOf" srcId="{721D68AF-8F71-4E4D-9501-9D99D20A6869}" destId="{76952BB2-F008-4237-80FD-C1CE83F42DA9}" srcOrd="2" destOrd="0" presId="urn:microsoft.com/office/officeart/2018/2/layout/IconVerticalSolidList"/>
    <dgm:cxn modelId="{8C06CC56-B1E8-451C-BAA5-4657B9A75290}" type="presParOf" srcId="{76952BB2-F008-4237-80FD-C1CE83F42DA9}" destId="{F5433DF7-C0E6-4D40-B6F4-54DE65612BD9}" srcOrd="0" destOrd="0" presId="urn:microsoft.com/office/officeart/2018/2/layout/IconVerticalSolidList"/>
    <dgm:cxn modelId="{D0A8FE48-F655-404D-B81D-B7EBFF261D10}" type="presParOf" srcId="{76952BB2-F008-4237-80FD-C1CE83F42DA9}" destId="{42EDBD24-E49E-4567-9033-8C9511071283}" srcOrd="1" destOrd="0" presId="urn:microsoft.com/office/officeart/2018/2/layout/IconVerticalSolidList"/>
    <dgm:cxn modelId="{5EAD33C1-C65F-467B-8DA0-7422053DA3E5}" type="presParOf" srcId="{76952BB2-F008-4237-80FD-C1CE83F42DA9}" destId="{E8C7E830-192E-4AF0-A10E-B9A7E0A2A8EF}" srcOrd="2" destOrd="0" presId="urn:microsoft.com/office/officeart/2018/2/layout/IconVerticalSolidList"/>
    <dgm:cxn modelId="{B0E6AC1B-9ADD-4F65-B527-CCEA41BBC32A}" type="presParOf" srcId="{76952BB2-F008-4237-80FD-C1CE83F42DA9}" destId="{C21804B5-BB12-4440-AC40-1B59430190DC}" srcOrd="3" destOrd="0" presId="urn:microsoft.com/office/officeart/2018/2/layout/IconVerticalSolidList"/>
    <dgm:cxn modelId="{0E48FFB3-E08E-4630-94CF-9EE95F087738}" type="presParOf" srcId="{721D68AF-8F71-4E4D-9501-9D99D20A6869}" destId="{1847767F-E129-482A-81E1-3A82F213D555}" srcOrd="3" destOrd="0" presId="urn:microsoft.com/office/officeart/2018/2/layout/IconVerticalSolidList"/>
    <dgm:cxn modelId="{1C3E7184-16CE-4B69-A063-4DCFC4ED6AF0}" type="presParOf" srcId="{721D68AF-8F71-4E4D-9501-9D99D20A6869}" destId="{6E55368B-C0C9-42B9-AE6C-9EE7E44FDCE5}" srcOrd="4" destOrd="0" presId="urn:microsoft.com/office/officeart/2018/2/layout/IconVerticalSolidList"/>
    <dgm:cxn modelId="{9DCE70FD-B77D-4428-BD9C-D0BB66D50366}" type="presParOf" srcId="{6E55368B-C0C9-42B9-AE6C-9EE7E44FDCE5}" destId="{7B0AE98D-A36D-469A-AB9E-CEBA3A321DB5}" srcOrd="0" destOrd="0" presId="urn:microsoft.com/office/officeart/2018/2/layout/IconVerticalSolidList"/>
    <dgm:cxn modelId="{9BCB4DAA-9F44-4AE4-A77B-E94ED2ECB5E1}" type="presParOf" srcId="{6E55368B-C0C9-42B9-AE6C-9EE7E44FDCE5}" destId="{50D6E507-311A-4BC3-8D3C-8BBD20A6BE5E}" srcOrd="1" destOrd="0" presId="urn:microsoft.com/office/officeart/2018/2/layout/IconVerticalSolidList"/>
    <dgm:cxn modelId="{81854F2F-4794-4398-BB4E-76405401AD4F}" type="presParOf" srcId="{6E55368B-C0C9-42B9-AE6C-9EE7E44FDCE5}" destId="{EA7AD0EC-5FF5-4375-AC53-8037EDBA4DB2}" srcOrd="2" destOrd="0" presId="urn:microsoft.com/office/officeart/2018/2/layout/IconVerticalSolidList"/>
    <dgm:cxn modelId="{F2A1DA61-7BE8-4509-84BB-062C258660DC}" type="presParOf" srcId="{6E55368B-C0C9-42B9-AE6C-9EE7E44FDCE5}" destId="{F74AF02B-8E16-4B4E-B7E7-34A420AF46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6E5633-4B33-490B-87F8-C615A872464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D4D90AC-C0D0-4E7F-9964-43662F60E735}">
      <dgm:prSet custT="1"/>
      <dgm:spPr/>
      <dgm:t>
        <a:bodyPr/>
        <a:lstStyle/>
        <a:p>
          <a:r>
            <a:rPr lang="en-US" sz="1800" b="0" i="0" dirty="0"/>
            <a:t>A group of staff attend, so decisions are not made by just one or two people.</a:t>
          </a:r>
          <a:endParaRPr lang="en-US" sz="1800" dirty="0"/>
        </a:p>
      </dgm:t>
    </dgm:pt>
    <dgm:pt modelId="{D835AE75-117C-4725-95FA-4D0066C97734}" type="parTrans" cxnId="{8F6E17C7-6426-4C53-9210-410429B9F3F5}">
      <dgm:prSet/>
      <dgm:spPr/>
      <dgm:t>
        <a:bodyPr/>
        <a:lstStyle/>
        <a:p>
          <a:endParaRPr lang="en-US"/>
        </a:p>
      </dgm:t>
    </dgm:pt>
    <dgm:pt modelId="{793777FE-7618-45B2-976B-1BBDBFF8D921}" type="sibTrans" cxnId="{8F6E17C7-6426-4C53-9210-410429B9F3F5}">
      <dgm:prSet/>
      <dgm:spPr/>
      <dgm:t>
        <a:bodyPr/>
        <a:lstStyle/>
        <a:p>
          <a:endParaRPr lang="en-US"/>
        </a:p>
      </dgm:t>
    </dgm:pt>
    <dgm:pt modelId="{FB51F2E5-871C-4398-AF7A-7A37C0C80B98}">
      <dgm:prSet custT="1"/>
      <dgm:spPr/>
      <dgm:t>
        <a:bodyPr/>
        <a:lstStyle/>
        <a:p>
          <a:r>
            <a:rPr lang="en-US" sz="1800" b="0" i="0" dirty="0"/>
            <a:t>Attendees include our External Examiners. They check we are running everything fairly and consistently, in line with other universities.</a:t>
          </a:r>
          <a:endParaRPr lang="en-US" sz="1800" dirty="0"/>
        </a:p>
      </dgm:t>
    </dgm:pt>
    <dgm:pt modelId="{6794E472-EF2F-4B2C-9135-4EEEB08A41C4}" type="parTrans" cxnId="{9C230D50-F07D-4378-9ADA-651983BAA3D4}">
      <dgm:prSet/>
      <dgm:spPr/>
      <dgm:t>
        <a:bodyPr/>
        <a:lstStyle/>
        <a:p>
          <a:endParaRPr lang="en-US"/>
        </a:p>
      </dgm:t>
    </dgm:pt>
    <dgm:pt modelId="{B29587CC-0D2A-4C88-9FD6-4EE1E7F8310D}" type="sibTrans" cxnId="{9C230D50-F07D-4378-9ADA-651983BAA3D4}">
      <dgm:prSet/>
      <dgm:spPr/>
      <dgm:t>
        <a:bodyPr/>
        <a:lstStyle/>
        <a:p>
          <a:endParaRPr lang="en-US"/>
        </a:p>
      </dgm:t>
    </dgm:pt>
    <dgm:pt modelId="{9A58FFF4-051F-4B1A-9201-B8AC57D43AB6}">
      <dgm:prSet custT="1"/>
      <dgm:spPr/>
      <dgm:t>
        <a:bodyPr/>
        <a:lstStyle/>
        <a:p>
          <a:r>
            <a:rPr lang="en-US" sz="1800" b="0" i="0" dirty="0"/>
            <a:t>The board is </a:t>
          </a:r>
          <a:r>
            <a:rPr lang="en-US" sz="1800" b="1" i="0" dirty="0"/>
            <a:t>anonymous. </a:t>
          </a:r>
          <a:r>
            <a:rPr lang="en-US" sz="1800" b="0" i="0" dirty="0"/>
            <a:t>Staff do not see student names (or even student numbers) </a:t>
          </a:r>
          <a:endParaRPr lang="en-US" sz="1800" dirty="0"/>
        </a:p>
      </dgm:t>
    </dgm:pt>
    <dgm:pt modelId="{50FC9C40-B69A-4819-918A-481A1BA8C54D}" type="parTrans" cxnId="{133F41D8-4696-40A9-A103-02453EDD788E}">
      <dgm:prSet/>
      <dgm:spPr/>
      <dgm:t>
        <a:bodyPr/>
        <a:lstStyle/>
        <a:p>
          <a:endParaRPr lang="en-US"/>
        </a:p>
      </dgm:t>
    </dgm:pt>
    <dgm:pt modelId="{9A9BB31E-701D-49A4-92F5-3C399EDAF165}" type="sibTrans" cxnId="{133F41D8-4696-40A9-A103-02453EDD788E}">
      <dgm:prSet/>
      <dgm:spPr/>
      <dgm:t>
        <a:bodyPr/>
        <a:lstStyle/>
        <a:p>
          <a:endParaRPr lang="en-US"/>
        </a:p>
      </dgm:t>
    </dgm:pt>
    <dgm:pt modelId="{8856BD7E-387A-4195-9A01-8CFF139BD355}" type="pres">
      <dgm:prSet presAssocID="{946E5633-4B33-490B-87F8-C615A8724643}" presName="root" presStyleCnt="0">
        <dgm:presLayoutVars>
          <dgm:dir/>
          <dgm:resizeHandles val="exact"/>
        </dgm:presLayoutVars>
      </dgm:prSet>
      <dgm:spPr/>
    </dgm:pt>
    <dgm:pt modelId="{BFEB318B-0F74-4778-8DE3-15264635BFAE}" type="pres">
      <dgm:prSet presAssocID="{4D4D90AC-C0D0-4E7F-9964-43662F60E735}" presName="compNode" presStyleCnt="0"/>
      <dgm:spPr/>
    </dgm:pt>
    <dgm:pt modelId="{95A12ADA-06C0-4B38-9EBD-EDDC1D5588C4}" type="pres">
      <dgm:prSet presAssocID="{4D4D90AC-C0D0-4E7F-9964-43662F60E7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C75441C5-011A-4598-9C23-9527B80876E5}" type="pres">
      <dgm:prSet presAssocID="{4D4D90AC-C0D0-4E7F-9964-43662F60E735}" presName="spaceRect" presStyleCnt="0"/>
      <dgm:spPr/>
    </dgm:pt>
    <dgm:pt modelId="{CA513367-3284-4062-B144-B860B123F38F}" type="pres">
      <dgm:prSet presAssocID="{4D4D90AC-C0D0-4E7F-9964-43662F60E735}" presName="textRect" presStyleLbl="revTx" presStyleIdx="0" presStyleCnt="3">
        <dgm:presLayoutVars>
          <dgm:chMax val="1"/>
          <dgm:chPref val="1"/>
        </dgm:presLayoutVars>
      </dgm:prSet>
      <dgm:spPr/>
    </dgm:pt>
    <dgm:pt modelId="{B095E48A-8F30-408C-B4D7-BF1FA3B79FCC}" type="pres">
      <dgm:prSet presAssocID="{793777FE-7618-45B2-976B-1BBDBFF8D921}" presName="sibTrans" presStyleCnt="0"/>
      <dgm:spPr/>
    </dgm:pt>
    <dgm:pt modelId="{BE6D3BE8-74D2-4048-86B6-6586FD248A3E}" type="pres">
      <dgm:prSet presAssocID="{FB51F2E5-871C-4398-AF7A-7A37C0C80B98}" presName="compNode" presStyleCnt="0"/>
      <dgm:spPr/>
    </dgm:pt>
    <dgm:pt modelId="{F2B9FCA6-44C8-40FA-9BE0-B55A647A5342}" type="pres">
      <dgm:prSet presAssocID="{FB51F2E5-871C-4398-AF7A-7A37C0C80B9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5AE86A47-0127-4BA0-B821-6D5B87C824A9}" type="pres">
      <dgm:prSet presAssocID="{FB51F2E5-871C-4398-AF7A-7A37C0C80B98}" presName="spaceRect" presStyleCnt="0"/>
      <dgm:spPr/>
    </dgm:pt>
    <dgm:pt modelId="{D66C7E88-265A-4D2A-AF9B-4B6DB14069BF}" type="pres">
      <dgm:prSet presAssocID="{FB51F2E5-871C-4398-AF7A-7A37C0C80B98}" presName="textRect" presStyleLbl="revTx" presStyleIdx="1" presStyleCnt="3">
        <dgm:presLayoutVars>
          <dgm:chMax val="1"/>
          <dgm:chPref val="1"/>
        </dgm:presLayoutVars>
      </dgm:prSet>
      <dgm:spPr/>
    </dgm:pt>
    <dgm:pt modelId="{BF31F96B-3846-4B73-B39C-920B7B2676FD}" type="pres">
      <dgm:prSet presAssocID="{B29587CC-0D2A-4C88-9FD6-4EE1E7F8310D}" presName="sibTrans" presStyleCnt="0"/>
      <dgm:spPr/>
    </dgm:pt>
    <dgm:pt modelId="{C2FE9EC9-E396-47F8-8656-DD07F8038CFF}" type="pres">
      <dgm:prSet presAssocID="{9A58FFF4-051F-4B1A-9201-B8AC57D43AB6}" presName="compNode" presStyleCnt="0"/>
      <dgm:spPr/>
    </dgm:pt>
    <dgm:pt modelId="{B72D7FFD-4C1B-46C5-909F-85FA37795DDF}" type="pres">
      <dgm:prSet presAssocID="{9A58FFF4-051F-4B1A-9201-B8AC57D43AB6}"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ddress Book"/>
        </a:ext>
      </dgm:extLst>
    </dgm:pt>
    <dgm:pt modelId="{33820C55-D184-42A2-917D-FC1653F989B7}" type="pres">
      <dgm:prSet presAssocID="{9A58FFF4-051F-4B1A-9201-B8AC57D43AB6}" presName="spaceRect" presStyleCnt="0"/>
      <dgm:spPr/>
    </dgm:pt>
    <dgm:pt modelId="{EDF4A8E5-FFFC-4F4C-9DE0-40E9A0AEA37D}" type="pres">
      <dgm:prSet presAssocID="{9A58FFF4-051F-4B1A-9201-B8AC57D43AB6}" presName="textRect" presStyleLbl="revTx" presStyleIdx="2" presStyleCnt="3">
        <dgm:presLayoutVars>
          <dgm:chMax val="1"/>
          <dgm:chPref val="1"/>
        </dgm:presLayoutVars>
      </dgm:prSet>
      <dgm:spPr/>
    </dgm:pt>
  </dgm:ptLst>
  <dgm:cxnLst>
    <dgm:cxn modelId="{A373882A-4C7C-48AA-BC5A-DB590CE09286}" type="presOf" srcId="{9A58FFF4-051F-4B1A-9201-B8AC57D43AB6}" destId="{EDF4A8E5-FFFC-4F4C-9DE0-40E9A0AEA37D}" srcOrd="0" destOrd="0" presId="urn:microsoft.com/office/officeart/2018/2/layout/IconLabelList"/>
    <dgm:cxn modelId="{F9CDBB3C-FD39-4F39-8D1E-4951D55BF3D9}" type="presOf" srcId="{4D4D90AC-C0D0-4E7F-9964-43662F60E735}" destId="{CA513367-3284-4062-B144-B860B123F38F}" srcOrd="0" destOrd="0" presId="urn:microsoft.com/office/officeart/2018/2/layout/IconLabelList"/>
    <dgm:cxn modelId="{9C230D50-F07D-4378-9ADA-651983BAA3D4}" srcId="{946E5633-4B33-490B-87F8-C615A8724643}" destId="{FB51F2E5-871C-4398-AF7A-7A37C0C80B98}" srcOrd="1" destOrd="0" parTransId="{6794E472-EF2F-4B2C-9135-4EEEB08A41C4}" sibTransId="{B29587CC-0D2A-4C88-9FD6-4EE1E7F8310D}"/>
    <dgm:cxn modelId="{6C30285F-4962-478E-87E5-6637F9D43938}" type="presOf" srcId="{FB51F2E5-871C-4398-AF7A-7A37C0C80B98}" destId="{D66C7E88-265A-4D2A-AF9B-4B6DB14069BF}" srcOrd="0" destOrd="0" presId="urn:microsoft.com/office/officeart/2018/2/layout/IconLabelList"/>
    <dgm:cxn modelId="{8F6E17C7-6426-4C53-9210-410429B9F3F5}" srcId="{946E5633-4B33-490B-87F8-C615A8724643}" destId="{4D4D90AC-C0D0-4E7F-9964-43662F60E735}" srcOrd="0" destOrd="0" parTransId="{D835AE75-117C-4725-95FA-4D0066C97734}" sibTransId="{793777FE-7618-45B2-976B-1BBDBFF8D921}"/>
    <dgm:cxn modelId="{133F41D8-4696-40A9-A103-02453EDD788E}" srcId="{946E5633-4B33-490B-87F8-C615A8724643}" destId="{9A58FFF4-051F-4B1A-9201-B8AC57D43AB6}" srcOrd="2" destOrd="0" parTransId="{50FC9C40-B69A-4819-918A-481A1BA8C54D}" sibTransId="{9A9BB31E-701D-49A4-92F5-3C399EDAF165}"/>
    <dgm:cxn modelId="{8B39F1F0-E7C1-4FA2-AC64-22815F3831FB}" type="presOf" srcId="{946E5633-4B33-490B-87F8-C615A8724643}" destId="{8856BD7E-387A-4195-9A01-8CFF139BD355}" srcOrd="0" destOrd="0" presId="urn:microsoft.com/office/officeart/2018/2/layout/IconLabelList"/>
    <dgm:cxn modelId="{04B5D2A7-BE6F-42EB-8ACC-E331FB8D4195}" type="presParOf" srcId="{8856BD7E-387A-4195-9A01-8CFF139BD355}" destId="{BFEB318B-0F74-4778-8DE3-15264635BFAE}" srcOrd="0" destOrd="0" presId="urn:microsoft.com/office/officeart/2018/2/layout/IconLabelList"/>
    <dgm:cxn modelId="{5DBDCCAF-D665-4390-8DAD-ADF7D214575E}" type="presParOf" srcId="{BFEB318B-0F74-4778-8DE3-15264635BFAE}" destId="{95A12ADA-06C0-4B38-9EBD-EDDC1D5588C4}" srcOrd="0" destOrd="0" presId="urn:microsoft.com/office/officeart/2018/2/layout/IconLabelList"/>
    <dgm:cxn modelId="{26140FFB-D19A-4E3D-9104-6A3CD127D0F3}" type="presParOf" srcId="{BFEB318B-0F74-4778-8DE3-15264635BFAE}" destId="{C75441C5-011A-4598-9C23-9527B80876E5}" srcOrd="1" destOrd="0" presId="urn:microsoft.com/office/officeart/2018/2/layout/IconLabelList"/>
    <dgm:cxn modelId="{4FB5739A-821F-41CF-8CFF-1E5A7C30F618}" type="presParOf" srcId="{BFEB318B-0F74-4778-8DE3-15264635BFAE}" destId="{CA513367-3284-4062-B144-B860B123F38F}" srcOrd="2" destOrd="0" presId="urn:microsoft.com/office/officeart/2018/2/layout/IconLabelList"/>
    <dgm:cxn modelId="{F12F5952-E682-4E5F-8AF4-0BF434308098}" type="presParOf" srcId="{8856BD7E-387A-4195-9A01-8CFF139BD355}" destId="{B095E48A-8F30-408C-B4D7-BF1FA3B79FCC}" srcOrd="1" destOrd="0" presId="urn:microsoft.com/office/officeart/2018/2/layout/IconLabelList"/>
    <dgm:cxn modelId="{8F70CB0F-812F-4A70-83C8-51DE5AF4ABFB}" type="presParOf" srcId="{8856BD7E-387A-4195-9A01-8CFF139BD355}" destId="{BE6D3BE8-74D2-4048-86B6-6586FD248A3E}" srcOrd="2" destOrd="0" presId="urn:microsoft.com/office/officeart/2018/2/layout/IconLabelList"/>
    <dgm:cxn modelId="{CCDD61ED-F7CA-4D7E-8B6C-F9B1DFFB5398}" type="presParOf" srcId="{BE6D3BE8-74D2-4048-86B6-6586FD248A3E}" destId="{F2B9FCA6-44C8-40FA-9BE0-B55A647A5342}" srcOrd="0" destOrd="0" presId="urn:microsoft.com/office/officeart/2018/2/layout/IconLabelList"/>
    <dgm:cxn modelId="{96FD1AA7-C121-452A-AD33-F6C40E5C413A}" type="presParOf" srcId="{BE6D3BE8-74D2-4048-86B6-6586FD248A3E}" destId="{5AE86A47-0127-4BA0-B821-6D5B87C824A9}" srcOrd="1" destOrd="0" presId="urn:microsoft.com/office/officeart/2018/2/layout/IconLabelList"/>
    <dgm:cxn modelId="{2211FAE8-F991-46B7-A776-F42612E218C0}" type="presParOf" srcId="{BE6D3BE8-74D2-4048-86B6-6586FD248A3E}" destId="{D66C7E88-265A-4D2A-AF9B-4B6DB14069BF}" srcOrd="2" destOrd="0" presId="urn:microsoft.com/office/officeart/2018/2/layout/IconLabelList"/>
    <dgm:cxn modelId="{37363C7E-B522-4341-B904-E78E5922A97E}" type="presParOf" srcId="{8856BD7E-387A-4195-9A01-8CFF139BD355}" destId="{BF31F96B-3846-4B73-B39C-920B7B2676FD}" srcOrd="3" destOrd="0" presId="urn:microsoft.com/office/officeart/2018/2/layout/IconLabelList"/>
    <dgm:cxn modelId="{D9E850B8-76A0-45F5-BE84-32B68C5D6F9B}" type="presParOf" srcId="{8856BD7E-387A-4195-9A01-8CFF139BD355}" destId="{C2FE9EC9-E396-47F8-8656-DD07F8038CFF}" srcOrd="4" destOrd="0" presId="urn:microsoft.com/office/officeart/2018/2/layout/IconLabelList"/>
    <dgm:cxn modelId="{597C43C1-3501-4E16-BFC2-D185C61BC9D4}" type="presParOf" srcId="{C2FE9EC9-E396-47F8-8656-DD07F8038CFF}" destId="{B72D7FFD-4C1B-46C5-909F-85FA37795DDF}" srcOrd="0" destOrd="0" presId="urn:microsoft.com/office/officeart/2018/2/layout/IconLabelList"/>
    <dgm:cxn modelId="{D01E431B-22A6-4FC9-8219-000E87981E59}" type="presParOf" srcId="{C2FE9EC9-E396-47F8-8656-DD07F8038CFF}" destId="{33820C55-D184-42A2-917D-FC1653F989B7}" srcOrd="1" destOrd="0" presId="urn:microsoft.com/office/officeart/2018/2/layout/IconLabelList"/>
    <dgm:cxn modelId="{78F758E3-6B72-4A11-B32C-02614D3C93F8}" type="presParOf" srcId="{C2FE9EC9-E396-47F8-8656-DD07F8038CFF}" destId="{EDF4A8E5-FFFC-4F4C-9DE0-40E9A0AEA37D}"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1422D-178F-4B9D-A3C8-884AD378BC96}"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6C89318C-937F-4380-BE15-B0AABD608CDF}">
      <dgm:prSet/>
      <dgm:spPr/>
      <dgm:t>
        <a:bodyPr/>
        <a:lstStyle/>
        <a:p>
          <a:r>
            <a:rPr lang="en-US" dirty="0"/>
            <a:t>The University has many processes in place to ensure your degrees are calculated fairly and consistently, and to account for things which may have disrupted teaching (with extra safeguards to account for the unusual circumstances last year).</a:t>
          </a:r>
        </a:p>
      </dgm:t>
    </dgm:pt>
    <dgm:pt modelId="{5E61954E-740D-4650-862D-83B34BAB2F2E}" type="parTrans" cxnId="{9F1707EC-0054-423C-843B-E56BE6D4B868}">
      <dgm:prSet/>
      <dgm:spPr/>
      <dgm:t>
        <a:bodyPr/>
        <a:lstStyle/>
        <a:p>
          <a:endParaRPr lang="en-US"/>
        </a:p>
      </dgm:t>
    </dgm:pt>
    <dgm:pt modelId="{E3E9914F-A5CD-40EE-AC5F-78566294E3B6}" type="sibTrans" cxnId="{9F1707EC-0054-423C-843B-E56BE6D4B868}">
      <dgm:prSet/>
      <dgm:spPr/>
      <dgm:t>
        <a:bodyPr/>
        <a:lstStyle/>
        <a:p>
          <a:endParaRPr lang="en-US"/>
        </a:p>
      </dgm:t>
    </dgm:pt>
    <dgm:pt modelId="{3D27DD53-2FC8-4665-9CD8-03D0F0AC3950}">
      <dgm:prSet/>
      <dgm:spPr/>
      <dgm:t>
        <a:bodyPr/>
        <a:lstStyle/>
        <a:p>
          <a:r>
            <a:rPr lang="en-US" dirty="0"/>
            <a:t>You are not just a number. If you’re on a borderline, we will look closely at your profile of marks to consider whether we can exercise discretion.</a:t>
          </a:r>
        </a:p>
      </dgm:t>
    </dgm:pt>
    <dgm:pt modelId="{7989094F-BDB3-403B-ABFF-0EB2AF6DB524}" type="parTrans" cxnId="{9242EAA4-4C67-4E8F-8799-5FEAC8D0ADBD}">
      <dgm:prSet/>
      <dgm:spPr/>
      <dgm:t>
        <a:bodyPr/>
        <a:lstStyle/>
        <a:p>
          <a:endParaRPr lang="en-US"/>
        </a:p>
      </dgm:t>
    </dgm:pt>
    <dgm:pt modelId="{412C9703-0DB6-472C-B0C0-D8982AF5011E}" type="sibTrans" cxnId="{9242EAA4-4C67-4E8F-8799-5FEAC8D0ADBD}">
      <dgm:prSet/>
      <dgm:spPr/>
      <dgm:t>
        <a:bodyPr/>
        <a:lstStyle/>
        <a:p>
          <a:endParaRPr lang="en-US"/>
        </a:p>
      </dgm:t>
    </dgm:pt>
    <dgm:pt modelId="{093E1642-67E8-4AC9-BF4A-9C970E32881F}">
      <dgm:prSet/>
      <dgm:spPr/>
      <dgm:t>
        <a:bodyPr/>
        <a:lstStyle/>
        <a:p>
          <a:r>
            <a:rPr lang="en-US" dirty="0"/>
            <a:t>If you have PEC circumstances which affected your performance, we will take those into account. </a:t>
          </a:r>
        </a:p>
      </dgm:t>
    </dgm:pt>
    <dgm:pt modelId="{479BEEF2-9819-4033-BCBD-D75B8464DD78}" type="parTrans" cxnId="{DF395323-7C53-42D7-B4F4-19C3ABF3B0D4}">
      <dgm:prSet/>
      <dgm:spPr/>
      <dgm:t>
        <a:bodyPr/>
        <a:lstStyle/>
        <a:p>
          <a:endParaRPr lang="en-US"/>
        </a:p>
      </dgm:t>
    </dgm:pt>
    <dgm:pt modelId="{57286089-94F9-4670-A8C0-2E2079E97941}" type="sibTrans" cxnId="{DF395323-7C53-42D7-B4F4-19C3ABF3B0D4}">
      <dgm:prSet/>
      <dgm:spPr/>
      <dgm:t>
        <a:bodyPr/>
        <a:lstStyle/>
        <a:p>
          <a:endParaRPr lang="en-US"/>
        </a:p>
      </dgm:t>
    </dgm:pt>
    <dgm:pt modelId="{21310CEF-4532-40AE-B855-A780B552D0F0}" type="pres">
      <dgm:prSet presAssocID="{1641422D-178F-4B9D-A3C8-884AD378BC96}" presName="root" presStyleCnt="0">
        <dgm:presLayoutVars>
          <dgm:dir/>
          <dgm:resizeHandles val="exact"/>
        </dgm:presLayoutVars>
      </dgm:prSet>
      <dgm:spPr/>
    </dgm:pt>
    <dgm:pt modelId="{35260062-1383-4E49-BC80-FC407B74F9DD}" type="pres">
      <dgm:prSet presAssocID="{6C89318C-937F-4380-BE15-B0AABD608CDF}" presName="compNode" presStyleCnt="0"/>
      <dgm:spPr/>
    </dgm:pt>
    <dgm:pt modelId="{3C9CE531-C33F-42FB-B23B-DAFE0244A6A3}" type="pres">
      <dgm:prSet presAssocID="{6C89318C-937F-4380-BE15-B0AABD608CDF}" presName="bgRect" presStyleLbl="bgShp" presStyleIdx="0" presStyleCnt="3"/>
      <dgm:spPr>
        <a:solidFill>
          <a:schemeClr val="accent2">
            <a:lumMod val="40000"/>
            <a:lumOff val="60000"/>
          </a:schemeClr>
        </a:solidFill>
      </dgm:spPr>
    </dgm:pt>
    <dgm:pt modelId="{6F8A1F80-F7EA-4A43-97EF-2E82AE62FD3A}" type="pres">
      <dgm:prSet presAssocID="{6C89318C-937F-4380-BE15-B0AABD608C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AD8CCA6-31A5-4B85-A1B6-3DAF4E491028}" type="pres">
      <dgm:prSet presAssocID="{6C89318C-937F-4380-BE15-B0AABD608CDF}" presName="spaceRect" presStyleCnt="0"/>
      <dgm:spPr/>
    </dgm:pt>
    <dgm:pt modelId="{B34A87F3-AA28-4541-AC4C-C2296EB58F5A}" type="pres">
      <dgm:prSet presAssocID="{6C89318C-937F-4380-BE15-B0AABD608CDF}" presName="parTx" presStyleLbl="revTx" presStyleIdx="0" presStyleCnt="3">
        <dgm:presLayoutVars>
          <dgm:chMax val="0"/>
          <dgm:chPref val="0"/>
        </dgm:presLayoutVars>
      </dgm:prSet>
      <dgm:spPr/>
    </dgm:pt>
    <dgm:pt modelId="{2AA01D87-5F0F-43E1-94D8-A219746F8BBB}" type="pres">
      <dgm:prSet presAssocID="{E3E9914F-A5CD-40EE-AC5F-78566294E3B6}" presName="sibTrans" presStyleCnt="0"/>
      <dgm:spPr/>
    </dgm:pt>
    <dgm:pt modelId="{1CF02889-A5CA-4B46-B856-72C32EFBDCFC}" type="pres">
      <dgm:prSet presAssocID="{3D27DD53-2FC8-4665-9CD8-03D0F0AC3950}" presName="compNode" presStyleCnt="0"/>
      <dgm:spPr/>
    </dgm:pt>
    <dgm:pt modelId="{1337509F-CBC4-45C8-9F6E-AE66A1AA5941}" type="pres">
      <dgm:prSet presAssocID="{3D27DD53-2FC8-4665-9CD8-03D0F0AC3950}" presName="bgRect" presStyleLbl="bgShp" presStyleIdx="1" presStyleCnt="3"/>
      <dgm:spPr>
        <a:solidFill>
          <a:schemeClr val="accent2">
            <a:lumMod val="60000"/>
            <a:lumOff val="40000"/>
          </a:schemeClr>
        </a:solidFill>
      </dgm:spPr>
    </dgm:pt>
    <dgm:pt modelId="{93DA4B40-9DD9-4A9C-9813-E31E00AC4A85}" type="pres">
      <dgm:prSet presAssocID="{3D27DD53-2FC8-4665-9CD8-03D0F0AC39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9964A7EA-C714-49BF-9D55-7BAC61B29B0E}" type="pres">
      <dgm:prSet presAssocID="{3D27DD53-2FC8-4665-9CD8-03D0F0AC3950}" presName="spaceRect" presStyleCnt="0"/>
      <dgm:spPr/>
    </dgm:pt>
    <dgm:pt modelId="{54C179E7-14D5-4EEF-8A91-11092E0A315A}" type="pres">
      <dgm:prSet presAssocID="{3D27DD53-2FC8-4665-9CD8-03D0F0AC3950}" presName="parTx" presStyleLbl="revTx" presStyleIdx="1" presStyleCnt="3">
        <dgm:presLayoutVars>
          <dgm:chMax val="0"/>
          <dgm:chPref val="0"/>
        </dgm:presLayoutVars>
      </dgm:prSet>
      <dgm:spPr/>
    </dgm:pt>
    <dgm:pt modelId="{7DAC41C5-3DEB-4BC9-B605-ACDE2867899A}" type="pres">
      <dgm:prSet presAssocID="{412C9703-0DB6-472C-B0C0-D8982AF5011E}" presName="sibTrans" presStyleCnt="0"/>
      <dgm:spPr/>
    </dgm:pt>
    <dgm:pt modelId="{E7F80A80-20B1-4DB9-9A9E-99C90780F1F9}" type="pres">
      <dgm:prSet presAssocID="{093E1642-67E8-4AC9-BF4A-9C970E32881F}" presName="compNode" presStyleCnt="0"/>
      <dgm:spPr/>
    </dgm:pt>
    <dgm:pt modelId="{7A5029E2-E2A9-4A3B-B55C-E31E16D42C26}" type="pres">
      <dgm:prSet presAssocID="{093E1642-67E8-4AC9-BF4A-9C970E32881F}" presName="bgRect" presStyleLbl="bgShp" presStyleIdx="2" presStyleCnt="3"/>
      <dgm:spPr>
        <a:solidFill>
          <a:schemeClr val="accent2">
            <a:lumMod val="75000"/>
          </a:schemeClr>
        </a:solidFill>
      </dgm:spPr>
    </dgm:pt>
    <dgm:pt modelId="{F7BA2FE0-CEC6-41F8-A165-7908F12FAECE}" type="pres">
      <dgm:prSet presAssocID="{093E1642-67E8-4AC9-BF4A-9C970E3288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fluencer"/>
        </a:ext>
      </dgm:extLst>
    </dgm:pt>
    <dgm:pt modelId="{4D196FED-36A8-4B67-889B-16C65DD06333}" type="pres">
      <dgm:prSet presAssocID="{093E1642-67E8-4AC9-BF4A-9C970E32881F}" presName="spaceRect" presStyleCnt="0"/>
      <dgm:spPr/>
    </dgm:pt>
    <dgm:pt modelId="{962B2A06-85B3-452E-B9FB-392DCE66F95C}" type="pres">
      <dgm:prSet presAssocID="{093E1642-67E8-4AC9-BF4A-9C970E32881F}" presName="parTx" presStyleLbl="revTx" presStyleIdx="2" presStyleCnt="3">
        <dgm:presLayoutVars>
          <dgm:chMax val="0"/>
          <dgm:chPref val="0"/>
        </dgm:presLayoutVars>
      </dgm:prSet>
      <dgm:spPr/>
    </dgm:pt>
  </dgm:ptLst>
  <dgm:cxnLst>
    <dgm:cxn modelId="{DF395323-7C53-42D7-B4F4-19C3ABF3B0D4}" srcId="{1641422D-178F-4B9D-A3C8-884AD378BC96}" destId="{093E1642-67E8-4AC9-BF4A-9C970E32881F}" srcOrd="2" destOrd="0" parTransId="{479BEEF2-9819-4033-BCBD-D75B8464DD78}" sibTransId="{57286089-94F9-4670-A8C0-2E2079E97941}"/>
    <dgm:cxn modelId="{EAAAB935-59DF-0041-870E-6D8B11065907}" type="presOf" srcId="{6C89318C-937F-4380-BE15-B0AABD608CDF}" destId="{B34A87F3-AA28-4541-AC4C-C2296EB58F5A}" srcOrd="0" destOrd="0" presId="urn:microsoft.com/office/officeart/2018/2/layout/IconVerticalSolidList"/>
    <dgm:cxn modelId="{24AEE684-4145-BB44-A371-AA68CBB7D921}" type="presOf" srcId="{1641422D-178F-4B9D-A3C8-884AD378BC96}" destId="{21310CEF-4532-40AE-B855-A780B552D0F0}" srcOrd="0" destOrd="0" presId="urn:microsoft.com/office/officeart/2018/2/layout/IconVerticalSolidList"/>
    <dgm:cxn modelId="{9242EAA4-4C67-4E8F-8799-5FEAC8D0ADBD}" srcId="{1641422D-178F-4B9D-A3C8-884AD378BC96}" destId="{3D27DD53-2FC8-4665-9CD8-03D0F0AC3950}" srcOrd="1" destOrd="0" parTransId="{7989094F-BDB3-403B-ABFF-0EB2AF6DB524}" sibTransId="{412C9703-0DB6-472C-B0C0-D8982AF5011E}"/>
    <dgm:cxn modelId="{1976F9B6-E8B0-8647-8A0D-93F31FB47C3B}" type="presOf" srcId="{3D27DD53-2FC8-4665-9CD8-03D0F0AC3950}" destId="{54C179E7-14D5-4EEF-8A91-11092E0A315A}" srcOrd="0" destOrd="0" presId="urn:microsoft.com/office/officeart/2018/2/layout/IconVerticalSolidList"/>
    <dgm:cxn modelId="{5944E3BA-FB2C-D34B-8167-30DA90E65E35}" type="presOf" srcId="{093E1642-67E8-4AC9-BF4A-9C970E32881F}" destId="{962B2A06-85B3-452E-B9FB-392DCE66F95C}" srcOrd="0" destOrd="0" presId="urn:microsoft.com/office/officeart/2018/2/layout/IconVerticalSolidList"/>
    <dgm:cxn modelId="{9F1707EC-0054-423C-843B-E56BE6D4B868}" srcId="{1641422D-178F-4B9D-A3C8-884AD378BC96}" destId="{6C89318C-937F-4380-BE15-B0AABD608CDF}" srcOrd="0" destOrd="0" parTransId="{5E61954E-740D-4650-862D-83B34BAB2F2E}" sibTransId="{E3E9914F-A5CD-40EE-AC5F-78566294E3B6}"/>
    <dgm:cxn modelId="{4BBEF18B-AB14-4949-8926-667C9E90CD4A}" type="presParOf" srcId="{21310CEF-4532-40AE-B855-A780B552D0F0}" destId="{35260062-1383-4E49-BC80-FC407B74F9DD}" srcOrd="0" destOrd="0" presId="urn:microsoft.com/office/officeart/2018/2/layout/IconVerticalSolidList"/>
    <dgm:cxn modelId="{564407B4-047D-3148-9654-DB652EA3CCF2}" type="presParOf" srcId="{35260062-1383-4E49-BC80-FC407B74F9DD}" destId="{3C9CE531-C33F-42FB-B23B-DAFE0244A6A3}" srcOrd="0" destOrd="0" presId="urn:microsoft.com/office/officeart/2018/2/layout/IconVerticalSolidList"/>
    <dgm:cxn modelId="{DD8E0515-E135-B243-A547-97B4A55CBB15}" type="presParOf" srcId="{35260062-1383-4E49-BC80-FC407B74F9DD}" destId="{6F8A1F80-F7EA-4A43-97EF-2E82AE62FD3A}" srcOrd="1" destOrd="0" presId="urn:microsoft.com/office/officeart/2018/2/layout/IconVerticalSolidList"/>
    <dgm:cxn modelId="{0D08468D-86E4-414E-9829-A0B0736E77F2}" type="presParOf" srcId="{35260062-1383-4E49-BC80-FC407B74F9DD}" destId="{BAD8CCA6-31A5-4B85-A1B6-3DAF4E491028}" srcOrd="2" destOrd="0" presId="urn:microsoft.com/office/officeart/2018/2/layout/IconVerticalSolidList"/>
    <dgm:cxn modelId="{38A176CD-B538-A446-9FE8-D9D642B46182}" type="presParOf" srcId="{35260062-1383-4E49-BC80-FC407B74F9DD}" destId="{B34A87F3-AA28-4541-AC4C-C2296EB58F5A}" srcOrd="3" destOrd="0" presId="urn:microsoft.com/office/officeart/2018/2/layout/IconVerticalSolidList"/>
    <dgm:cxn modelId="{8CEE6461-6645-3044-B32E-36D0C3D9B892}" type="presParOf" srcId="{21310CEF-4532-40AE-B855-A780B552D0F0}" destId="{2AA01D87-5F0F-43E1-94D8-A219746F8BBB}" srcOrd="1" destOrd="0" presId="urn:microsoft.com/office/officeart/2018/2/layout/IconVerticalSolidList"/>
    <dgm:cxn modelId="{10E88E59-EFE6-1948-8164-4A5EF075CBA1}" type="presParOf" srcId="{21310CEF-4532-40AE-B855-A780B552D0F0}" destId="{1CF02889-A5CA-4B46-B856-72C32EFBDCFC}" srcOrd="2" destOrd="0" presId="urn:microsoft.com/office/officeart/2018/2/layout/IconVerticalSolidList"/>
    <dgm:cxn modelId="{99C886B5-C558-914B-884A-D9FD56409FEC}" type="presParOf" srcId="{1CF02889-A5CA-4B46-B856-72C32EFBDCFC}" destId="{1337509F-CBC4-45C8-9F6E-AE66A1AA5941}" srcOrd="0" destOrd="0" presId="urn:microsoft.com/office/officeart/2018/2/layout/IconVerticalSolidList"/>
    <dgm:cxn modelId="{79FF8E80-E09D-434C-89D9-677F7FCA9D59}" type="presParOf" srcId="{1CF02889-A5CA-4B46-B856-72C32EFBDCFC}" destId="{93DA4B40-9DD9-4A9C-9813-E31E00AC4A85}" srcOrd="1" destOrd="0" presId="urn:microsoft.com/office/officeart/2018/2/layout/IconVerticalSolidList"/>
    <dgm:cxn modelId="{E2577828-A5E6-9C43-ACC2-0F789C0C05E6}" type="presParOf" srcId="{1CF02889-A5CA-4B46-B856-72C32EFBDCFC}" destId="{9964A7EA-C714-49BF-9D55-7BAC61B29B0E}" srcOrd="2" destOrd="0" presId="urn:microsoft.com/office/officeart/2018/2/layout/IconVerticalSolidList"/>
    <dgm:cxn modelId="{453D4853-B753-C84B-A789-F962A27489A8}" type="presParOf" srcId="{1CF02889-A5CA-4B46-B856-72C32EFBDCFC}" destId="{54C179E7-14D5-4EEF-8A91-11092E0A315A}" srcOrd="3" destOrd="0" presId="urn:microsoft.com/office/officeart/2018/2/layout/IconVerticalSolidList"/>
    <dgm:cxn modelId="{78459F94-213A-3446-9A8F-DB1E7864541B}" type="presParOf" srcId="{21310CEF-4532-40AE-B855-A780B552D0F0}" destId="{7DAC41C5-3DEB-4BC9-B605-ACDE2867899A}" srcOrd="3" destOrd="0" presId="urn:microsoft.com/office/officeart/2018/2/layout/IconVerticalSolidList"/>
    <dgm:cxn modelId="{7C0BBBD5-B6CD-364A-87D6-D0CD942B064C}" type="presParOf" srcId="{21310CEF-4532-40AE-B855-A780B552D0F0}" destId="{E7F80A80-20B1-4DB9-9A9E-99C90780F1F9}" srcOrd="4" destOrd="0" presId="urn:microsoft.com/office/officeart/2018/2/layout/IconVerticalSolidList"/>
    <dgm:cxn modelId="{0E6CF63F-7D50-3C47-A22F-A4B30D3F9EFD}" type="presParOf" srcId="{E7F80A80-20B1-4DB9-9A9E-99C90780F1F9}" destId="{7A5029E2-E2A9-4A3B-B55C-E31E16D42C26}" srcOrd="0" destOrd="0" presId="urn:microsoft.com/office/officeart/2018/2/layout/IconVerticalSolidList"/>
    <dgm:cxn modelId="{5836AEBA-5DD9-F642-B649-93C71D059E6C}" type="presParOf" srcId="{E7F80A80-20B1-4DB9-9A9E-99C90780F1F9}" destId="{F7BA2FE0-CEC6-41F8-A165-7908F12FAECE}" srcOrd="1" destOrd="0" presId="urn:microsoft.com/office/officeart/2018/2/layout/IconVerticalSolidList"/>
    <dgm:cxn modelId="{DD5D6C5B-CC94-5D4A-973D-A0AD03FAEE9E}" type="presParOf" srcId="{E7F80A80-20B1-4DB9-9A9E-99C90780F1F9}" destId="{4D196FED-36A8-4B67-889B-16C65DD06333}" srcOrd="2" destOrd="0" presId="urn:microsoft.com/office/officeart/2018/2/layout/IconVerticalSolidList"/>
    <dgm:cxn modelId="{2B86938E-919F-3446-AF9A-7DBC54205508}" type="presParOf" srcId="{E7F80A80-20B1-4DB9-9A9E-99C90780F1F9}" destId="{962B2A06-85B3-452E-B9FB-392DCE66F9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4A2D9-5EC2-4589-8342-FC93FEDBE8FE}">
      <dsp:nvSpPr>
        <dsp:cNvPr id="0" name=""/>
        <dsp:cNvSpPr/>
      </dsp:nvSpPr>
      <dsp:spPr>
        <a:xfrm>
          <a:off x="0" y="495"/>
          <a:ext cx="9404352" cy="115869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29ABE4-7529-4E70-AEAA-9DB05FC19CE8}">
      <dsp:nvSpPr>
        <dsp:cNvPr id="0" name=""/>
        <dsp:cNvSpPr/>
      </dsp:nvSpPr>
      <dsp:spPr>
        <a:xfrm>
          <a:off x="350506" y="261202"/>
          <a:ext cx="637284" cy="637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E023E4-88B2-4A66-8EF4-6ACBC2AB150A}">
      <dsp:nvSpPr>
        <dsp:cNvPr id="0" name=""/>
        <dsp:cNvSpPr/>
      </dsp:nvSpPr>
      <dsp:spPr>
        <a:xfrm>
          <a:off x="1338296" y="495"/>
          <a:ext cx="8066055" cy="115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9" tIns="122629" rIns="122629" bIns="122629" numCol="1" spcCol="1270" anchor="ctr" anchorCtr="0">
          <a:noAutofit/>
        </a:bodyPr>
        <a:lstStyle/>
        <a:p>
          <a:pPr marL="0" lvl="0" indent="0" algn="l" defTabSz="666750">
            <a:lnSpc>
              <a:spcPct val="90000"/>
            </a:lnSpc>
            <a:spcBef>
              <a:spcPct val="0"/>
            </a:spcBef>
            <a:spcAft>
              <a:spcPct val="35000"/>
            </a:spcAft>
            <a:buNone/>
          </a:pPr>
          <a:r>
            <a:rPr lang="en-US" sz="1500" b="0" i="0" kern="1200" dirty="0"/>
            <a:t>The exam board is where we review all students’ results and make decisions about their degrees:</a:t>
          </a:r>
          <a:endParaRPr lang="en-US" sz="1500" kern="1200" dirty="0"/>
        </a:p>
      </dsp:txBody>
      <dsp:txXfrm>
        <a:off x="1338296" y="495"/>
        <a:ext cx="8066055" cy="1158698"/>
      </dsp:txXfrm>
    </dsp:sp>
    <dsp:sp modelId="{F5433DF7-C0E6-4D40-B6F4-54DE65612BD9}">
      <dsp:nvSpPr>
        <dsp:cNvPr id="0" name=""/>
        <dsp:cNvSpPr/>
      </dsp:nvSpPr>
      <dsp:spPr>
        <a:xfrm>
          <a:off x="0" y="1448867"/>
          <a:ext cx="9404352" cy="115869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DBD24-E49E-4567-9033-8C9511071283}">
      <dsp:nvSpPr>
        <dsp:cNvPr id="0" name=""/>
        <dsp:cNvSpPr/>
      </dsp:nvSpPr>
      <dsp:spPr>
        <a:xfrm>
          <a:off x="350506" y="1709574"/>
          <a:ext cx="637284" cy="637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1804B5-BB12-4440-AC40-1B59430190DC}">
      <dsp:nvSpPr>
        <dsp:cNvPr id="0" name=""/>
        <dsp:cNvSpPr/>
      </dsp:nvSpPr>
      <dsp:spPr>
        <a:xfrm>
          <a:off x="1338296" y="1448867"/>
          <a:ext cx="8066055" cy="115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9" tIns="122629" rIns="122629" bIns="122629" numCol="1" spcCol="1270" anchor="ctr" anchorCtr="0">
          <a:noAutofit/>
        </a:bodyPr>
        <a:lstStyle/>
        <a:p>
          <a:pPr marL="0" lvl="0" indent="0" algn="l" defTabSz="666750">
            <a:lnSpc>
              <a:spcPct val="90000"/>
            </a:lnSpc>
            <a:spcBef>
              <a:spcPct val="0"/>
            </a:spcBef>
            <a:spcAft>
              <a:spcPct val="35000"/>
            </a:spcAft>
            <a:buNone/>
          </a:pPr>
          <a:r>
            <a:rPr lang="en-US" sz="1500" b="1" i="0" kern="1200" dirty="0"/>
            <a:t>Stage 1 &amp; 2 Boards</a:t>
          </a:r>
          <a:r>
            <a:rPr lang="en-US" sz="1500" b="0" i="0" kern="1200" dirty="0"/>
            <a:t> </a:t>
          </a:r>
        </a:p>
        <a:p>
          <a:pPr marL="0" lvl="0" indent="0" algn="l" defTabSz="666750">
            <a:lnSpc>
              <a:spcPct val="90000"/>
            </a:lnSpc>
            <a:spcBef>
              <a:spcPct val="0"/>
            </a:spcBef>
            <a:spcAft>
              <a:spcPct val="35000"/>
            </a:spcAft>
            <a:buNone/>
          </a:pPr>
          <a:r>
            <a:rPr lang="en-US" sz="1500" b="0" i="0" kern="1200" dirty="0"/>
            <a:t>We make decisions on </a:t>
          </a:r>
          <a:r>
            <a:rPr lang="en-US" sz="1500" b="1" i="0" kern="1200" dirty="0"/>
            <a:t>progress, </a:t>
          </a:r>
          <a:r>
            <a:rPr lang="en-US" sz="1500" b="0" i="0" kern="1200" dirty="0"/>
            <a:t>checking whether students passed their modules and can proceed to the next stage, or whether they need to take </a:t>
          </a:r>
          <a:r>
            <a:rPr lang="en-US" sz="1500" b="0" i="0" kern="1200" dirty="0" err="1"/>
            <a:t>resits</a:t>
          </a:r>
          <a:r>
            <a:rPr lang="en-US" sz="1500" b="0" i="0" kern="1200" dirty="0"/>
            <a:t>.</a:t>
          </a:r>
          <a:endParaRPr lang="en-US" sz="1500" kern="1200" dirty="0"/>
        </a:p>
      </dsp:txBody>
      <dsp:txXfrm>
        <a:off x="1338296" y="1448867"/>
        <a:ext cx="8066055" cy="1158698"/>
      </dsp:txXfrm>
    </dsp:sp>
    <dsp:sp modelId="{7B0AE98D-A36D-469A-AB9E-CEBA3A321DB5}">
      <dsp:nvSpPr>
        <dsp:cNvPr id="0" name=""/>
        <dsp:cNvSpPr/>
      </dsp:nvSpPr>
      <dsp:spPr>
        <a:xfrm>
          <a:off x="0" y="2897240"/>
          <a:ext cx="9404352" cy="115869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6E507-311A-4BC3-8D3C-8BBD20A6BE5E}">
      <dsp:nvSpPr>
        <dsp:cNvPr id="0" name=""/>
        <dsp:cNvSpPr/>
      </dsp:nvSpPr>
      <dsp:spPr>
        <a:xfrm>
          <a:off x="350506" y="3157947"/>
          <a:ext cx="637284" cy="637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4AF02B-8E16-4B4E-B7E7-34A420AF46D7}">
      <dsp:nvSpPr>
        <dsp:cNvPr id="0" name=""/>
        <dsp:cNvSpPr/>
      </dsp:nvSpPr>
      <dsp:spPr>
        <a:xfrm>
          <a:off x="1338296" y="2897240"/>
          <a:ext cx="8066055" cy="115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9" tIns="122629" rIns="122629" bIns="122629" numCol="1" spcCol="1270" anchor="ctr" anchorCtr="0">
          <a:noAutofit/>
        </a:bodyPr>
        <a:lstStyle/>
        <a:p>
          <a:pPr marL="0" lvl="0" indent="0" algn="l" defTabSz="666750">
            <a:lnSpc>
              <a:spcPct val="90000"/>
            </a:lnSpc>
            <a:spcBef>
              <a:spcPct val="0"/>
            </a:spcBef>
            <a:spcAft>
              <a:spcPct val="35000"/>
            </a:spcAft>
            <a:buNone/>
          </a:pPr>
          <a:r>
            <a:rPr lang="en-US" sz="1500" b="1" i="0" kern="1200" dirty="0"/>
            <a:t>Stage 3 Board </a:t>
          </a:r>
        </a:p>
        <a:p>
          <a:pPr marL="0" lvl="0" indent="0" algn="l" defTabSz="666750">
            <a:lnSpc>
              <a:spcPct val="90000"/>
            </a:lnSpc>
            <a:spcBef>
              <a:spcPct val="0"/>
            </a:spcBef>
            <a:spcAft>
              <a:spcPct val="35000"/>
            </a:spcAft>
            <a:buNone/>
          </a:pPr>
          <a:r>
            <a:rPr lang="en-US" sz="1500" b="0" i="0" kern="1200" dirty="0"/>
            <a:t>We make decisions about </a:t>
          </a:r>
          <a:r>
            <a:rPr lang="en-US" sz="1500" b="1" i="0" kern="1200" dirty="0"/>
            <a:t>degree classifications</a:t>
          </a:r>
          <a:r>
            <a:rPr lang="en-US" sz="1500" b="0" i="0" kern="1200" dirty="0"/>
            <a:t> (more info to follow)</a:t>
          </a:r>
          <a:endParaRPr lang="en-US" sz="1500" kern="1200" dirty="0"/>
        </a:p>
      </dsp:txBody>
      <dsp:txXfrm>
        <a:off x="1338296" y="2897240"/>
        <a:ext cx="8066055" cy="1158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12ADA-06C0-4B38-9EBD-EDDC1D5588C4}">
      <dsp:nvSpPr>
        <dsp:cNvPr id="0" name=""/>
        <dsp:cNvSpPr/>
      </dsp:nvSpPr>
      <dsp:spPr>
        <a:xfrm>
          <a:off x="906271" y="610834"/>
          <a:ext cx="1441567" cy="14415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513367-3284-4062-B144-B860B123F38F}">
      <dsp:nvSpPr>
        <dsp:cNvPr id="0" name=""/>
        <dsp:cNvSpPr/>
      </dsp:nvSpPr>
      <dsp:spPr>
        <a:xfrm>
          <a:off x="25313" y="2577080"/>
          <a:ext cx="3203484"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0" i="0" kern="1200" dirty="0"/>
            <a:t>A group of staff attend, so decisions are not made by just one or two people.</a:t>
          </a:r>
          <a:endParaRPr lang="en-US" sz="1800" kern="1200" dirty="0"/>
        </a:p>
      </dsp:txBody>
      <dsp:txXfrm>
        <a:off x="25313" y="2577080"/>
        <a:ext cx="3203484" cy="1530000"/>
      </dsp:txXfrm>
    </dsp:sp>
    <dsp:sp modelId="{F2B9FCA6-44C8-40FA-9BE0-B55A647A5342}">
      <dsp:nvSpPr>
        <dsp:cNvPr id="0" name=""/>
        <dsp:cNvSpPr/>
      </dsp:nvSpPr>
      <dsp:spPr>
        <a:xfrm>
          <a:off x="4670366" y="610834"/>
          <a:ext cx="1441567" cy="14415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6C7E88-265A-4D2A-AF9B-4B6DB14069BF}">
      <dsp:nvSpPr>
        <dsp:cNvPr id="0" name=""/>
        <dsp:cNvSpPr/>
      </dsp:nvSpPr>
      <dsp:spPr>
        <a:xfrm>
          <a:off x="3789407" y="2577080"/>
          <a:ext cx="3203484"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0" i="0" kern="1200" dirty="0"/>
            <a:t>Attendees include our External Examiners. They check we are running everything fairly and consistently, in line with other universities.</a:t>
          </a:r>
          <a:endParaRPr lang="en-US" sz="1800" kern="1200" dirty="0"/>
        </a:p>
      </dsp:txBody>
      <dsp:txXfrm>
        <a:off x="3789407" y="2577080"/>
        <a:ext cx="3203484" cy="1530000"/>
      </dsp:txXfrm>
    </dsp:sp>
    <dsp:sp modelId="{B72D7FFD-4C1B-46C5-909F-85FA37795DDF}">
      <dsp:nvSpPr>
        <dsp:cNvPr id="0" name=""/>
        <dsp:cNvSpPr/>
      </dsp:nvSpPr>
      <dsp:spPr>
        <a:xfrm>
          <a:off x="8434460" y="610834"/>
          <a:ext cx="1441567" cy="144156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F4A8E5-FFFC-4F4C-9DE0-40E9A0AEA37D}">
      <dsp:nvSpPr>
        <dsp:cNvPr id="0" name=""/>
        <dsp:cNvSpPr/>
      </dsp:nvSpPr>
      <dsp:spPr>
        <a:xfrm>
          <a:off x="7553501" y="2577080"/>
          <a:ext cx="3203484"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0" i="0" kern="1200" dirty="0"/>
            <a:t>The board is </a:t>
          </a:r>
          <a:r>
            <a:rPr lang="en-US" sz="1800" b="1" i="0" kern="1200" dirty="0"/>
            <a:t>anonymous. </a:t>
          </a:r>
          <a:r>
            <a:rPr lang="en-US" sz="1800" b="0" i="0" kern="1200" dirty="0"/>
            <a:t>Staff do not see student names (or even student numbers) </a:t>
          </a:r>
          <a:endParaRPr lang="en-US" sz="1800" kern="1200" dirty="0"/>
        </a:p>
      </dsp:txBody>
      <dsp:txXfrm>
        <a:off x="7553501" y="2577080"/>
        <a:ext cx="3203484" cy="153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CE531-C33F-42FB-B23B-DAFE0244A6A3}">
      <dsp:nvSpPr>
        <dsp:cNvPr id="0" name=""/>
        <dsp:cNvSpPr/>
      </dsp:nvSpPr>
      <dsp:spPr>
        <a:xfrm>
          <a:off x="0" y="495"/>
          <a:ext cx="9404352" cy="1158698"/>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6F8A1F80-F7EA-4A43-97EF-2E82AE62FD3A}">
      <dsp:nvSpPr>
        <dsp:cNvPr id="0" name=""/>
        <dsp:cNvSpPr/>
      </dsp:nvSpPr>
      <dsp:spPr>
        <a:xfrm>
          <a:off x="350506" y="261202"/>
          <a:ext cx="637284" cy="637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4A87F3-AA28-4541-AC4C-C2296EB58F5A}">
      <dsp:nvSpPr>
        <dsp:cNvPr id="0" name=""/>
        <dsp:cNvSpPr/>
      </dsp:nvSpPr>
      <dsp:spPr>
        <a:xfrm>
          <a:off x="1338296" y="495"/>
          <a:ext cx="8066055" cy="115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9" tIns="122629" rIns="122629" bIns="122629" numCol="1" spcCol="1270" anchor="ctr" anchorCtr="0">
          <a:noAutofit/>
        </a:bodyPr>
        <a:lstStyle/>
        <a:p>
          <a:pPr marL="0" lvl="0" indent="0" algn="l" defTabSz="711200">
            <a:lnSpc>
              <a:spcPct val="90000"/>
            </a:lnSpc>
            <a:spcBef>
              <a:spcPct val="0"/>
            </a:spcBef>
            <a:spcAft>
              <a:spcPct val="35000"/>
            </a:spcAft>
            <a:buNone/>
          </a:pPr>
          <a:r>
            <a:rPr lang="en-US" sz="1600" kern="1200" dirty="0"/>
            <a:t>The University has many processes in place to ensure your degrees are calculated fairly and consistently, and to account for things which may have disrupted teaching (with extra safeguards to account for the unusual circumstances last year).</a:t>
          </a:r>
        </a:p>
      </dsp:txBody>
      <dsp:txXfrm>
        <a:off x="1338296" y="495"/>
        <a:ext cx="8066055" cy="1158698"/>
      </dsp:txXfrm>
    </dsp:sp>
    <dsp:sp modelId="{1337509F-CBC4-45C8-9F6E-AE66A1AA5941}">
      <dsp:nvSpPr>
        <dsp:cNvPr id="0" name=""/>
        <dsp:cNvSpPr/>
      </dsp:nvSpPr>
      <dsp:spPr>
        <a:xfrm>
          <a:off x="0" y="1448867"/>
          <a:ext cx="9404352" cy="1158698"/>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93DA4B40-9DD9-4A9C-9813-E31E00AC4A85}">
      <dsp:nvSpPr>
        <dsp:cNvPr id="0" name=""/>
        <dsp:cNvSpPr/>
      </dsp:nvSpPr>
      <dsp:spPr>
        <a:xfrm>
          <a:off x="350506" y="1709574"/>
          <a:ext cx="637284" cy="637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C179E7-14D5-4EEF-8A91-11092E0A315A}">
      <dsp:nvSpPr>
        <dsp:cNvPr id="0" name=""/>
        <dsp:cNvSpPr/>
      </dsp:nvSpPr>
      <dsp:spPr>
        <a:xfrm>
          <a:off x="1338296" y="1448867"/>
          <a:ext cx="8066055" cy="115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9" tIns="122629" rIns="122629" bIns="122629" numCol="1" spcCol="1270" anchor="ctr" anchorCtr="0">
          <a:noAutofit/>
        </a:bodyPr>
        <a:lstStyle/>
        <a:p>
          <a:pPr marL="0" lvl="0" indent="0" algn="l" defTabSz="711200">
            <a:lnSpc>
              <a:spcPct val="90000"/>
            </a:lnSpc>
            <a:spcBef>
              <a:spcPct val="0"/>
            </a:spcBef>
            <a:spcAft>
              <a:spcPct val="35000"/>
            </a:spcAft>
            <a:buNone/>
          </a:pPr>
          <a:r>
            <a:rPr lang="en-US" sz="1600" kern="1200" dirty="0"/>
            <a:t>You are not just a number. If you’re on a borderline, we will look closely at your profile of marks to consider whether we can exercise discretion.</a:t>
          </a:r>
        </a:p>
      </dsp:txBody>
      <dsp:txXfrm>
        <a:off x="1338296" y="1448867"/>
        <a:ext cx="8066055" cy="1158698"/>
      </dsp:txXfrm>
    </dsp:sp>
    <dsp:sp modelId="{7A5029E2-E2A9-4A3B-B55C-E31E16D42C26}">
      <dsp:nvSpPr>
        <dsp:cNvPr id="0" name=""/>
        <dsp:cNvSpPr/>
      </dsp:nvSpPr>
      <dsp:spPr>
        <a:xfrm>
          <a:off x="0" y="2897240"/>
          <a:ext cx="9404352" cy="1158698"/>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F7BA2FE0-CEC6-41F8-A165-7908F12FAECE}">
      <dsp:nvSpPr>
        <dsp:cNvPr id="0" name=""/>
        <dsp:cNvSpPr/>
      </dsp:nvSpPr>
      <dsp:spPr>
        <a:xfrm>
          <a:off x="350506" y="3157947"/>
          <a:ext cx="637284" cy="637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2B2A06-85B3-452E-B9FB-392DCE66F95C}">
      <dsp:nvSpPr>
        <dsp:cNvPr id="0" name=""/>
        <dsp:cNvSpPr/>
      </dsp:nvSpPr>
      <dsp:spPr>
        <a:xfrm>
          <a:off x="1338296" y="2897240"/>
          <a:ext cx="8066055" cy="115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9" tIns="122629" rIns="122629" bIns="122629" numCol="1" spcCol="1270" anchor="ctr" anchorCtr="0">
          <a:noAutofit/>
        </a:bodyPr>
        <a:lstStyle/>
        <a:p>
          <a:pPr marL="0" lvl="0" indent="0" algn="l" defTabSz="711200">
            <a:lnSpc>
              <a:spcPct val="90000"/>
            </a:lnSpc>
            <a:spcBef>
              <a:spcPct val="0"/>
            </a:spcBef>
            <a:spcAft>
              <a:spcPct val="35000"/>
            </a:spcAft>
            <a:buNone/>
          </a:pPr>
          <a:r>
            <a:rPr lang="en-US" sz="1600" kern="1200" dirty="0"/>
            <a:t>If you have PEC circumstances which affected your performance, we will take those into account. </a:t>
          </a:r>
        </a:p>
      </dsp:txBody>
      <dsp:txXfrm>
        <a:off x="1338296" y="2897240"/>
        <a:ext cx="8066055" cy="11586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5CF75-8A3C-CF49-AA99-B34914BA3DF4}" type="datetimeFigureOut">
              <a:rPr lang="en-US" smtClean="0"/>
              <a:t>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DF8C9-A3C9-1E48-A798-1EBA4B5DD82E}" type="slidenum">
              <a:rPr lang="en-US" smtClean="0"/>
              <a:t>‹#›</a:t>
            </a:fld>
            <a:endParaRPr lang="en-US"/>
          </a:p>
        </p:txBody>
      </p:sp>
    </p:spTree>
    <p:extLst>
      <p:ext uri="{BB962C8B-B14F-4D97-AF65-F5344CB8AC3E}">
        <p14:creationId xmlns:p14="http://schemas.microsoft.com/office/powerpoint/2010/main" val="28390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29006F95-C1A2-B341-B8E2-9FDC85FA4DDC}" type="datetime1">
              <a:rPr lang="en-GB" smtClean="0"/>
              <a:t>03/02/2021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6074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525E42ED-D698-644F-B9BB-76CFC788888F}" type="datetime1">
              <a:rPr lang="en-GB" smtClean="0"/>
              <a:t>03/02/2021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7698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F87D5288-66C5-D14E-8097-E26E702E3645}" type="datetime1">
              <a:rPr lang="en-GB" smtClean="0"/>
              <a:t>03/02/2021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6571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078125B-B022-6344-AAE7-44D405179875}" type="datetime1">
              <a:rPr lang="en-GB" smtClean="0"/>
              <a:t>03/02/2021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97637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ADEC5A2-FB09-974F-AF5E-E831B70FAD26}" type="datetime1">
              <a:rPr lang="en-GB" smtClean="0"/>
              <a:t>03/02/2021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19228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E204E15-62C9-C84A-9D77-DDF473FBAC84}" type="datetime1">
              <a:rPr lang="en-GB" smtClean="0"/>
              <a:t>03/02/2021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1000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1E79735-CFB6-7248-A26A-91A038D57D11}" type="datetime1">
              <a:rPr lang="en-GB" smtClean="0"/>
              <a:t>03/02/2021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26020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43E0254-DE77-0547-97D6-FA2523BE7DD6}" type="datetime1">
              <a:rPr lang="en-GB" smtClean="0"/>
              <a:t>03/02/2021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551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577BBC4-B3EE-1449-9509-74085839A107}" type="datetime1">
              <a:rPr lang="en-GB" smtClean="0"/>
              <a:t>03/02/2021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63645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2165D201-EC5A-9949-AFD0-B980BA59D142}" type="datetime1">
              <a:rPr lang="en-GB" smtClean="0"/>
              <a:t>03/02/2021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44288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3963F3-A919-EA4A-A1AA-83DB5A3ADF42}" type="datetime1">
              <a:rPr lang="en-GB" smtClean="0"/>
              <a:t>03/02/2021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7412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1047C487-65DA-0143-938F-218B3FD181F7}" type="datetime1">
              <a:rPr lang="en-GB" smtClean="0"/>
              <a:t>03/02/2021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26146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1C81513C-F2DC-FA4F-99DD-4F151B424BA9}" type="datetime1">
              <a:rPr lang="en-GB" smtClean="0"/>
              <a:t>03/02/2021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14562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D6094DE-5D11-9E4F-8571-F0A60901B3D5}" type="datetime1">
              <a:rPr lang="en-GB" smtClean="0"/>
              <a:t>03/02/2021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5327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A7752C9-CDF6-8940-945D-DF770E6B0B1E}" type="datetime1">
              <a:rPr lang="en-GB" smtClean="0"/>
              <a:t>03/02/2021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73816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D5CD4713-BBB5-1F4A-9365-5BFE6CB28E15}" type="datetime1">
              <a:rPr lang="en-GB" smtClean="0"/>
              <a:t>03/02/2021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11093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57B7144A-9BA8-4A4A-A9C5-7A2E33AD66FA}" type="datetime1">
              <a:rPr lang="en-GB" smtClean="0"/>
              <a:t>03/02/2021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95953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F479EBC-48AC-4D4C-B81D-0873F2497ACF}" type="datetime1">
              <a:rPr lang="en-GB" smtClean="0"/>
              <a:t>03/02/2021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90349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6D5033-AA1A-C64C-A51D-884BDCD6D734}" type="datetime1">
              <a:rPr lang="en-GB" smtClean="0"/>
              <a:t>03/02/2021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03164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8DD75F-7C83-8841-8803-6BF7CB859776}" type="datetime1">
              <a:rPr lang="en-GB" smtClean="0"/>
              <a:t>03/02/2021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89211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A9F9AB-140B-5247-B2DF-A9A3575D4912}" type="datetime1">
              <a:rPr lang="en-GB" smtClean="0"/>
              <a:t>03/02/2021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49866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56F00E-5815-D143-A91F-9EE2298606BA}" type="datetime1">
              <a:rPr lang="en-GB" smtClean="0"/>
              <a:t>03/02/2021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7175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626E764B-A412-D24F-80A1-A8D346D3151C}" type="datetime1">
              <a:rPr lang="en-GB" smtClean="0"/>
              <a:t>03/02/2021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0730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B75761FA-1643-5541-AA37-CAE2C081987E}" type="datetime1">
              <a:rPr lang="en-GB" smtClean="0"/>
              <a:t>03/02/2021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259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91A6E8A-89B1-7A46-8642-876AEF7BF876}" type="datetime1">
              <a:rPr lang="en-GB" smtClean="0"/>
              <a:t>03/02/2021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8355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B85FFA46-3C38-734D-9390-2B9B0B16C338}" type="datetime1">
              <a:rPr lang="en-GB" smtClean="0"/>
              <a:t>03/02/2021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7588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8A92A7F5-D0A1-5A42-8723-056E1003C20B}" type="datetime1">
              <a:rPr lang="en-GB" smtClean="0"/>
              <a:t>03/02/2021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4100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CF4609F9-946F-2145-AB6F-7368B6E2B122}" type="datetime1">
              <a:rPr lang="en-GB" smtClean="0"/>
              <a:t>03/02/2021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4656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9FCAE0B1-C372-1147-AF6E-75939D99C2B5}" type="datetime1">
              <a:rPr lang="en-GB" smtClean="0"/>
              <a:t>03/02/2021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8256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238FA-68AF-6148-8F13-88309CAE1D2F}" type="datetime1">
              <a:rPr lang="en-GB" smtClean="0"/>
              <a:t>03/02/2021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03251091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05" r:id="rId5"/>
    <p:sldLayoutId id="2147483706" r:id="rId6"/>
    <p:sldLayoutId id="2147483712" r:id="rId7"/>
    <p:sldLayoutId id="2147483707" r:id="rId8"/>
    <p:sldLayoutId id="2147483708" r:id="rId9"/>
    <p:sldLayoutId id="2147483709" r:id="rId10"/>
    <p:sldLayoutId id="2147483710" r:id="rId11"/>
    <p:sldLayoutId id="2147483711" r:id="rId12"/>
  </p:sldLayoutIdLst>
  <p:hf hdr="0" ft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F9F58A4-2EDB-9A4E-9879-05EDA73F7826}" type="datetime1">
              <a:rPr lang="en-GB" smtClean="0"/>
              <a:t>03/02/2021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006856897"/>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7" name="Picture 13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9" name="Oval 13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1" name="Picture 14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3" name="Picture 14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5" name="Rectangle 14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4FE55A-5631-1643-88A5-D8F335B09F74}"/>
              </a:ext>
            </a:extLst>
          </p:cNvPr>
          <p:cNvSpPr>
            <a:spLocks noGrp="1"/>
          </p:cNvSpPr>
          <p:nvPr>
            <p:ph type="ctrTitle"/>
          </p:nvPr>
        </p:nvSpPr>
        <p:spPr>
          <a:xfrm>
            <a:off x="650669" y="629266"/>
            <a:ext cx="3330328" cy="1641986"/>
          </a:xfrm>
        </p:spPr>
        <p:txBody>
          <a:bodyPr vert="horz" lIns="91440" tIns="45720" rIns="91440" bIns="45720" rtlCol="0" anchor="t">
            <a:normAutofit/>
          </a:bodyPr>
          <a:lstStyle/>
          <a:p>
            <a:r>
              <a:rPr lang="en-US" sz="4200" dirty="0"/>
              <a:t>EXAM BOARDS</a:t>
            </a:r>
          </a:p>
        </p:txBody>
      </p:sp>
      <p:pic>
        <p:nvPicPr>
          <p:cNvPr id="1026" name="Picture 2">
            <a:extLst>
              <a:ext uri="{FF2B5EF4-FFF2-40B4-BE49-F238E27FC236}">
                <a16:creationId xmlns:a16="http://schemas.microsoft.com/office/drawing/2014/main" id="{07C50F9D-DBB7-C847-BCAF-7CFF7479620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266" r="7222"/>
          <a:stretch/>
        </p:blipFill>
        <p:spPr bwMode="auto">
          <a:xfrm>
            <a:off x="4646555" y="11885"/>
            <a:ext cx="756013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7C352A1-AA77-9941-AFC2-DC6A7F471E7C}"/>
              </a:ext>
            </a:extLst>
          </p:cNvPr>
          <p:cNvSpPr>
            <a:spLocks noGrp="1"/>
          </p:cNvSpPr>
          <p:nvPr>
            <p:ph type="subTitle" idx="1"/>
          </p:nvPr>
        </p:nvSpPr>
        <p:spPr>
          <a:xfrm>
            <a:off x="650669" y="2060086"/>
            <a:ext cx="3330328" cy="4427800"/>
          </a:xfrm>
        </p:spPr>
        <p:txBody>
          <a:bodyPr vert="horz" lIns="91440" tIns="45720" rIns="91440" bIns="45720" rtlCol="0">
            <a:normAutofit/>
          </a:bodyPr>
          <a:lstStyle/>
          <a:p>
            <a:pPr>
              <a:lnSpc>
                <a:spcPct val="90000"/>
              </a:lnSpc>
            </a:pPr>
            <a:r>
              <a:rPr lang="en-US" sz="1900" cap="none" dirty="0">
                <a:solidFill>
                  <a:schemeClr val="tx1"/>
                </a:solidFill>
              </a:rPr>
              <a:t>Understanding Degree </a:t>
            </a:r>
            <a:r>
              <a:rPr lang="en-US" sz="1900" cap="none" dirty="0">
                <a:solidFill>
                  <a:schemeClr val="tx1"/>
                </a:solidFill>
                <a:latin typeface="+mn-lt"/>
              </a:rPr>
              <a:t>Classifications</a:t>
            </a:r>
            <a:r>
              <a:rPr lang="en-US" sz="1900" cap="none" dirty="0">
                <a:solidFill>
                  <a:schemeClr val="tx1"/>
                </a:solidFill>
              </a:rPr>
              <a:t> and other Exam Procedures</a:t>
            </a:r>
          </a:p>
          <a:p>
            <a:pPr>
              <a:lnSpc>
                <a:spcPct val="90000"/>
              </a:lnSpc>
              <a:buFont typeface="Wingdings 3" charset="2"/>
              <a:buChar char=""/>
            </a:pPr>
            <a:endParaRPr lang="en-US" sz="1900" dirty="0">
              <a:solidFill>
                <a:schemeClr val="tx1"/>
              </a:solidFill>
            </a:endParaRPr>
          </a:p>
          <a:p>
            <a:pPr>
              <a:lnSpc>
                <a:spcPct val="90000"/>
              </a:lnSpc>
              <a:buFont typeface="Wingdings 3" charset="2"/>
              <a:buChar char=""/>
            </a:pPr>
            <a:endParaRPr lang="en-US" sz="1900" dirty="0">
              <a:solidFill>
                <a:schemeClr val="tx1"/>
              </a:solidFill>
            </a:endParaRPr>
          </a:p>
          <a:p>
            <a:pPr>
              <a:lnSpc>
                <a:spcPct val="90000"/>
              </a:lnSpc>
            </a:pPr>
            <a:endParaRPr lang="en-US" sz="1600" dirty="0">
              <a:solidFill>
                <a:schemeClr val="tx1"/>
              </a:solidFill>
              <a:latin typeface="+mn-lt"/>
            </a:endParaRPr>
          </a:p>
          <a:p>
            <a:pPr>
              <a:lnSpc>
                <a:spcPct val="90000"/>
              </a:lnSpc>
            </a:pPr>
            <a:endParaRPr lang="en-US" sz="1600" dirty="0">
              <a:solidFill>
                <a:schemeClr val="tx1"/>
              </a:solidFill>
              <a:latin typeface="+mn-lt"/>
            </a:endParaRPr>
          </a:p>
          <a:p>
            <a:pPr>
              <a:lnSpc>
                <a:spcPct val="90000"/>
              </a:lnSpc>
            </a:pPr>
            <a:endParaRPr lang="en-US" sz="1600" dirty="0">
              <a:solidFill>
                <a:schemeClr val="tx1"/>
              </a:solidFill>
              <a:latin typeface="+mn-lt"/>
            </a:endParaRPr>
          </a:p>
          <a:p>
            <a:pPr>
              <a:lnSpc>
                <a:spcPct val="90000"/>
              </a:lnSpc>
            </a:pPr>
            <a:endParaRPr lang="en-US" sz="1600" dirty="0">
              <a:solidFill>
                <a:schemeClr val="tx1"/>
              </a:solidFill>
              <a:latin typeface="+mn-lt"/>
            </a:endParaRPr>
          </a:p>
          <a:p>
            <a:pPr>
              <a:lnSpc>
                <a:spcPct val="90000"/>
              </a:lnSpc>
            </a:pPr>
            <a:r>
              <a:rPr lang="en-US" sz="1400" cap="none" dirty="0">
                <a:solidFill>
                  <a:schemeClr val="tx1"/>
                </a:solidFill>
                <a:latin typeface="+mn-lt"/>
              </a:rPr>
              <a:t>Dr Aditi Nafde</a:t>
            </a:r>
          </a:p>
          <a:p>
            <a:pPr>
              <a:lnSpc>
                <a:spcPct val="90000"/>
              </a:lnSpc>
            </a:pPr>
            <a:r>
              <a:rPr lang="en-US" sz="1400" cap="none" dirty="0">
                <a:solidFill>
                  <a:schemeClr val="tx1"/>
                </a:solidFill>
                <a:latin typeface="+mn-lt"/>
              </a:rPr>
              <a:t>Chair of the Undergraduate Board of Examiners, SELLL</a:t>
            </a:r>
          </a:p>
          <a:p>
            <a:pPr>
              <a:lnSpc>
                <a:spcPct val="90000"/>
              </a:lnSpc>
            </a:pPr>
            <a:r>
              <a:rPr lang="en-US" sz="1400" cap="none" dirty="0" err="1">
                <a:solidFill>
                  <a:schemeClr val="tx1"/>
                </a:solidFill>
                <a:latin typeface="+mn-lt"/>
              </a:rPr>
              <a:t>Aditi.Nafde@ncl.ac.uk</a:t>
            </a:r>
            <a:endParaRPr lang="en-US" sz="1600" cap="none" dirty="0">
              <a:solidFill>
                <a:schemeClr val="tx1"/>
              </a:solidFill>
              <a:latin typeface="+mn-lt"/>
            </a:endParaRPr>
          </a:p>
        </p:txBody>
      </p:sp>
      <p:sp>
        <p:nvSpPr>
          <p:cNvPr id="5" name="Slide Number Placeholder 4">
            <a:extLst>
              <a:ext uri="{FF2B5EF4-FFF2-40B4-BE49-F238E27FC236}">
                <a16:creationId xmlns:a16="http://schemas.microsoft.com/office/drawing/2014/main" id="{998A3FD0-0A0E-0842-B597-4E310381DC2F}"/>
              </a:ext>
            </a:extLst>
          </p:cNvPr>
          <p:cNvSpPr>
            <a:spLocks noGrp="1"/>
          </p:cNvSpPr>
          <p:nvPr>
            <p:ph type="sldNum" sz="quarter" idx="12"/>
          </p:nvPr>
        </p:nvSpPr>
        <p:spPr/>
        <p:txBody>
          <a:bodyPr/>
          <a:lstStyle/>
          <a:p>
            <a:fld id="{51845F5A-061D-4825-9AE9-D7794091C6CF}" type="slidenum">
              <a:rPr lang="en-US" sz="2000" smtClean="0"/>
              <a:t>1</a:t>
            </a:fld>
            <a:endParaRPr lang="en-US" sz="2000" dirty="0"/>
          </a:p>
        </p:txBody>
      </p:sp>
    </p:spTree>
    <p:extLst>
      <p:ext uri="{BB962C8B-B14F-4D97-AF65-F5344CB8AC3E}">
        <p14:creationId xmlns:p14="http://schemas.microsoft.com/office/powerpoint/2010/main" val="1414461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9593-DF04-7441-AB73-B9E3694B396F}"/>
              </a:ext>
            </a:extLst>
          </p:cNvPr>
          <p:cNvSpPr>
            <a:spLocks noGrp="1"/>
          </p:cNvSpPr>
          <p:nvPr>
            <p:ph type="title"/>
          </p:nvPr>
        </p:nvSpPr>
        <p:spPr/>
        <p:txBody>
          <a:bodyPr/>
          <a:lstStyle/>
          <a:p>
            <a:r>
              <a:rPr lang="en-US" dirty="0" err="1"/>
              <a:t>Programme</a:t>
            </a:r>
            <a:r>
              <a:rPr lang="en-US" dirty="0"/>
              <a:t> weightings</a:t>
            </a:r>
          </a:p>
        </p:txBody>
      </p:sp>
      <p:sp>
        <p:nvSpPr>
          <p:cNvPr id="3" name="Content Placeholder 2">
            <a:extLst>
              <a:ext uri="{FF2B5EF4-FFF2-40B4-BE49-F238E27FC236}">
                <a16:creationId xmlns:a16="http://schemas.microsoft.com/office/drawing/2014/main" id="{282AD831-9483-D94E-83D9-1D44E3817419}"/>
              </a:ext>
            </a:extLst>
          </p:cNvPr>
          <p:cNvSpPr>
            <a:spLocks noGrp="1"/>
          </p:cNvSpPr>
          <p:nvPr>
            <p:ph idx="1"/>
          </p:nvPr>
        </p:nvSpPr>
        <p:spPr>
          <a:xfrm>
            <a:off x="1103312" y="1364344"/>
            <a:ext cx="10769374" cy="4884056"/>
          </a:xfrm>
        </p:spPr>
        <p:txBody>
          <a:bodyPr/>
          <a:lstStyle/>
          <a:p>
            <a:r>
              <a:rPr lang="en-US" dirty="0"/>
              <a:t>SELLL degree </a:t>
            </a:r>
            <a:r>
              <a:rPr lang="en-US" dirty="0" err="1"/>
              <a:t>programmes</a:t>
            </a:r>
            <a:r>
              <a:rPr lang="en-US" dirty="0"/>
              <a:t> are weighted 1:2</a:t>
            </a:r>
          </a:p>
          <a:p>
            <a:r>
              <a:rPr lang="en-US" dirty="0"/>
              <a:t>Your Stage 3 / Stage 4 average counts double your Stage 2 average</a:t>
            </a:r>
          </a:p>
        </p:txBody>
      </p:sp>
      <p:sp>
        <p:nvSpPr>
          <p:cNvPr id="4" name="Slide Number Placeholder 3">
            <a:extLst>
              <a:ext uri="{FF2B5EF4-FFF2-40B4-BE49-F238E27FC236}">
                <a16:creationId xmlns:a16="http://schemas.microsoft.com/office/drawing/2014/main" id="{3EEB1EEA-A50E-2640-B9EF-63F1F7AB8163}"/>
              </a:ext>
            </a:extLst>
          </p:cNvPr>
          <p:cNvSpPr>
            <a:spLocks noGrp="1"/>
          </p:cNvSpPr>
          <p:nvPr>
            <p:ph type="sldNum" sz="quarter" idx="12"/>
          </p:nvPr>
        </p:nvSpPr>
        <p:spPr/>
        <p:txBody>
          <a:bodyPr/>
          <a:lstStyle/>
          <a:p>
            <a:fld id="{51845F5A-061D-4825-9AE9-D7794091C6CF}" type="slidenum">
              <a:rPr lang="en-US" sz="2000" smtClean="0"/>
              <a:t>10</a:t>
            </a:fld>
            <a:endParaRPr lang="en-US" sz="2000" dirty="0"/>
          </a:p>
        </p:txBody>
      </p:sp>
      <p:graphicFrame>
        <p:nvGraphicFramePr>
          <p:cNvPr id="5" name="Content Placeholder 3">
            <a:extLst>
              <a:ext uri="{FF2B5EF4-FFF2-40B4-BE49-F238E27FC236}">
                <a16:creationId xmlns:a16="http://schemas.microsoft.com/office/drawing/2014/main" id="{BAF7C944-22DB-7741-A750-8FA6459DB76C}"/>
              </a:ext>
            </a:extLst>
          </p:cNvPr>
          <p:cNvGraphicFramePr>
            <a:graphicFrameLocks/>
          </p:cNvGraphicFramePr>
          <p:nvPr>
            <p:extLst>
              <p:ext uri="{D42A27DB-BD31-4B8C-83A1-F6EECF244321}">
                <p14:modId xmlns:p14="http://schemas.microsoft.com/office/powerpoint/2010/main" val="3474873844"/>
              </p:ext>
            </p:extLst>
          </p:nvPr>
        </p:nvGraphicFramePr>
        <p:xfrm>
          <a:off x="406405" y="2748641"/>
          <a:ext cx="10893602" cy="1473200"/>
        </p:xfrm>
        <a:graphic>
          <a:graphicData uri="http://schemas.openxmlformats.org/drawingml/2006/table">
            <a:tbl>
              <a:tblPr firstRow="1" bandRow="1">
                <a:tableStyleId>{5C22544A-7EE6-4342-B048-85BDC9FD1C3A}</a:tableStyleId>
              </a:tblPr>
              <a:tblGrid>
                <a:gridCol w="1089360">
                  <a:extLst>
                    <a:ext uri="{9D8B030D-6E8A-4147-A177-3AD203B41FA5}">
                      <a16:colId xmlns:a16="http://schemas.microsoft.com/office/drawing/2014/main" val="4292199423"/>
                    </a:ext>
                  </a:extLst>
                </a:gridCol>
                <a:gridCol w="1089360">
                  <a:extLst>
                    <a:ext uri="{9D8B030D-6E8A-4147-A177-3AD203B41FA5}">
                      <a16:colId xmlns:a16="http://schemas.microsoft.com/office/drawing/2014/main" val="1655408968"/>
                    </a:ext>
                  </a:extLst>
                </a:gridCol>
                <a:gridCol w="1089360">
                  <a:extLst>
                    <a:ext uri="{9D8B030D-6E8A-4147-A177-3AD203B41FA5}">
                      <a16:colId xmlns:a16="http://schemas.microsoft.com/office/drawing/2014/main" val="1266957891"/>
                    </a:ext>
                  </a:extLst>
                </a:gridCol>
                <a:gridCol w="1089360">
                  <a:extLst>
                    <a:ext uri="{9D8B030D-6E8A-4147-A177-3AD203B41FA5}">
                      <a16:colId xmlns:a16="http://schemas.microsoft.com/office/drawing/2014/main" val="655498309"/>
                    </a:ext>
                  </a:extLst>
                </a:gridCol>
                <a:gridCol w="1089360">
                  <a:extLst>
                    <a:ext uri="{9D8B030D-6E8A-4147-A177-3AD203B41FA5}">
                      <a16:colId xmlns:a16="http://schemas.microsoft.com/office/drawing/2014/main" val="573115271"/>
                    </a:ext>
                  </a:extLst>
                </a:gridCol>
                <a:gridCol w="1089360">
                  <a:extLst>
                    <a:ext uri="{9D8B030D-6E8A-4147-A177-3AD203B41FA5}">
                      <a16:colId xmlns:a16="http://schemas.microsoft.com/office/drawing/2014/main" val="539931997"/>
                    </a:ext>
                  </a:extLst>
                </a:gridCol>
                <a:gridCol w="1089360">
                  <a:extLst>
                    <a:ext uri="{9D8B030D-6E8A-4147-A177-3AD203B41FA5}">
                      <a16:colId xmlns:a16="http://schemas.microsoft.com/office/drawing/2014/main" val="3037748173"/>
                    </a:ext>
                  </a:extLst>
                </a:gridCol>
                <a:gridCol w="1372066">
                  <a:extLst>
                    <a:ext uri="{9D8B030D-6E8A-4147-A177-3AD203B41FA5}">
                      <a16:colId xmlns:a16="http://schemas.microsoft.com/office/drawing/2014/main" val="2318766842"/>
                    </a:ext>
                  </a:extLst>
                </a:gridCol>
                <a:gridCol w="970790">
                  <a:extLst>
                    <a:ext uri="{9D8B030D-6E8A-4147-A177-3AD203B41FA5}">
                      <a16:colId xmlns:a16="http://schemas.microsoft.com/office/drawing/2014/main" val="176939579"/>
                    </a:ext>
                  </a:extLst>
                </a:gridCol>
                <a:gridCol w="925226">
                  <a:extLst>
                    <a:ext uri="{9D8B030D-6E8A-4147-A177-3AD203B41FA5}">
                      <a16:colId xmlns:a16="http://schemas.microsoft.com/office/drawing/2014/main" val="1654000903"/>
                    </a:ext>
                  </a:extLst>
                </a:gridCol>
              </a:tblGrid>
              <a:tr h="370840">
                <a:tc>
                  <a:txBody>
                    <a:bodyPr/>
                    <a:lstStyle/>
                    <a:p>
                      <a:endParaRPr lang="en-GB" dirty="0"/>
                    </a:p>
                  </a:txBody>
                  <a:tcPr>
                    <a:solidFill>
                      <a:schemeClr val="accent1">
                        <a:lumMod val="75000"/>
                      </a:schemeClr>
                    </a:solidFill>
                  </a:tcPr>
                </a:tc>
                <a:tc gridSpan="3">
                  <a:txBody>
                    <a:bodyPr/>
                    <a:lstStyle/>
                    <a:p>
                      <a:pPr algn="ctr"/>
                      <a:r>
                        <a:rPr lang="en-GB" sz="1400" dirty="0"/>
                        <a:t>Semester 1 modules</a:t>
                      </a:r>
                    </a:p>
                  </a:txBody>
                  <a:tcPr>
                    <a:solidFill>
                      <a:schemeClr val="accent1">
                        <a:lumMod val="75000"/>
                      </a:schemeClr>
                    </a:solidFill>
                  </a:tcPr>
                </a:tc>
                <a:tc hMerge="1">
                  <a:txBody>
                    <a:bodyPr/>
                    <a:lstStyle/>
                    <a:p>
                      <a:endParaRPr lang="en-GB" dirty="0"/>
                    </a:p>
                  </a:txBody>
                  <a:tcPr/>
                </a:tc>
                <a:tc hMerge="1">
                  <a:txBody>
                    <a:bodyPr/>
                    <a:lstStyle/>
                    <a:p>
                      <a:endParaRPr lang="en-GB" dirty="0"/>
                    </a:p>
                  </a:txBody>
                  <a:tcPr/>
                </a:tc>
                <a:tc gridSpan="3">
                  <a:txBody>
                    <a:bodyPr/>
                    <a:lstStyle/>
                    <a:p>
                      <a:pPr algn="ctr"/>
                      <a:r>
                        <a:rPr lang="en-GB" sz="1400" dirty="0"/>
                        <a:t>Semester 2 modules</a:t>
                      </a:r>
                    </a:p>
                  </a:txBody>
                  <a:tcPr>
                    <a:solidFill>
                      <a:schemeClr val="accent1">
                        <a:lumMod val="75000"/>
                      </a:schemeClr>
                    </a:solidFill>
                  </a:tcPr>
                </a:tc>
                <a:tc hMerge="1">
                  <a:txBody>
                    <a:bodyPr/>
                    <a:lstStyle/>
                    <a:p>
                      <a:endParaRPr lang="en-GB" dirty="0"/>
                    </a:p>
                  </a:txBody>
                  <a:tcPr/>
                </a:tc>
                <a:tc hMerge="1">
                  <a:txBody>
                    <a:bodyPr/>
                    <a:lstStyle/>
                    <a:p>
                      <a:endParaRPr lang="en-GB" dirty="0"/>
                    </a:p>
                  </a:txBody>
                  <a:tcPr/>
                </a:tc>
                <a:tc>
                  <a:txBody>
                    <a:bodyPr/>
                    <a:lstStyle/>
                    <a:p>
                      <a:pPr algn="ctr"/>
                      <a:r>
                        <a:rPr lang="en-GB" sz="1400" dirty="0"/>
                        <a:t>Stage average</a:t>
                      </a:r>
                    </a:p>
                  </a:txBody>
                  <a:tcPr>
                    <a:solidFill>
                      <a:schemeClr val="accent1">
                        <a:lumMod val="75000"/>
                      </a:schemeClr>
                    </a:solidFill>
                  </a:tcPr>
                </a:tc>
                <a:tc>
                  <a:txBody>
                    <a:bodyPr/>
                    <a:lstStyle/>
                    <a:p>
                      <a:pPr algn="ctr"/>
                      <a:r>
                        <a:rPr lang="en-GB" sz="1400" dirty="0"/>
                        <a:t>Final</a:t>
                      </a:r>
                      <a:r>
                        <a:rPr lang="en-GB" sz="1400" baseline="0" dirty="0"/>
                        <a:t> average</a:t>
                      </a:r>
                      <a:endParaRPr lang="en-GB" sz="1400" dirty="0"/>
                    </a:p>
                  </a:txBody>
                  <a:tcPr>
                    <a:solidFill>
                      <a:schemeClr val="accent1">
                        <a:lumMod val="75000"/>
                      </a:schemeClr>
                    </a:solidFill>
                  </a:tcPr>
                </a:tc>
                <a:tc>
                  <a:txBody>
                    <a:bodyPr/>
                    <a:lstStyle/>
                    <a:p>
                      <a:pPr algn="ctr"/>
                      <a:r>
                        <a:rPr lang="en-GB" sz="1400" dirty="0"/>
                        <a:t>Final rounded average</a:t>
                      </a:r>
                    </a:p>
                  </a:txBody>
                  <a:tcPr>
                    <a:solidFill>
                      <a:schemeClr val="accent1">
                        <a:lumMod val="75000"/>
                      </a:schemeClr>
                    </a:solidFill>
                  </a:tcPr>
                </a:tc>
                <a:extLst>
                  <a:ext uri="{0D108BD9-81ED-4DB2-BD59-A6C34878D82A}">
                    <a16:rowId xmlns:a16="http://schemas.microsoft.com/office/drawing/2014/main" val="2616673742"/>
                  </a:ext>
                </a:extLst>
              </a:tr>
              <a:tr h="370840">
                <a:tc>
                  <a:txBody>
                    <a:bodyPr/>
                    <a:lstStyle/>
                    <a:p>
                      <a:pPr algn="ctr"/>
                      <a:r>
                        <a:rPr lang="en-GB" sz="1400" dirty="0">
                          <a:solidFill>
                            <a:schemeClr val="tx1"/>
                          </a:solidFill>
                        </a:rPr>
                        <a:t>Stage 2</a:t>
                      </a:r>
                    </a:p>
                  </a:txBody>
                  <a:tcPr>
                    <a:solidFill>
                      <a:schemeClr val="accent1">
                        <a:lumMod val="75000"/>
                      </a:schemeClr>
                    </a:solidFill>
                  </a:tcPr>
                </a:tc>
                <a:tc>
                  <a:txBody>
                    <a:bodyPr/>
                    <a:lstStyle/>
                    <a:p>
                      <a:pPr algn="ctr"/>
                      <a:r>
                        <a:rPr lang="en-GB" dirty="0"/>
                        <a:t>59</a:t>
                      </a:r>
                    </a:p>
                  </a:txBody>
                  <a:tcPr/>
                </a:tc>
                <a:tc>
                  <a:txBody>
                    <a:bodyPr/>
                    <a:lstStyle/>
                    <a:p>
                      <a:pPr algn="ctr"/>
                      <a:r>
                        <a:rPr lang="en-GB" dirty="0"/>
                        <a:t>56</a:t>
                      </a:r>
                    </a:p>
                  </a:txBody>
                  <a:tcPr/>
                </a:tc>
                <a:tc>
                  <a:txBody>
                    <a:bodyPr/>
                    <a:lstStyle/>
                    <a:p>
                      <a:pPr algn="ctr"/>
                      <a:r>
                        <a:rPr lang="en-GB" dirty="0"/>
                        <a:t>58</a:t>
                      </a:r>
                    </a:p>
                  </a:txBody>
                  <a:tcPr/>
                </a:tc>
                <a:tc>
                  <a:txBody>
                    <a:bodyPr/>
                    <a:lstStyle/>
                    <a:p>
                      <a:pPr algn="ctr"/>
                      <a:r>
                        <a:rPr lang="en-GB" dirty="0"/>
                        <a:t>52</a:t>
                      </a:r>
                    </a:p>
                  </a:txBody>
                  <a:tcPr/>
                </a:tc>
                <a:tc>
                  <a:txBody>
                    <a:bodyPr/>
                    <a:lstStyle/>
                    <a:p>
                      <a:pPr algn="ctr"/>
                      <a:r>
                        <a:rPr lang="en-GB" dirty="0"/>
                        <a:t>48</a:t>
                      </a:r>
                    </a:p>
                  </a:txBody>
                  <a:tcPr/>
                </a:tc>
                <a:tc>
                  <a:txBody>
                    <a:bodyPr/>
                    <a:lstStyle/>
                    <a:p>
                      <a:pPr algn="ctr"/>
                      <a:r>
                        <a:rPr lang="en-GB" dirty="0"/>
                        <a:t>58</a:t>
                      </a:r>
                    </a:p>
                  </a:txBody>
                  <a:tcPr/>
                </a:tc>
                <a:tc>
                  <a:txBody>
                    <a:bodyPr/>
                    <a:lstStyle/>
                    <a:p>
                      <a:pPr algn="ctr"/>
                      <a:r>
                        <a:rPr lang="en-GB" dirty="0"/>
                        <a:t>55.2</a:t>
                      </a:r>
                    </a:p>
                  </a:txBody>
                  <a:tcPr/>
                </a:tc>
                <a:tc rowSpan="2">
                  <a:txBody>
                    <a:bodyPr/>
                    <a:lstStyle/>
                    <a:p>
                      <a:pPr algn="ctr"/>
                      <a:r>
                        <a:rPr lang="en-GB" dirty="0"/>
                        <a:t>60.3</a:t>
                      </a:r>
                    </a:p>
                  </a:txBody>
                  <a:tcPr/>
                </a:tc>
                <a:tc rowSpan="2">
                  <a:txBody>
                    <a:bodyPr/>
                    <a:lstStyle/>
                    <a:p>
                      <a:pPr algn="ctr"/>
                      <a:r>
                        <a:rPr lang="en-GB" dirty="0"/>
                        <a:t>60</a:t>
                      </a:r>
                    </a:p>
                  </a:txBody>
                  <a:tcPr/>
                </a:tc>
                <a:extLst>
                  <a:ext uri="{0D108BD9-81ED-4DB2-BD59-A6C34878D82A}">
                    <a16:rowId xmlns:a16="http://schemas.microsoft.com/office/drawing/2014/main" val="2506766420"/>
                  </a:ext>
                </a:extLst>
              </a:tr>
              <a:tr h="370840">
                <a:tc>
                  <a:txBody>
                    <a:bodyPr/>
                    <a:lstStyle/>
                    <a:p>
                      <a:pPr algn="ctr"/>
                      <a:r>
                        <a:rPr lang="en-GB" sz="1400" dirty="0">
                          <a:solidFill>
                            <a:schemeClr val="tx1"/>
                          </a:solidFill>
                        </a:rPr>
                        <a:t>Stage 3</a:t>
                      </a:r>
                    </a:p>
                  </a:txBody>
                  <a:tcPr>
                    <a:solidFill>
                      <a:schemeClr val="accent1">
                        <a:lumMod val="75000"/>
                      </a:schemeClr>
                    </a:solidFill>
                  </a:tcPr>
                </a:tc>
                <a:tc>
                  <a:txBody>
                    <a:bodyPr/>
                    <a:lstStyle/>
                    <a:p>
                      <a:pPr algn="ctr"/>
                      <a:r>
                        <a:rPr lang="en-GB" dirty="0"/>
                        <a:t>61</a:t>
                      </a:r>
                    </a:p>
                  </a:txBody>
                  <a:tcPr>
                    <a:solidFill>
                      <a:srgbClr val="F2E7E7"/>
                    </a:solidFill>
                  </a:tcPr>
                </a:tc>
                <a:tc>
                  <a:txBody>
                    <a:bodyPr/>
                    <a:lstStyle/>
                    <a:p>
                      <a:pPr algn="ctr"/>
                      <a:r>
                        <a:rPr lang="en-GB" dirty="0"/>
                        <a:t>61</a:t>
                      </a:r>
                    </a:p>
                  </a:txBody>
                  <a:tcPr>
                    <a:solidFill>
                      <a:srgbClr val="F2E7E7"/>
                    </a:solidFill>
                  </a:tcPr>
                </a:tc>
                <a:tc>
                  <a:txBody>
                    <a:bodyPr/>
                    <a:lstStyle/>
                    <a:p>
                      <a:pPr algn="ctr"/>
                      <a:endParaRPr lang="en-GB" dirty="0"/>
                    </a:p>
                  </a:txBody>
                  <a:tcPr/>
                </a:tc>
                <a:tc>
                  <a:txBody>
                    <a:bodyPr/>
                    <a:lstStyle/>
                    <a:p>
                      <a:pPr algn="ctr"/>
                      <a:r>
                        <a:rPr lang="en-GB" dirty="0"/>
                        <a:t>61</a:t>
                      </a:r>
                    </a:p>
                  </a:txBody>
                  <a:tcPr/>
                </a:tc>
                <a:tc>
                  <a:txBody>
                    <a:bodyPr/>
                    <a:lstStyle/>
                    <a:p>
                      <a:pPr algn="ctr"/>
                      <a:r>
                        <a:rPr lang="en-GB" dirty="0"/>
                        <a:t>64</a:t>
                      </a:r>
                    </a:p>
                  </a:txBody>
                  <a:tcPr>
                    <a:solidFill>
                      <a:srgbClr val="F2E7E7"/>
                    </a:solidFill>
                  </a:tcPr>
                </a:tc>
                <a:tc>
                  <a:txBody>
                    <a:bodyPr/>
                    <a:lstStyle/>
                    <a:p>
                      <a:pPr algn="ctr"/>
                      <a:r>
                        <a:rPr lang="en-GB" dirty="0"/>
                        <a:t>65</a:t>
                      </a:r>
                    </a:p>
                  </a:txBody>
                  <a:tcPr>
                    <a:solidFill>
                      <a:srgbClr val="FFFF00"/>
                    </a:solidFill>
                  </a:tcPr>
                </a:tc>
                <a:tc>
                  <a:txBody>
                    <a:bodyPr/>
                    <a:lstStyle/>
                    <a:p>
                      <a:pPr algn="ctr"/>
                      <a:r>
                        <a:rPr lang="en-GB" dirty="0"/>
                        <a:t>62.8</a:t>
                      </a:r>
                    </a:p>
                  </a:txBody>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3681917859"/>
                  </a:ext>
                </a:extLst>
              </a:tr>
            </a:tbl>
          </a:graphicData>
        </a:graphic>
      </p:graphicFrame>
      <p:sp>
        <p:nvSpPr>
          <p:cNvPr id="6" name="TextBox 5">
            <a:extLst>
              <a:ext uri="{FF2B5EF4-FFF2-40B4-BE49-F238E27FC236}">
                <a16:creationId xmlns:a16="http://schemas.microsoft.com/office/drawing/2014/main" id="{4542D2DE-8638-194F-BE69-92F2D1B0A808}"/>
              </a:ext>
            </a:extLst>
          </p:cNvPr>
          <p:cNvSpPr txBox="1"/>
          <p:nvPr/>
        </p:nvSpPr>
        <p:spPr>
          <a:xfrm>
            <a:off x="8504761" y="4389171"/>
            <a:ext cx="896645" cy="1600438"/>
          </a:xfrm>
          <a:prstGeom prst="rect">
            <a:avLst/>
          </a:prstGeom>
          <a:solidFill>
            <a:schemeClr val="bg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This is a 40 credit module so it counts twice</a:t>
            </a:r>
          </a:p>
        </p:txBody>
      </p:sp>
      <p:cxnSp>
        <p:nvCxnSpPr>
          <p:cNvPr id="7" name="Straight Arrow Connector 6">
            <a:extLst>
              <a:ext uri="{FF2B5EF4-FFF2-40B4-BE49-F238E27FC236}">
                <a16:creationId xmlns:a16="http://schemas.microsoft.com/office/drawing/2014/main" id="{110D2AB1-C55C-8A49-BF5B-48E98A066302}"/>
              </a:ext>
            </a:extLst>
          </p:cNvPr>
          <p:cNvCxnSpPr>
            <a:cxnSpLocks/>
          </p:cNvCxnSpPr>
          <p:nvPr/>
        </p:nvCxnSpPr>
        <p:spPr>
          <a:xfrm flipH="1" flipV="1">
            <a:off x="8026404" y="4305505"/>
            <a:ext cx="478357" cy="167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0D56DA68-8450-CD4B-B030-8CD9840CAAED}"/>
              </a:ext>
            </a:extLst>
          </p:cNvPr>
          <p:cNvGraphicFramePr>
            <a:graphicFrameLocks noGrp="1"/>
          </p:cNvGraphicFramePr>
          <p:nvPr>
            <p:extLst>
              <p:ext uri="{D42A27DB-BD31-4B8C-83A1-F6EECF244321}">
                <p14:modId xmlns:p14="http://schemas.microsoft.com/office/powerpoint/2010/main" val="2857878641"/>
              </p:ext>
            </p:extLst>
          </p:nvPr>
        </p:nvGraphicFramePr>
        <p:xfrm>
          <a:off x="406405" y="4389171"/>
          <a:ext cx="7840810" cy="2118360"/>
        </p:xfrm>
        <a:graphic>
          <a:graphicData uri="http://schemas.openxmlformats.org/drawingml/2006/table">
            <a:tbl>
              <a:tblPr bandRow="1">
                <a:tableStyleId>{5C22544A-7EE6-4342-B048-85BDC9FD1C3A}</a:tableStyleId>
              </a:tblPr>
              <a:tblGrid>
                <a:gridCol w="3920405">
                  <a:extLst>
                    <a:ext uri="{9D8B030D-6E8A-4147-A177-3AD203B41FA5}">
                      <a16:colId xmlns:a16="http://schemas.microsoft.com/office/drawing/2014/main" val="1054517356"/>
                    </a:ext>
                  </a:extLst>
                </a:gridCol>
                <a:gridCol w="3920405">
                  <a:extLst>
                    <a:ext uri="{9D8B030D-6E8A-4147-A177-3AD203B41FA5}">
                      <a16:colId xmlns:a16="http://schemas.microsoft.com/office/drawing/2014/main" val="4198161300"/>
                    </a:ext>
                  </a:extLst>
                </a:gridCol>
              </a:tblGrid>
              <a:tr h="0">
                <a:tc>
                  <a:txBody>
                    <a:bodyPr/>
                    <a:lstStyle/>
                    <a:p>
                      <a:r>
                        <a:rPr lang="en-GB" dirty="0">
                          <a:solidFill>
                            <a:schemeClr val="bg2">
                              <a:lumMod val="40000"/>
                              <a:lumOff val="60000"/>
                            </a:schemeClr>
                          </a:solidFill>
                        </a:rPr>
                        <a:t>Stage 2 average </a:t>
                      </a:r>
                    </a:p>
                  </a:txBody>
                  <a:tcPr>
                    <a:noFill/>
                  </a:tcPr>
                </a:tc>
                <a:tc>
                  <a:txBody>
                    <a:bodyPr/>
                    <a:lstStyle/>
                    <a:p>
                      <a:r>
                        <a:rPr lang="en-GB" dirty="0">
                          <a:solidFill>
                            <a:schemeClr val="bg2">
                              <a:lumMod val="40000"/>
                              <a:lumOff val="60000"/>
                            </a:schemeClr>
                          </a:solidFill>
                        </a:rPr>
                        <a:t>    55.2</a:t>
                      </a:r>
                    </a:p>
                  </a:txBody>
                  <a:tcPr>
                    <a:noFill/>
                  </a:tcPr>
                </a:tc>
                <a:extLst>
                  <a:ext uri="{0D108BD9-81ED-4DB2-BD59-A6C34878D82A}">
                    <a16:rowId xmlns:a16="http://schemas.microsoft.com/office/drawing/2014/main" val="241702864"/>
                  </a:ext>
                </a:extLst>
              </a:tr>
              <a:tr h="370840">
                <a:tc>
                  <a:txBody>
                    <a:bodyPr/>
                    <a:lstStyle/>
                    <a:p>
                      <a:r>
                        <a:rPr lang="en-GB" dirty="0">
                          <a:solidFill>
                            <a:schemeClr val="bg2">
                              <a:lumMod val="40000"/>
                              <a:lumOff val="60000"/>
                            </a:schemeClr>
                          </a:solidFill>
                        </a:rPr>
                        <a:t>Stage 3 average x 2</a:t>
                      </a:r>
                    </a:p>
                  </a:txBody>
                  <a:tcPr>
                    <a:lnB w="12700" cmpd="sng">
                      <a:noFill/>
                    </a:lnB>
                    <a:noFill/>
                  </a:tcPr>
                </a:tc>
                <a:tc>
                  <a:txBody>
                    <a:bodyPr/>
                    <a:lstStyle/>
                    <a:p>
                      <a:r>
                        <a:rPr lang="en-GB" dirty="0">
                          <a:solidFill>
                            <a:schemeClr val="bg2">
                              <a:lumMod val="40000"/>
                              <a:lumOff val="60000"/>
                            </a:schemeClr>
                          </a:solidFill>
                        </a:rPr>
                        <a:t>+ 125.6</a:t>
                      </a:r>
                    </a:p>
                  </a:txBody>
                  <a:tcPr>
                    <a:noFill/>
                  </a:tcPr>
                </a:tc>
                <a:extLst>
                  <a:ext uri="{0D108BD9-81ED-4DB2-BD59-A6C34878D82A}">
                    <a16:rowId xmlns:a16="http://schemas.microsoft.com/office/drawing/2014/main" val="1053425897"/>
                  </a:ext>
                </a:extLst>
              </a:tr>
              <a:tr h="370840">
                <a:tc>
                  <a:txBody>
                    <a:bodyPr/>
                    <a:lstStyle/>
                    <a:p>
                      <a:pPr algn="r"/>
                      <a:endParaRPr lang="en-GB" dirty="0">
                        <a:solidFill>
                          <a:schemeClr val="bg2">
                            <a:lumMod val="40000"/>
                            <a:lumOff val="60000"/>
                          </a:schemeClr>
                        </a:solidFill>
                      </a:endParaRPr>
                    </a:p>
                  </a:txBody>
                  <a:tcPr>
                    <a:lnT w="12700" cmpd="sng">
                      <a:noFill/>
                    </a:lnT>
                    <a:noFill/>
                  </a:tcPr>
                </a:tc>
                <a:tc>
                  <a:txBody>
                    <a:bodyPr/>
                    <a:lstStyle/>
                    <a:p>
                      <a:r>
                        <a:rPr lang="en-GB" dirty="0">
                          <a:solidFill>
                            <a:schemeClr val="bg2">
                              <a:lumMod val="40000"/>
                              <a:lumOff val="60000"/>
                            </a:schemeClr>
                          </a:solidFill>
                        </a:rPr>
                        <a:t>= 180.8</a:t>
                      </a:r>
                    </a:p>
                  </a:txBody>
                  <a:tcPr>
                    <a:noFill/>
                  </a:tcPr>
                </a:tc>
                <a:extLst>
                  <a:ext uri="{0D108BD9-81ED-4DB2-BD59-A6C34878D82A}">
                    <a16:rowId xmlns:a16="http://schemas.microsoft.com/office/drawing/2014/main" val="2830256181"/>
                  </a:ext>
                </a:extLst>
              </a:tr>
              <a:tr h="370840">
                <a:tc>
                  <a:txBody>
                    <a:bodyPr/>
                    <a:lstStyle/>
                    <a:p>
                      <a:r>
                        <a:rPr lang="en-GB" dirty="0">
                          <a:solidFill>
                            <a:schemeClr val="bg2">
                              <a:lumMod val="40000"/>
                              <a:lumOff val="60000"/>
                            </a:schemeClr>
                          </a:solidFill>
                        </a:rPr>
                        <a:t>Divided by 3 to get final average =</a:t>
                      </a:r>
                    </a:p>
                  </a:txBody>
                  <a:tcPr>
                    <a:noFill/>
                  </a:tcPr>
                </a:tc>
                <a:tc>
                  <a:txBody>
                    <a:bodyPr/>
                    <a:lstStyle/>
                    <a:p>
                      <a:r>
                        <a:rPr lang="en-GB" dirty="0">
                          <a:solidFill>
                            <a:schemeClr val="bg2">
                              <a:lumMod val="40000"/>
                              <a:lumOff val="60000"/>
                            </a:schemeClr>
                          </a:solidFill>
                        </a:rPr>
                        <a:t> 60.3</a:t>
                      </a:r>
                    </a:p>
                  </a:txBody>
                  <a:tcPr>
                    <a:noFill/>
                  </a:tcPr>
                </a:tc>
                <a:extLst>
                  <a:ext uri="{0D108BD9-81ED-4DB2-BD59-A6C34878D82A}">
                    <a16:rowId xmlns:a16="http://schemas.microsoft.com/office/drawing/2014/main" val="1183873701"/>
                  </a:ext>
                </a:extLst>
              </a:tr>
              <a:tr h="370840">
                <a:tc>
                  <a:txBody>
                    <a:bodyPr/>
                    <a:lstStyle/>
                    <a:p>
                      <a:pPr algn="r"/>
                      <a:r>
                        <a:rPr lang="en-GB" b="1" dirty="0">
                          <a:solidFill>
                            <a:schemeClr val="bg2">
                              <a:lumMod val="40000"/>
                              <a:lumOff val="60000"/>
                            </a:schemeClr>
                          </a:solidFill>
                        </a:rPr>
                        <a:t>Final</a:t>
                      </a:r>
                      <a:r>
                        <a:rPr lang="en-GB" b="1" baseline="0" dirty="0">
                          <a:solidFill>
                            <a:schemeClr val="bg2">
                              <a:lumMod val="40000"/>
                              <a:lumOff val="60000"/>
                            </a:schemeClr>
                          </a:solidFill>
                        </a:rPr>
                        <a:t> rounded average =</a:t>
                      </a:r>
                      <a:endParaRPr lang="en-GB" b="1" dirty="0">
                        <a:solidFill>
                          <a:schemeClr val="bg2">
                            <a:lumMod val="40000"/>
                            <a:lumOff val="60000"/>
                          </a:schemeClr>
                        </a:solidFill>
                      </a:endParaRPr>
                    </a:p>
                  </a:txBody>
                  <a:tcPr>
                    <a:noFill/>
                  </a:tcPr>
                </a:tc>
                <a:tc>
                  <a:txBody>
                    <a:bodyPr/>
                    <a:lstStyle/>
                    <a:p>
                      <a:r>
                        <a:rPr lang="en-GB" b="1" dirty="0">
                          <a:solidFill>
                            <a:schemeClr val="bg2">
                              <a:lumMod val="40000"/>
                              <a:lumOff val="60000"/>
                            </a:schemeClr>
                          </a:solidFill>
                        </a:rPr>
                        <a:t>60</a:t>
                      </a:r>
                    </a:p>
                  </a:txBody>
                  <a:tcPr>
                    <a:noFill/>
                  </a:tcPr>
                </a:tc>
                <a:extLst>
                  <a:ext uri="{0D108BD9-81ED-4DB2-BD59-A6C34878D82A}">
                    <a16:rowId xmlns:a16="http://schemas.microsoft.com/office/drawing/2014/main" val="2143755107"/>
                  </a:ext>
                </a:extLst>
              </a:tr>
            </a:tbl>
          </a:graphicData>
        </a:graphic>
      </p:graphicFrame>
      <p:sp>
        <p:nvSpPr>
          <p:cNvPr id="9" name="Rectangle 8">
            <a:extLst>
              <a:ext uri="{FF2B5EF4-FFF2-40B4-BE49-F238E27FC236}">
                <a16:creationId xmlns:a16="http://schemas.microsoft.com/office/drawing/2014/main" id="{0D74CF66-B54C-234D-834D-913BF436D996}"/>
              </a:ext>
            </a:extLst>
          </p:cNvPr>
          <p:cNvSpPr/>
          <p:nvPr/>
        </p:nvSpPr>
        <p:spPr>
          <a:xfrm>
            <a:off x="9644662" y="4375780"/>
            <a:ext cx="1749323" cy="1569660"/>
          </a:xfrm>
          <a:prstGeom prst="rect">
            <a:avLst/>
          </a:prstGeom>
        </p:spPr>
        <p:txBody>
          <a:bodyPr wrap="square">
            <a:spAutoFit/>
          </a:bodyPr>
          <a:lstStyle/>
          <a:p>
            <a:r>
              <a:rPr lang="en-GB" sz="1600" dirty="0"/>
              <a:t>Note:  Final averages are whole numbers, so &gt;= X.5 round up, otherwise round down</a:t>
            </a:r>
          </a:p>
        </p:txBody>
      </p:sp>
      <p:sp>
        <p:nvSpPr>
          <p:cNvPr id="10" name="Rectangle 9">
            <a:extLst>
              <a:ext uri="{FF2B5EF4-FFF2-40B4-BE49-F238E27FC236}">
                <a16:creationId xmlns:a16="http://schemas.microsoft.com/office/drawing/2014/main" id="{8B049349-23EA-214A-9DB1-EE23058F2FA1}"/>
              </a:ext>
            </a:extLst>
          </p:cNvPr>
          <p:cNvSpPr/>
          <p:nvPr/>
        </p:nvSpPr>
        <p:spPr>
          <a:xfrm>
            <a:off x="337164" y="2379309"/>
            <a:ext cx="5011308" cy="369332"/>
          </a:xfrm>
          <a:prstGeom prst="rect">
            <a:avLst/>
          </a:prstGeom>
        </p:spPr>
        <p:txBody>
          <a:bodyPr wrap="none">
            <a:spAutoFit/>
          </a:bodyPr>
          <a:lstStyle/>
          <a:p>
            <a:r>
              <a:rPr lang="en-US" dirty="0"/>
              <a:t>Your profile of marks (Stage 2 and Stage 3):</a:t>
            </a:r>
          </a:p>
        </p:txBody>
      </p:sp>
    </p:spTree>
    <p:extLst>
      <p:ext uri="{BB962C8B-B14F-4D97-AF65-F5344CB8AC3E}">
        <p14:creationId xmlns:p14="http://schemas.microsoft.com/office/powerpoint/2010/main" val="19574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3143" y="1645920"/>
            <a:ext cx="3522879" cy="4470821"/>
          </a:xfrm>
        </p:spPr>
        <p:txBody>
          <a:bodyPr>
            <a:normAutofit/>
          </a:bodyPr>
          <a:lstStyle/>
          <a:p>
            <a:pPr algn="r"/>
            <a:r>
              <a:rPr lang="en-GB">
                <a:solidFill>
                  <a:schemeClr val="tx1"/>
                </a:solidFill>
              </a:rPr>
              <a:t>Linguistics with a Foreign Language</a:t>
            </a:r>
          </a:p>
        </p:txBody>
      </p:sp>
      <p:sp>
        <p:nvSpPr>
          <p:cNvPr id="11" name="Rectangle 10">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5887E8FA-C4DA-4DCD-A8FC-D1AC57001F22}" type="slidenum">
              <a:rPr lang="en-GB" sz="2000" smtClean="0"/>
              <a:pPr>
                <a:spcAft>
                  <a:spcPts val="600"/>
                </a:spcAft>
              </a:pPr>
              <a:t>11</a:t>
            </a:fld>
            <a:endParaRPr lang="en-GB" sz="2000" dirty="0"/>
          </a:p>
        </p:txBody>
      </p:sp>
      <p:sp>
        <p:nvSpPr>
          <p:cNvPr id="3" name="Content Placeholder 2"/>
          <p:cNvSpPr>
            <a:spLocks noGrp="1"/>
          </p:cNvSpPr>
          <p:nvPr>
            <p:ph idx="1"/>
          </p:nvPr>
        </p:nvSpPr>
        <p:spPr>
          <a:xfrm>
            <a:off x="4829164" y="1645920"/>
            <a:ext cx="6294448" cy="4470821"/>
          </a:xfrm>
        </p:spPr>
        <p:txBody>
          <a:bodyPr>
            <a:normAutofit/>
          </a:bodyPr>
          <a:lstStyle/>
          <a:p>
            <a:pPr marL="0" indent="0">
              <a:buNone/>
            </a:pPr>
            <a:r>
              <a:rPr lang="en-GB" sz="2400" dirty="0"/>
              <a:t>A slight variation:</a:t>
            </a:r>
          </a:p>
          <a:p>
            <a:r>
              <a:rPr lang="en-GB" dirty="0"/>
              <a:t>Stage 3 (your Year Abroad): as well as your Year Abroad </a:t>
            </a:r>
            <a:r>
              <a:rPr lang="en-GB" dirty="0" err="1"/>
              <a:t>ePortfolio</a:t>
            </a:r>
            <a:r>
              <a:rPr lang="en-GB" dirty="0"/>
              <a:t>, you have one 20-credit essay/report/project submission</a:t>
            </a:r>
          </a:p>
          <a:p>
            <a:pPr marL="0" indent="0">
              <a:buNone/>
            </a:pPr>
            <a:endParaRPr lang="en-GB" dirty="0"/>
          </a:p>
          <a:p>
            <a:r>
              <a:rPr lang="en-GB" dirty="0"/>
              <a:t>If your mark on that 20 credit module is higher than the average of your Stage 2 </a:t>
            </a:r>
            <a:r>
              <a:rPr lang="en-GB" b="1" dirty="0"/>
              <a:t>School of English </a:t>
            </a:r>
            <a:r>
              <a:rPr lang="en-GB" dirty="0"/>
              <a:t>modules, that mark replaces your lowest SELLL mark for average computation purposes (i.e., </a:t>
            </a:r>
            <a:r>
              <a:rPr lang="en-GB" b="1" dirty="0"/>
              <a:t>not</a:t>
            </a:r>
            <a:r>
              <a:rPr lang="en-GB" dirty="0"/>
              <a:t> on your transcript)</a:t>
            </a:r>
          </a:p>
        </p:txBody>
      </p:sp>
    </p:spTree>
    <p:extLst>
      <p:ext uri="{BB962C8B-B14F-4D97-AF65-F5344CB8AC3E}">
        <p14:creationId xmlns:p14="http://schemas.microsoft.com/office/powerpoint/2010/main" val="202739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3143" y="1645920"/>
            <a:ext cx="3522879" cy="4470821"/>
          </a:xfrm>
        </p:spPr>
        <p:txBody>
          <a:bodyPr>
            <a:normAutofit/>
          </a:bodyPr>
          <a:lstStyle/>
          <a:p>
            <a:pPr algn="r"/>
            <a:r>
              <a:rPr lang="en-GB">
                <a:solidFill>
                  <a:schemeClr val="tx1"/>
                </a:solidFill>
              </a:rPr>
              <a:t>Rounding</a:t>
            </a:r>
          </a:p>
        </p:txBody>
      </p:sp>
      <p:sp>
        <p:nvSpPr>
          <p:cNvPr id="11" name="Rectangle 10">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5887E8FA-C4DA-4DCD-A8FC-D1AC57001F22}" type="slidenum">
              <a:rPr lang="en-GB" sz="2000" smtClean="0"/>
              <a:pPr>
                <a:spcAft>
                  <a:spcPts val="600"/>
                </a:spcAft>
              </a:pPr>
              <a:t>12</a:t>
            </a:fld>
            <a:endParaRPr lang="en-GB" sz="2000" dirty="0"/>
          </a:p>
        </p:txBody>
      </p:sp>
      <p:sp>
        <p:nvSpPr>
          <p:cNvPr id="3" name="Content Placeholder 2"/>
          <p:cNvSpPr>
            <a:spLocks noGrp="1"/>
          </p:cNvSpPr>
          <p:nvPr>
            <p:ph idx="1"/>
          </p:nvPr>
        </p:nvSpPr>
        <p:spPr>
          <a:xfrm>
            <a:off x="4829164" y="1645920"/>
            <a:ext cx="6294448" cy="4470821"/>
          </a:xfrm>
        </p:spPr>
        <p:txBody>
          <a:bodyPr>
            <a:normAutofit/>
          </a:bodyPr>
          <a:lstStyle/>
          <a:p>
            <a:r>
              <a:rPr lang="en-GB" dirty="0"/>
              <a:t>Stage averages are rounded to the nearest tenth</a:t>
            </a:r>
          </a:p>
          <a:p>
            <a:r>
              <a:rPr lang="en-GB" dirty="0"/>
              <a:t>Final averages are rounded to the nearest tenth, </a:t>
            </a:r>
            <a:r>
              <a:rPr lang="en-GB" i="1" dirty="0"/>
              <a:t>and then</a:t>
            </a:r>
            <a:r>
              <a:rPr lang="en-GB" dirty="0"/>
              <a:t> to the nearest whole number</a:t>
            </a:r>
          </a:p>
          <a:p>
            <a:endParaRPr lang="en-GB" dirty="0"/>
          </a:p>
          <a:p>
            <a:pPr marL="0" indent="0">
              <a:buNone/>
            </a:pPr>
            <a:r>
              <a:rPr lang="en-GB" dirty="0"/>
              <a:t>So Stage Average 64.78111 = 64.8    </a:t>
            </a:r>
          </a:p>
          <a:p>
            <a:pPr marL="0" indent="0">
              <a:buNone/>
            </a:pPr>
            <a:r>
              <a:rPr lang="en-GB" dirty="0"/>
              <a:t>Final Average of 65.74231 = 65.7 = 66 </a:t>
            </a:r>
          </a:p>
          <a:p>
            <a:pPr marL="0" indent="0">
              <a:buNone/>
            </a:pPr>
            <a:r>
              <a:rPr lang="en-GB" dirty="0"/>
              <a:t>(This does mean that a Final Average of 69.450 = 69.5 = 70)</a:t>
            </a:r>
          </a:p>
        </p:txBody>
      </p:sp>
    </p:spTree>
    <p:extLst>
      <p:ext uri="{BB962C8B-B14F-4D97-AF65-F5344CB8AC3E}">
        <p14:creationId xmlns:p14="http://schemas.microsoft.com/office/powerpoint/2010/main" val="105731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C108D-D604-494F-99EF-4D52958C3D1C}"/>
              </a:ext>
            </a:extLst>
          </p:cNvPr>
          <p:cNvSpPr>
            <a:spLocks noGrp="1"/>
          </p:cNvSpPr>
          <p:nvPr>
            <p:ph type="title"/>
          </p:nvPr>
        </p:nvSpPr>
        <p:spPr>
          <a:xfrm>
            <a:off x="653143" y="1645920"/>
            <a:ext cx="3522879" cy="4470821"/>
          </a:xfrm>
        </p:spPr>
        <p:txBody>
          <a:bodyPr>
            <a:normAutofit/>
          </a:bodyPr>
          <a:lstStyle/>
          <a:p>
            <a:pPr algn="r"/>
            <a:r>
              <a:rPr lang="en-US" dirty="0">
                <a:solidFill>
                  <a:schemeClr val="tx1"/>
                </a:solidFill>
              </a:rPr>
              <a:t>Borderlines</a:t>
            </a:r>
          </a:p>
        </p:txBody>
      </p:sp>
      <p:sp>
        <p:nvSpPr>
          <p:cNvPr id="11" name="Rectangle 10">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997051F1-06CC-4D4F-BFD0-D70BA6BB7684}"/>
              </a:ext>
            </a:extLst>
          </p:cNvPr>
          <p:cNvSpPr>
            <a:spLocks noGrp="1"/>
          </p:cNvSpPr>
          <p:nvPr>
            <p:ph type="sldNum" sz="quarter" idx="12"/>
          </p:nvPr>
        </p:nvSpPr>
        <p:spPr>
          <a:xfrm>
            <a:off x="10352540" y="295729"/>
            <a:ext cx="838199" cy="767687"/>
          </a:xfrm>
        </p:spPr>
        <p:txBody>
          <a:bodyPr>
            <a:normAutofit/>
          </a:bodyPr>
          <a:lstStyle/>
          <a:p>
            <a:pPr>
              <a:spcAft>
                <a:spcPts val="600"/>
              </a:spcAft>
            </a:pPr>
            <a:fld id="{51845F5A-061D-4825-9AE9-D7794091C6CF}" type="slidenum">
              <a:rPr lang="en-US" sz="2000" smtClean="0"/>
              <a:pPr>
                <a:spcAft>
                  <a:spcPts val="600"/>
                </a:spcAft>
              </a:pPr>
              <a:t>13</a:t>
            </a:fld>
            <a:endParaRPr lang="en-US" sz="2000" dirty="0"/>
          </a:p>
        </p:txBody>
      </p:sp>
      <p:sp>
        <p:nvSpPr>
          <p:cNvPr id="3" name="Content Placeholder 2">
            <a:extLst>
              <a:ext uri="{FF2B5EF4-FFF2-40B4-BE49-F238E27FC236}">
                <a16:creationId xmlns:a16="http://schemas.microsoft.com/office/drawing/2014/main" id="{3EE289E2-F145-6047-B9A8-66AD6B0C4378}"/>
              </a:ext>
            </a:extLst>
          </p:cNvPr>
          <p:cNvSpPr>
            <a:spLocks noGrp="1"/>
          </p:cNvSpPr>
          <p:nvPr>
            <p:ph idx="1"/>
          </p:nvPr>
        </p:nvSpPr>
        <p:spPr>
          <a:xfrm>
            <a:off x="4829164" y="1645920"/>
            <a:ext cx="6294448" cy="4470821"/>
          </a:xfrm>
        </p:spPr>
        <p:txBody>
          <a:bodyPr>
            <a:normAutofit lnSpcReduction="10000"/>
          </a:bodyPr>
          <a:lstStyle/>
          <a:p>
            <a:pPr marL="0" indent="0">
              <a:buNone/>
            </a:pPr>
            <a:r>
              <a:rPr lang="en-GB" dirty="0"/>
              <a:t>“The Board of Examiners must consider whether or not to exercise discretion to award a higher classification of degree when you have a final programme average within two marks of a classification boundary.”</a:t>
            </a:r>
          </a:p>
          <a:p>
            <a:pPr algn="r">
              <a:buFontTx/>
              <a:buChar char="-"/>
            </a:pPr>
            <a:r>
              <a:rPr lang="en-GB" dirty="0"/>
              <a:t>Regulations for Taught Programmes, V. 29. </a:t>
            </a:r>
          </a:p>
          <a:p>
            <a:pPr marL="0" indent="0">
              <a:buNone/>
            </a:pPr>
            <a:endParaRPr lang="en-GB" dirty="0"/>
          </a:p>
          <a:p>
            <a:pPr marL="0" indent="0">
              <a:buNone/>
            </a:pPr>
            <a:r>
              <a:rPr lang="en-GB" dirty="0"/>
              <a:t>We consider everyone with an average that ends in an 8 or a 9 (48, 49, 58, 59, 68, 69) as a borderline.</a:t>
            </a:r>
          </a:p>
          <a:p>
            <a:pPr marL="0" indent="0">
              <a:buNone/>
            </a:pPr>
            <a:br>
              <a:rPr lang="en-GB" dirty="0"/>
            </a:br>
            <a:r>
              <a:rPr lang="en-GB" dirty="0"/>
              <a:t>Additionally, in 2020-21, as part of the Safety Net we will consider averages ending in a 7 (47, 57, 67) as a borderline.</a:t>
            </a:r>
          </a:p>
          <a:p>
            <a:pPr marL="0" indent="0">
              <a:buNone/>
            </a:pPr>
            <a:endParaRPr lang="en-US" dirty="0"/>
          </a:p>
        </p:txBody>
      </p:sp>
    </p:spTree>
    <p:extLst>
      <p:ext uri="{BB962C8B-B14F-4D97-AF65-F5344CB8AC3E}">
        <p14:creationId xmlns:p14="http://schemas.microsoft.com/office/powerpoint/2010/main" val="3715910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0C354-BCB2-4D40-9CB2-024E42B2470F}"/>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Principles of discretion (academic)</a:t>
            </a:r>
          </a:p>
        </p:txBody>
      </p:sp>
      <p:sp>
        <p:nvSpPr>
          <p:cNvPr id="11" name="Rectangle 10">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7BCB9B23-52B5-2449-A3FB-2F8BE66F0785}"/>
              </a:ext>
            </a:extLst>
          </p:cNvPr>
          <p:cNvSpPr>
            <a:spLocks noGrp="1"/>
          </p:cNvSpPr>
          <p:nvPr>
            <p:ph type="sldNum" sz="quarter" idx="12"/>
          </p:nvPr>
        </p:nvSpPr>
        <p:spPr>
          <a:xfrm>
            <a:off x="10352540" y="295729"/>
            <a:ext cx="838199" cy="767687"/>
          </a:xfrm>
        </p:spPr>
        <p:txBody>
          <a:bodyPr>
            <a:normAutofit/>
          </a:bodyPr>
          <a:lstStyle/>
          <a:p>
            <a:pPr>
              <a:spcAft>
                <a:spcPts val="600"/>
              </a:spcAft>
            </a:pPr>
            <a:fld id="{51845F5A-061D-4825-9AE9-D7794091C6CF}" type="slidenum">
              <a:rPr lang="en-US" sz="2000" smtClean="0"/>
              <a:pPr>
                <a:spcAft>
                  <a:spcPts val="600"/>
                </a:spcAft>
              </a:pPr>
              <a:t>14</a:t>
            </a:fld>
            <a:endParaRPr lang="en-US" sz="2000" dirty="0"/>
          </a:p>
        </p:txBody>
      </p:sp>
      <p:sp>
        <p:nvSpPr>
          <p:cNvPr id="3" name="Content Placeholder 2">
            <a:extLst>
              <a:ext uri="{FF2B5EF4-FFF2-40B4-BE49-F238E27FC236}">
                <a16:creationId xmlns:a16="http://schemas.microsoft.com/office/drawing/2014/main" id="{5A82ED4D-4DA1-3B45-8F5A-DD670829EDBA}"/>
              </a:ext>
            </a:extLst>
          </p:cNvPr>
          <p:cNvSpPr>
            <a:spLocks noGrp="1"/>
          </p:cNvSpPr>
          <p:nvPr>
            <p:ph idx="1"/>
          </p:nvPr>
        </p:nvSpPr>
        <p:spPr>
          <a:xfrm>
            <a:off x="4829164" y="1645920"/>
            <a:ext cx="6294448" cy="4470821"/>
          </a:xfrm>
        </p:spPr>
        <p:txBody>
          <a:bodyPr>
            <a:normAutofit/>
          </a:bodyPr>
          <a:lstStyle/>
          <a:p>
            <a:pPr marL="0" indent="0">
              <a:lnSpc>
                <a:spcPct val="90000"/>
              </a:lnSpc>
              <a:buNone/>
            </a:pPr>
            <a:r>
              <a:rPr lang="en-GB" dirty="0"/>
              <a:t>“The Board of Examiners shall have regard to the following:</a:t>
            </a:r>
          </a:p>
          <a:p>
            <a:pPr lvl="1">
              <a:lnSpc>
                <a:spcPct val="90000"/>
              </a:lnSpc>
            </a:pPr>
            <a:r>
              <a:rPr lang="en-GB" dirty="0"/>
              <a:t>The overall profile of individual marks achieved in modules</a:t>
            </a:r>
          </a:p>
          <a:p>
            <a:pPr lvl="1">
              <a:lnSpc>
                <a:spcPct val="90000"/>
              </a:lnSpc>
            </a:pPr>
            <a:r>
              <a:rPr lang="en-GB" dirty="0"/>
              <a:t>Exceptional performance in any particular module (for example research-based modules or an oral examination where this is part of the degree programme regulations).”</a:t>
            </a:r>
          </a:p>
          <a:p>
            <a:pPr lvl="1" algn="r">
              <a:lnSpc>
                <a:spcPct val="90000"/>
              </a:lnSpc>
              <a:buFontTx/>
              <a:buChar char="-"/>
            </a:pPr>
            <a:r>
              <a:rPr lang="en-GB" dirty="0"/>
              <a:t>Regulations for Taught Programmes, V. 61. </a:t>
            </a:r>
            <a:endParaRPr lang="en-US" dirty="0"/>
          </a:p>
          <a:p>
            <a:pPr lvl="1">
              <a:lnSpc>
                <a:spcPct val="90000"/>
              </a:lnSpc>
              <a:buFontTx/>
              <a:buChar char="-"/>
            </a:pPr>
            <a:endParaRPr lang="en-US" dirty="0"/>
          </a:p>
          <a:p>
            <a:pPr marL="0" indent="0">
              <a:lnSpc>
                <a:spcPct val="90000"/>
              </a:lnSpc>
              <a:buNone/>
            </a:pPr>
            <a:r>
              <a:rPr lang="en-US" dirty="0"/>
              <a:t>Exercise of discretion must be </a:t>
            </a:r>
            <a:r>
              <a:rPr lang="en-US" b="1" dirty="0"/>
              <a:t>consistent</a:t>
            </a:r>
            <a:r>
              <a:rPr lang="en-US" dirty="0"/>
              <a:t>, i.e. if we make a decision for one student, we have to make the same decision for a student with the same kind of profile. </a:t>
            </a:r>
            <a:endParaRPr lang="en-GB" dirty="0"/>
          </a:p>
        </p:txBody>
      </p:sp>
    </p:spTree>
    <p:extLst>
      <p:ext uri="{BB962C8B-B14F-4D97-AF65-F5344CB8AC3E}">
        <p14:creationId xmlns:p14="http://schemas.microsoft.com/office/powerpoint/2010/main" val="531916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B845D-428D-514E-9F98-ED5952616885}"/>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Principles of discretion (PEC)</a:t>
            </a:r>
          </a:p>
        </p:txBody>
      </p:sp>
      <p:sp>
        <p:nvSpPr>
          <p:cNvPr id="11" name="Rectangle 10">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64F501D8-B37D-2743-A5A1-F27E993A6CFE}"/>
              </a:ext>
            </a:extLst>
          </p:cNvPr>
          <p:cNvSpPr>
            <a:spLocks noGrp="1"/>
          </p:cNvSpPr>
          <p:nvPr>
            <p:ph type="sldNum" sz="quarter" idx="12"/>
          </p:nvPr>
        </p:nvSpPr>
        <p:spPr>
          <a:xfrm>
            <a:off x="10352540" y="295729"/>
            <a:ext cx="838199" cy="767687"/>
          </a:xfrm>
        </p:spPr>
        <p:txBody>
          <a:bodyPr>
            <a:normAutofit/>
          </a:bodyPr>
          <a:lstStyle/>
          <a:p>
            <a:pPr>
              <a:spcAft>
                <a:spcPts val="600"/>
              </a:spcAft>
            </a:pPr>
            <a:fld id="{51845F5A-061D-4825-9AE9-D7794091C6CF}" type="slidenum">
              <a:rPr lang="en-US" sz="2000" smtClean="0"/>
              <a:pPr>
                <a:spcAft>
                  <a:spcPts val="600"/>
                </a:spcAft>
              </a:pPr>
              <a:t>15</a:t>
            </a:fld>
            <a:endParaRPr lang="en-US" sz="2000" dirty="0"/>
          </a:p>
        </p:txBody>
      </p:sp>
      <p:sp>
        <p:nvSpPr>
          <p:cNvPr id="3" name="Content Placeholder 2">
            <a:extLst>
              <a:ext uri="{FF2B5EF4-FFF2-40B4-BE49-F238E27FC236}">
                <a16:creationId xmlns:a16="http://schemas.microsoft.com/office/drawing/2014/main" id="{E64AA235-B33B-C947-A6E0-D1E50E6548E2}"/>
              </a:ext>
            </a:extLst>
          </p:cNvPr>
          <p:cNvSpPr>
            <a:spLocks noGrp="1"/>
          </p:cNvSpPr>
          <p:nvPr>
            <p:ph idx="1"/>
          </p:nvPr>
        </p:nvSpPr>
        <p:spPr>
          <a:xfrm>
            <a:off x="4829164" y="1645920"/>
            <a:ext cx="6294448" cy="4470821"/>
          </a:xfrm>
        </p:spPr>
        <p:txBody>
          <a:bodyPr>
            <a:normAutofit/>
          </a:bodyPr>
          <a:lstStyle/>
          <a:p>
            <a:pPr marL="0" indent="0">
              <a:buNone/>
            </a:pPr>
            <a:r>
              <a:rPr lang="en-GB" dirty="0"/>
              <a:t>The regulations also ask us to consider: </a:t>
            </a:r>
          </a:p>
          <a:p>
            <a:pPr marL="0" indent="0">
              <a:buNone/>
            </a:pPr>
            <a:r>
              <a:rPr lang="en-GB" dirty="0"/>
              <a:t>“When there is a positive assessment of the impact of medical or other mitigating circumstances by the Personal Extenuating Circumstances Committee.”</a:t>
            </a:r>
          </a:p>
          <a:p>
            <a:pPr algn="r">
              <a:buFontTx/>
              <a:buChar char="-"/>
            </a:pPr>
            <a:r>
              <a:rPr lang="en-GB" dirty="0"/>
              <a:t>Regulations for Taught Programmes, V. 61. </a:t>
            </a:r>
          </a:p>
          <a:p>
            <a:pPr marL="0" indent="0">
              <a:buNone/>
            </a:pPr>
            <a:endParaRPr lang="en-GB" dirty="0"/>
          </a:p>
          <a:p>
            <a:pPr marL="0" indent="0">
              <a:buNone/>
            </a:pPr>
            <a:r>
              <a:rPr lang="en-GB" dirty="0"/>
              <a:t>At the end of the semester, you will be invited to submit PEC forms telling us about such circumstances.</a:t>
            </a:r>
            <a:endParaRPr lang="en-US" dirty="0"/>
          </a:p>
        </p:txBody>
      </p:sp>
    </p:spTree>
    <p:extLst>
      <p:ext uri="{BB962C8B-B14F-4D97-AF65-F5344CB8AC3E}">
        <p14:creationId xmlns:p14="http://schemas.microsoft.com/office/powerpoint/2010/main" val="62012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E4C4-6924-F145-847F-541CC025E9EB}"/>
              </a:ext>
            </a:extLst>
          </p:cNvPr>
          <p:cNvSpPr>
            <a:spLocks noGrp="1"/>
          </p:cNvSpPr>
          <p:nvPr>
            <p:ph type="title"/>
          </p:nvPr>
        </p:nvSpPr>
        <p:spPr>
          <a:xfrm>
            <a:off x="646111" y="452718"/>
            <a:ext cx="9404723" cy="1400530"/>
          </a:xfrm>
        </p:spPr>
        <p:txBody>
          <a:bodyPr>
            <a:normAutofit/>
          </a:bodyPr>
          <a:lstStyle/>
          <a:p>
            <a:r>
              <a:rPr lang="en-US" dirty="0"/>
              <a:t>Summary</a:t>
            </a:r>
          </a:p>
        </p:txBody>
      </p:sp>
      <p:sp>
        <p:nvSpPr>
          <p:cNvPr id="3" name="Slide Number Placeholder 2">
            <a:extLst>
              <a:ext uri="{FF2B5EF4-FFF2-40B4-BE49-F238E27FC236}">
                <a16:creationId xmlns:a16="http://schemas.microsoft.com/office/drawing/2014/main" id="{1E8F601C-9327-2A4E-8D14-E9B587382328}"/>
              </a:ext>
            </a:extLst>
          </p:cNvPr>
          <p:cNvSpPr>
            <a:spLocks noGrp="1"/>
          </p:cNvSpPr>
          <p:nvPr>
            <p:ph type="sldNum" sz="quarter" idx="12"/>
          </p:nvPr>
        </p:nvSpPr>
        <p:spPr>
          <a:xfrm>
            <a:off x="10352540" y="295729"/>
            <a:ext cx="838199" cy="767687"/>
          </a:xfrm>
        </p:spPr>
        <p:txBody>
          <a:bodyPr>
            <a:normAutofit/>
          </a:bodyPr>
          <a:lstStyle/>
          <a:p>
            <a:pPr>
              <a:spcAft>
                <a:spcPts val="600"/>
              </a:spcAft>
            </a:pPr>
            <a:fld id="{51845F5A-061D-4825-9AE9-D7794091C6CF}" type="slidenum">
              <a:rPr lang="en-US" sz="2000" smtClean="0"/>
              <a:pPr>
                <a:spcAft>
                  <a:spcPts val="600"/>
                </a:spcAft>
              </a:pPr>
              <a:t>16</a:t>
            </a:fld>
            <a:endParaRPr lang="en-US" sz="2000" dirty="0"/>
          </a:p>
        </p:txBody>
      </p:sp>
      <p:graphicFrame>
        <p:nvGraphicFramePr>
          <p:cNvPr id="5" name="Content Placeholder 2">
            <a:extLst>
              <a:ext uri="{FF2B5EF4-FFF2-40B4-BE49-F238E27FC236}">
                <a16:creationId xmlns:a16="http://schemas.microsoft.com/office/drawing/2014/main" id="{32718AB8-B7C7-494B-B4A0-CF27671C2497}"/>
              </a:ext>
            </a:extLst>
          </p:cNvPr>
          <p:cNvGraphicFramePr>
            <a:graphicFrameLocks noGrp="1"/>
          </p:cNvGraphicFramePr>
          <p:nvPr>
            <p:ph idx="1"/>
            <p:extLst>
              <p:ext uri="{D42A27DB-BD31-4B8C-83A1-F6EECF244321}">
                <p14:modId xmlns:p14="http://schemas.microsoft.com/office/powerpoint/2010/main" val="3150642617"/>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795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30A5-C4FB-E642-A0F8-983A20EFBA26}"/>
              </a:ext>
            </a:extLst>
          </p:cNvPr>
          <p:cNvSpPr>
            <a:spLocks noGrp="1"/>
          </p:cNvSpPr>
          <p:nvPr>
            <p:ph type="title"/>
          </p:nvPr>
        </p:nvSpPr>
        <p:spPr>
          <a:xfrm>
            <a:off x="1154956" y="2861733"/>
            <a:ext cx="10209730" cy="1915647"/>
          </a:xfrm>
        </p:spPr>
        <p:txBody>
          <a:bodyPr/>
          <a:lstStyle/>
          <a:p>
            <a:r>
              <a:rPr lang="en-US" dirty="0"/>
              <a:t>Marking, moderation, and exam boards</a:t>
            </a:r>
          </a:p>
        </p:txBody>
      </p:sp>
      <p:sp>
        <p:nvSpPr>
          <p:cNvPr id="3" name="Text Placeholder 2">
            <a:extLst>
              <a:ext uri="{FF2B5EF4-FFF2-40B4-BE49-F238E27FC236}">
                <a16:creationId xmlns:a16="http://schemas.microsoft.com/office/drawing/2014/main" id="{E2AD7CB7-D92E-5440-A389-6F52D117F913}"/>
              </a:ext>
            </a:extLst>
          </p:cNvPr>
          <p:cNvSpPr>
            <a:spLocks noGrp="1"/>
          </p:cNvSpPr>
          <p:nvPr>
            <p:ph type="body" idx="1"/>
          </p:nvPr>
        </p:nvSpPr>
        <p:spPr/>
        <p:txBody>
          <a:bodyPr/>
          <a:lstStyle/>
          <a:p>
            <a:r>
              <a:rPr lang="en-US" dirty="0"/>
              <a:t>Information for all stages</a:t>
            </a:r>
          </a:p>
        </p:txBody>
      </p:sp>
      <p:sp>
        <p:nvSpPr>
          <p:cNvPr id="4" name="Slide Number Placeholder 3">
            <a:extLst>
              <a:ext uri="{FF2B5EF4-FFF2-40B4-BE49-F238E27FC236}">
                <a16:creationId xmlns:a16="http://schemas.microsoft.com/office/drawing/2014/main" id="{0E077986-6C61-0749-8A67-E032E76705C9}"/>
              </a:ext>
            </a:extLst>
          </p:cNvPr>
          <p:cNvSpPr>
            <a:spLocks noGrp="1"/>
          </p:cNvSpPr>
          <p:nvPr>
            <p:ph type="sldNum" sz="quarter" idx="12"/>
          </p:nvPr>
        </p:nvSpPr>
        <p:spPr/>
        <p:txBody>
          <a:bodyPr/>
          <a:lstStyle/>
          <a:p>
            <a:fld id="{51845F5A-061D-4825-9AE9-D7794091C6CF}" type="slidenum">
              <a:rPr lang="en-US" sz="2000" smtClean="0"/>
              <a:t>2</a:t>
            </a:fld>
            <a:endParaRPr lang="en-US" sz="2000" dirty="0"/>
          </a:p>
        </p:txBody>
      </p:sp>
    </p:spTree>
    <p:extLst>
      <p:ext uri="{BB962C8B-B14F-4D97-AF65-F5344CB8AC3E}">
        <p14:creationId xmlns:p14="http://schemas.microsoft.com/office/powerpoint/2010/main" val="14780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874B-B9E0-174E-8A97-83F6B78C3597}"/>
              </a:ext>
            </a:extLst>
          </p:cNvPr>
          <p:cNvSpPr>
            <a:spLocks noGrp="1"/>
          </p:cNvSpPr>
          <p:nvPr>
            <p:ph type="title"/>
          </p:nvPr>
        </p:nvSpPr>
        <p:spPr>
          <a:xfrm>
            <a:off x="646111" y="452718"/>
            <a:ext cx="9404723" cy="1400530"/>
          </a:xfrm>
        </p:spPr>
        <p:txBody>
          <a:bodyPr>
            <a:normAutofit/>
          </a:bodyPr>
          <a:lstStyle/>
          <a:p>
            <a:r>
              <a:rPr lang="en-US" dirty="0"/>
              <a:t>What is the exam board?</a:t>
            </a:r>
          </a:p>
        </p:txBody>
      </p:sp>
      <p:graphicFrame>
        <p:nvGraphicFramePr>
          <p:cNvPr id="5" name="Content Placeholder 2">
            <a:extLst>
              <a:ext uri="{FF2B5EF4-FFF2-40B4-BE49-F238E27FC236}">
                <a16:creationId xmlns:a16="http://schemas.microsoft.com/office/drawing/2014/main" id="{E908F666-31BD-4980-AA98-F6148E09BD6F}"/>
              </a:ext>
            </a:extLst>
          </p:cNvPr>
          <p:cNvGraphicFramePr>
            <a:graphicFrameLocks noGrp="1"/>
          </p:cNvGraphicFramePr>
          <p:nvPr>
            <p:ph idx="1"/>
            <p:extLst>
              <p:ext uri="{D42A27DB-BD31-4B8C-83A1-F6EECF244321}">
                <p14:modId xmlns:p14="http://schemas.microsoft.com/office/powerpoint/2010/main" val="2642314111"/>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B85F3A7-3350-894F-92A6-83FB1ADB4FC4}"/>
              </a:ext>
            </a:extLst>
          </p:cNvPr>
          <p:cNvSpPr>
            <a:spLocks noGrp="1"/>
          </p:cNvSpPr>
          <p:nvPr>
            <p:ph type="sldNum" sz="quarter" idx="12"/>
          </p:nvPr>
        </p:nvSpPr>
        <p:spPr/>
        <p:txBody>
          <a:bodyPr/>
          <a:lstStyle/>
          <a:p>
            <a:fld id="{51845F5A-061D-4825-9AE9-D7794091C6CF}" type="slidenum">
              <a:rPr lang="en-US" sz="2000" smtClean="0"/>
              <a:t>3</a:t>
            </a:fld>
            <a:endParaRPr lang="en-US" sz="2000" dirty="0"/>
          </a:p>
        </p:txBody>
      </p:sp>
    </p:spTree>
    <p:extLst>
      <p:ext uri="{BB962C8B-B14F-4D97-AF65-F5344CB8AC3E}">
        <p14:creationId xmlns:p14="http://schemas.microsoft.com/office/powerpoint/2010/main" val="66820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96EFB-F54F-C94D-B90D-5B22AAA6B7D7}"/>
              </a:ext>
            </a:extLst>
          </p:cNvPr>
          <p:cNvSpPr>
            <a:spLocks noGrp="1"/>
          </p:cNvSpPr>
          <p:nvPr>
            <p:ph type="title"/>
          </p:nvPr>
        </p:nvSpPr>
        <p:spPr>
          <a:xfrm>
            <a:off x="653143" y="1645920"/>
            <a:ext cx="3522879" cy="4470821"/>
          </a:xfrm>
        </p:spPr>
        <p:txBody>
          <a:bodyPr>
            <a:normAutofit/>
          </a:bodyPr>
          <a:lstStyle/>
          <a:p>
            <a:pPr algn="r">
              <a:lnSpc>
                <a:spcPct val="90000"/>
              </a:lnSpc>
            </a:pPr>
            <a:r>
              <a:rPr lang="en-US" dirty="0">
                <a:solidFill>
                  <a:schemeClr val="tx1"/>
                </a:solidFill>
              </a:rPr>
              <a:t>‘Quality assurance’</a:t>
            </a:r>
          </a:p>
        </p:txBody>
      </p:sp>
      <p:sp>
        <p:nvSpPr>
          <p:cNvPr id="19"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D6BEF6B-E6FD-954A-877B-C84C7020554C}"/>
              </a:ext>
            </a:extLst>
          </p:cNvPr>
          <p:cNvSpPr>
            <a:spLocks noGrp="1"/>
          </p:cNvSpPr>
          <p:nvPr>
            <p:ph idx="1"/>
          </p:nvPr>
        </p:nvSpPr>
        <p:spPr>
          <a:xfrm>
            <a:off x="4829164" y="1359145"/>
            <a:ext cx="7043522" cy="5203126"/>
          </a:xfrm>
        </p:spPr>
        <p:txBody>
          <a:bodyPr>
            <a:normAutofit fontScale="47500" lnSpcReduction="20000"/>
          </a:bodyPr>
          <a:lstStyle/>
          <a:p>
            <a:pPr marL="635000" indent="-317500">
              <a:lnSpc>
                <a:spcPct val="110000"/>
              </a:lnSpc>
            </a:pPr>
            <a:r>
              <a:rPr lang="en-US" sz="2900" b="1" dirty="0"/>
              <a:t>Marking: </a:t>
            </a:r>
            <a:r>
              <a:rPr lang="en-US" sz="2900" dirty="0"/>
              <a:t>your assessment is marked by a member of the teaching team for your module (i.e. the module leader or another lecturer).</a:t>
            </a:r>
          </a:p>
          <a:p>
            <a:pPr marL="0" indent="0">
              <a:lnSpc>
                <a:spcPct val="110000"/>
              </a:lnSpc>
              <a:buNone/>
            </a:pPr>
            <a:r>
              <a:rPr lang="en-US" sz="2900" b="1" dirty="0"/>
              <a:t>Then</a:t>
            </a:r>
          </a:p>
          <a:p>
            <a:pPr marL="590550" indent="-317500">
              <a:lnSpc>
                <a:spcPct val="110000"/>
              </a:lnSpc>
            </a:pPr>
            <a:r>
              <a:rPr lang="en-US" sz="2900" b="1" dirty="0"/>
              <a:t>Moderation: </a:t>
            </a:r>
            <a:r>
              <a:rPr lang="en-US" sz="2900" dirty="0"/>
              <a:t>another member of academic staff looks at a 10% sample of the work from the module to check the marking is fair and consistent, and following the same standards across the School. If the moderator thinks the marking is out of line, they may suggest that all marks be scaled by an agreed amount. Individual marks are not changed. This is done before the marks are returned to you.</a:t>
            </a:r>
          </a:p>
          <a:p>
            <a:pPr marL="0" indent="0">
              <a:lnSpc>
                <a:spcPct val="110000"/>
              </a:lnSpc>
              <a:buNone/>
            </a:pPr>
            <a:r>
              <a:rPr lang="en-US" sz="2900" b="1" dirty="0"/>
              <a:t>Or</a:t>
            </a:r>
          </a:p>
          <a:p>
            <a:pPr marL="590550" indent="-317500">
              <a:lnSpc>
                <a:spcPct val="110000"/>
              </a:lnSpc>
            </a:pPr>
            <a:r>
              <a:rPr lang="en-US" sz="2900" b="1" dirty="0"/>
              <a:t>Second marking: </a:t>
            </a:r>
            <a:r>
              <a:rPr lang="en-US" sz="2900" dirty="0"/>
              <a:t>a second member of academic staff marks the assignment independently and then the two markers agree the final mark (applies to Stage 3 independent work e.g. dissertations, CW portfolios, independent essays, extended studies). </a:t>
            </a:r>
          </a:p>
          <a:p>
            <a:pPr marL="0" indent="0">
              <a:lnSpc>
                <a:spcPct val="110000"/>
              </a:lnSpc>
              <a:buNone/>
            </a:pPr>
            <a:r>
              <a:rPr lang="en-US" sz="2900" b="1" dirty="0"/>
              <a:t>Plus</a:t>
            </a:r>
          </a:p>
          <a:p>
            <a:pPr marL="590550" indent="-317500">
              <a:lnSpc>
                <a:spcPct val="110000"/>
              </a:lnSpc>
            </a:pPr>
            <a:r>
              <a:rPr lang="en-US" sz="2900" b="1" dirty="0"/>
              <a:t>External Examining: </a:t>
            </a:r>
            <a:r>
              <a:rPr lang="en-US" sz="2900" dirty="0"/>
              <a:t>before the exam board, our external examiners (academics from other universities) look at a sample of work from every module to check that the marking is fair and consistent, and follows the same standards as other similar universities (and therefore marks are provisional until after the exam board)</a:t>
            </a:r>
          </a:p>
          <a:p>
            <a:pPr>
              <a:lnSpc>
                <a:spcPct val="90000"/>
              </a:lnSpc>
            </a:pPr>
            <a:endParaRPr lang="en-US" sz="1400" dirty="0"/>
          </a:p>
        </p:txBody>
      </p:sp>
      <p:sp>
        <p:nvSpPr>
          <p:cNvPr id="4" name="Slide Number Placeholder 3">
            <a:extLst>
              <a:ext uri="{FF2B5EF4-FFF2-40B4-BE49-F238E27FC236}">
                <a16:creationId xmlns:a16="http://schemas.microsoft.com/office/drawing/2014/main" id="{197E9E40-D29E-5743-B492-41CA0DDF4065}"/>
              </a:ext>
            </a:extLst>
          </p:cNvPr>
          <p:cNvSpPr>
            <a:spLocks noGrp="1"/>
          </p:cNvSpPr>
          <p:nvPr>
            <p:ph type="sldNum" sz="quarter" idx="12"/>
          </p:nvPr>
        </p:nvSpPr>
        <p:spPr/>
        <p:txBody>
          <a:bodyPr/>
          <a:lstStyle/>
          <a:p>
            <a:fld id="{51845F5A-061D-4825-9AE9-D7794091C6CF}" type="slidenum">
              <a:rPr lang="en-US" sz="2000" smtClean="0"/>
              <a:t>4</a:t>
            </a:fld>
            <a:endParaRPr lang="en-US" sz="2000" dirty="0"/>
          </a:p>
        </p:txBody>
      </p:sp>
    </p:spTree>
    <p:extLst>
      <p:ext uri="{BB962C8B-B14F-4D97-AF65-F5344CB8AC3E}">
        <p14:creationId xmlns:p14="http://schemas.microsoft.com/office/powerpoint/2010/main" val="111864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89423-FCFE-404B-8B3A-33A1747171B5}"/>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Moderation and scaling board</a:t>
            </a:r>
          </a:p>
        </p:txBody>
      </p:sp>
      <p:sp>
        <p:nvSpPr>
          <p:cNvPr id="19"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D3B6551-F30A-394C-9DCB-ABF318515640}"/>
              </a:ext>
            </a:extLst>
          </p:cNvPr>
          <p:cNvSpPr>
            <a:spLocks noGrp="1"/>
          </p:cNvSpPr>
          <p:nvPr>
            <p:ph idx="1"/>
          </p:nvPr>
        </p:nvSpPr>
        <p:spPr>
          <a:xfrm>
            <a:off x="4829164" y="1645920"/>
            <a:ext cx="6294448" cy="4470821"/>
          </a:xfrm>
        </p:spPr>
        <p:txBody>
          <a:bodyPr>
            <a:normAutofit lnSpcReduction="10000"/>
          </a:bodyPr>
          <a:lstStyle/>
          <a:p>
            <a:pPr marL="0" indent="0">
              <a:buNone/>
            </a:pPr>
            <a:r>
              <a:rPr lang="en-US" sz="1600" dirty="0"/>
              <a:t>Before the final exam board, we have a </a:t>
            </a:r>
            <a:r>
              <a:rPr lang="en-US" sz="1600" b="1" dirty="0"/>
              <a:t>moderation and scaling </a:t>
            </a:r>
            <a:r>
              <a:rPr lang="en-US" sz="1600" dirty="0"/>
              <a:t>board:</a:t>
            </a:r>
          </a:p>
          <a:p>
            <a:r>
              <a:rPr lang="en-US" sz="1600" dirty="0"/>
              <a:t>We look at the average mark for each module and compare it to:</a:t>
            </a:r>
          </a:p>
          <a:p>
            <a:pPr lvl="1"/>
            <a:r>
              <a:rPr lang="en-US" sz="1600" dirty="0"/>
              <a:t>The average on that module in previous years</a:t>
            </a:r>
          </a:p>
          <a:p>
            <a:pPr lvl="1"/>
            <a:r>
              <a:rPr lang="en-US" sz="1600" dirty="0"/>
              <a:t>The average mark for other modules in that Stage</a:t>
            </a:r>
          </a:p>
          <a:p>
            <a:pPr lvl="1"/>
            <a:r>
              <a:rPr lang="en-US" sz="1600" dirty="0"/>
              <a:t>The average overall mark for students in that Stage</a:t>
            </a:r>
          </a:p>
          <a:p>
            <a:r>
              <a:rPr lang="en-US" sz="1600" dirty="0"/>
              <a:t>We consider any possible impacts on performance (for example, disruptions due to industrial action, Covid-19)</a:t>
            </a:r>
          </a:p>
          <a:p>
            <a:r>
              <a:rPr lang="en-US" sz="1600" dirty="0"/>
              <a:t>If we think the marks for the </a:t>
            </a:r>
            <a:r>
              <a:rPr lang="en-US" sz="1600" b="1" dirty="0"/>
              <a:t>module as a whole</a:t>
            </a:r>
            <a:r>
              <a:rPr lang="en-US" sz="1600" dirty="0"/>
              <a:t> are significantly out of line (i.e. more than could be explained by natural variations) we scale all marks on the module by an agreed amount (another reason why marks are provisional until the exam board). Because of the other checks we have in place, we rarely need to do </a:t>
            </a:r>
            <a:r>
              <a:rPr lang="en-US" sz="1400" dirty="0"/>
              <a:t>this. </a:t>
            </a:r>
          </a:p>
        </p:txBody>
      </p:sp>
      <p:sp>
        <p:nvSpPr>
          <p:cNvPr id="4" name="Slide Number Placeholder 3">
            <a:extLst>
              <a:ext uri="{FF2B5EF4-FFF2-40B4-BE49-F238E27FC236}">
                <a16:creationId xmlns:a16="http://schemas.microsoft.com/office/drawing/2014/main" id="{3D446A42-586B-F046-9FB3-918475922F23}"/>
              </a:ext>
            </a:extLst>
          </p:cNvPr>
          <p:cNvSpPr>
            <a:spLocks noGrp="1"/>
          </p:cNvSpPr>
          <p:nvPr>
            <p:ph type="sldNum" sz="quarter" idx="12"/>
          </p:nvPr>
        </p:nvSpPr>
        <p:spPr/>
        <p:txBody>
          <a:bodyPr/>
          <a:lstStyle/>
          <a:p>
            <a:fld id="{51845F5A-061D-4825-9AE9-D7794091C6CF}" type="slidenum">
              <a:rPr lang="en-US" sz="2000" smtClean="0"/>
              <a:t>5</a:t>
            </a:fld>
            <a:endParaRPr lang="en-US" sz="2000" dirty="0"/>
          </a:p>
        </p:txBody>
      </p:sp>
    </p:spTree>
    <p:extLst>
      <p:ext uri="{BB962C8B-B14F-4D97-AF65-F5344CB8AC3E}">
        <p14:creationId xmlns:p14="http://schemas.microsoft.com/office/powerpoint/2010/main" val="272817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EEE7-2E9A-8545-8A2F-0F676CD4B5D3}"/>
              </a:ext>
            </a:extLst>
          </p:cNvPr>
          <p:cNvSpPr>
            <a:spLocks noGrp="1"/>
          </p:cNvSpPr>
          <p:nvPr>
            <p:ph type="title"/>
          </p:nvPr>
        </p:nvSpPr>
        <p:spPr/>
        <p:txBody>
          <a:bodyPr/>
          <a:lstStyle/>
          <a:p>
            <a:r>
              <a:rPr lang="en-US" dirty="0"/>
              <a:t>Final Exam Board</a:t>
            </a:r>
          </a:p>
        </p:txBody>
      </p:sp>
      <p:sp>
        <p:nvSpPr>
          <p:cNvPr id="3" name="Text Placeholder 2">
            <a:extLst>
              <a:ext uri="{FF2B5EF4-FFF2-40B4-BE49-F238E27FC236}">
                <a16:creationId xmlns:a16="http://schemas.microsoft.com/office/drawing/2014/main" id="{850F081B-C237-624D-9F17-2C8C52D40E50}"/>
              </a:ext>
            </a:extLst>
          </p:cNvPr>
          <p:cNvSpPr>
            <a:spLocks noGrp="1"/>
          </p:cNvSpPr>
          <p:nvPr>
            <p:ph type="body" idx="1"/>
          </p:nvPr>
        </p:nvSpPr>
        <p:spPr/>
        <p:txBody>
          <a:bodyPr/>
          <a:lstStyle/>
          <a:p>
            <a:r>
              <a:rPr lang="en-US" dirty="0"/>
              <a:t>Information for final year students</a:t>
            </a:r>
          </a:p>
        </p:txBody>
      </p:sp>
      <p:sp>
        <p:nvSpPr>
          <p:cNvPr id="4" name="Slide Number Placeholder 3">
            <a:extLst>
              <a:ext uri="{FF2B5EF4-FFF2-40B4-BE49-F238E27FC236}">
                <a16:creationId xmlns:a16="http://schemas.microsoft.com/office/drawing/2014/main" id="{F4005A22-DA91-E24A-AF87-02C5252BF000}"/>
              </a:ext>
            </a:extLst>
          </p:cNvPr>
          <p:cNvSpPr>
            <a:spLocks noGrp="1"/>
          </p:cNvSpPr>
          <p:nvPr>
            <p:ph type="sldNum" sz="quarter" idx="12"/>
          </p:nvPr>
        </p:nvSpPr>
        <p:spPr/>
        <p:txBody>
          <a:bodyPr/>
          <a:lstStyle/>
          <a:p>
            <a:fld id="{51845F5A-061D-4825-9AE9-D7794091C6CF}" type="slidenum">
              <a:rPr lang="en-US" sz="2000" smtClean="0"/>
              <a:t>6</a:t>
            </a:fld>
            <a:endParaRPr lang="en-US" sz="2000" dirty="0"/>
          </a:p>
        </p:txBody>
      </p:sp>
    </p:spTree>
    <p:extLst>
      <p:ext uri="{BB962C8B-B14F-4D97-AF65-F5344CB8AC3E}">
        <p14:creationId xmlns:p14="http://schemas.microsoft.com/office/powerpoint/2010/main" val="117577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6" name="Picture 35">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8" name="Oval 37">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0" name="Picture 39">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2" name="Picture 41">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43">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BE872537-65B1-E64A-98B8-6CE4CAF81642}"/>
              </a:ext>
            </a:extLst>
          </p:cNvPr>
          <p:cNvSpPr>
            <a:spLocks noGrp="1"/>
          </p:cNvSpPr>
          <p:nvPr>
            <p:ph type="title"/>
          </p:nvPr>
        </p:nvSpPr>
        <p:spPr>
          <a:xfrm>
            <a:off x="646111" y="452718"/>
            <a:ext cx="9404723" cy="1400530"/>
          </a:xfrm>
        </p:spPr>
        <p:txBody>
          <a:bodyPr vert="horz" lIns="91440" tIns="45720" rIns="91440" bIns="45720" rtlCol="0" anchor="t">
            <a:normAutofit/>
          </a:bodyPr>
          <a:lstStyle/>
          <a:p>
            <a:r>
              <a:rPr lang="en-US" sz="4200" dirty="0"/>
              <a:t>Key Information</a:t>
            </a:r>
          </a:p>
        </p:txBody>
      </p:sp>
      <p:sp>
        <p:nvSpPr>
          <p:cNvPr id="2" name="Slide Number Placeholder 1">
            <a:extLst>
              <a:ext uri="{FF2B5EF4-FFF2-40B4-BE49-F238E27FC236}">
                <a16:creationId xmlns:a16="http://schemas.microsoft.com/office/drawing/2014/main" id="{94BA662B-FC1C-434A-BDFB-C244874530A9}"/>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51845F5A-061D-4825-9AE9-D7794091C6CF}" type="slidenum">
              <a:rPr lang="en-US" sz="2000" smtClean="0"/>
              <a:pPr defTabSz="914400">
                <a:spcAft>
                  <a:spcPts val="600"/>
                </a:spcAft>
              </a:pPr>
              <a:t>7</a:t>
            </a:fld>
            <a:endParaRPr lang="en-US" sz="2000" dirty="0"/>
          </a:p>
        </p:txBody>
      </p:sp>
      <p:graphicFrame>
        <p:nvGraphicFramePr>
          <p:cNvPr id="7" name="Content Placeholder 4">
            <a:extLst>
              <a:ext uri="{FF2B5EF4-FFF2-40B4-BE49-F238E27FC236}">
                <a16:creationId xmlns:a16="http://schemas.microsoft.com/office/drawing/2014/main" id="{7B3C32DF-7B1D-4EBB-A557-821545504C17}"/>
              </a:ext>
            </a:extLst>
          </p:cNvPr>
          <p:cNvGraphicFramePr>
            <a:graphicFrameLocks noGrp="1"/>
          </p:cNvGraphicFramePr>
          <p:nvPr>
            <p:ph idx="1"/>
            <p:extLst>
              <p:ext uri="{D42A27DB-BD31-4B8C-83A1-F6EECF244321}">
                <p14:modId xmlns:p14="http://schemas.microsoft.com/office/powerpoint/2010/main" val="468579983"/>
              </p:ext>
            </p:extLst>
          </p:nvPr>
        </p:nvGraphicFramePr>
        <p:xfrm>
          <a:off x="646111" y="2140084"/>
          <a:ext cx="10782300" cy="47179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5883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5F249D-B13C-2A41-8F52-7910A7B01277}"/>
              </a:ext>
            </a:extLst>
          </p:cNvPr>
          <p:cNvSpPr>
            <a:spLocks noGrp="1"/>
          </p:cNvSpPr>
          <p:nvPr>
            <p:ph type="title"/>
          </p:nvPr>
        </p:nvSpPr>
        <p:spPr>
          <a:xfrm>
            <a:off x="653143" y="1645920"/>
            <a:ext cx="3522879" cy="4470821"/>
          </a:xfrm>
        </p:spPr>
        <p:txBody>
          <a:bodyPr>
            <a:normAutofit/>
          </a:bodyPr>
          <a:lstStyle/>
          <a:p>
            <a:pPr algn="r"/>
            <a:r>
              <a:rPr lang="en-US" sz="3900" dirty="0">
                <a:solidFill>
                  <a:schemeClr val="tx1"/>
                </a:solidFill>
              </a:rPr>
              <a:t>Degree classifications – the basics</a:t>
            </a:r>
          </a:p>
        </p:txBody>
      </p:sp>
      <p:sp>
        <p:nvSpPr>
          <p:cNvPr id="12" name="Rectangle 11">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DE770704-A35C-2E48-A241-37818AEC3EB3}"/>
              </a:ext>
            </a:extLst>
          </p:cNvPr>
          <p:cNvSpPr>
            <a:spLocks noGrp="1"/>
          </p:cNvSpPr>
          <p:nvPr>
            <p:ph idx="1"/>
          </p:nvPr>
        </p:nvSpPr>
        <p:spPr>
          <a:xfrm>
            <a:off x="4829164" y="1645920"/>
            <a:ext cx="6294448" cy="4470821"/>
          </a:xfrm>
        </p:spPr>
        <p:txBody>
          <a:bodyPr>
            <a:normAutofit/>
          </a:bodyPr>
          <a:lstStyle/>
          <a:p>
            <a:pPr marL="0" indent="0">
              <a:buNone/>
            </a:pPr>
            <a:r>
              <a:rPr lang="en-GB" dirty="0"/>
              <a:t>“You will be entitled to the award of an Honours degree of the class on the Degree Classification Scale indicated by the final programme average calculated using V C 32 if all the requirements for the award are met.”</a:t>
            </a:r>
          </a:p>
          <a:p>
            <a:pPr algn="r">
              <a:buFontTx/>
              <a:buChar char="-"/>
            </a:pPr>
            <a:r>
              <a:rPr lang="en-GB" dirty="0"/>
              <a:t>Regulations for Taught Programmes, V. 29. </a:t>
            </a:r>
          </a:p>
          <a:p>
            <a:pPr>
              <a:buFontTx/>
              <a:buChar char="-"/>
            </a:pPr>
            <a:endParaRPr lang="en-GB" dirty="0"/>
          </a:p>
          <a:p>
            <a:pPr marL="0" indent="0">
              <a:buNone/>
            </a:pPr>
            <a:r>
              <a:rPr lang="en-GB" dirty="0"/>
              <a:t>i.e. if your final programme average is:</a:t>
            </a:r>
          </a:p>
          <a:p>
            <a:pPr marL="0" indent="0">
              <a:buNone/>
            </a:pPr>
            <a:r>
              <a:rPr lang="en-GB" dirty="0"/>
              <a:t>50-59 you are awarded a 2:2</a:t>
            </a:r>
          </a:p>
          <a:p>
            <a:pPr marL="0" indent="0">
              <a:buNone/>
            </a:pPr>
            <a:r>
              <a:rPr lang="en-GB" dirty="0"/>
              <a:t>60-69 a 2:1</a:t>
            </a:r>
          </a:p>
          <a:p>
            <a:pPr marL="0" indent="0">
              <a:buNone/>
            </a:pPr>
            <a:r>
              <a:rPr lang="en-GB" dirty="0"/>
              <a:t>70+ a first.</a:t>
            </a:r>
          </a:p>
        </p:txBody>
      </p:sp>
      <p:sp>
        <p:nvSpPr>
          <p:cNvPr id="2" name="Slide Number Placeholder 1">
            <a:extLst>
              <a:ext uri="{FF2B5EF4-FFF2-40B4-BE49-F238E27FC236}">
                <a16:creationId xmlns:a16="http://schemas.microsoft.com/office/drawing/2014/main" id="{D2E87063-FA5B-B649-B625-B59F904EBA77}"/>
              </a:ext>
            </a:extLst>
          </p:cNvPr>
          <p:cNvSpPr>
            <a:spLocks noGrp="1"/>
          </p:cNvSpPr>
          <p:nvPr>
            <p:ph type="sldNum" sz="quarter" idx="12"/>
          </p:nvPr>
        </p:nvSpPr>
        <p:spPr/>
        <p:txBody>
          <a:bodyPr/>
          <a:lstStyle/>
          <a:p>
            <a:fld id="{51845F5A-061D-4825-9AE9-D7794091C6CF}" type="slidenum">
              <a:rPr lang="en-US" sz="2000" smtClean="0"/>
              <a:t>8</a:t>
            </a:fld>
            <a:endParaRPr lang="en-US" sz="2000" dirty="0"/>
          </a:p>
        </p:txBody>
      </p:sp>
    </p:spTree>
    <p:extLst>
      <p:ext uri="{BB962C8B-B14F-4D97-AF65-F5344CB8AC3E}">
        <p14:creationId xmlns:p14="http://schemas.microsoft.com/office/powerpoint/2010/main" val="165469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9593-DF04-7441-AB73-B9E3694B396F}"/>
              </a:ext>
            </a:extLst>
          </p:cNvPr>
          <p:cNvSpPr>
            <a:spLocks noGrp="1"/>
          </p:cNvSpPr>
          <p:nvPr>
            <p:ph type="title"/>
          </p:nvPr>
        </p:nvSpPr>
        <p:spPr/>
        <p:txBody>
          <a:bodyPr/>
          <a:lstStyle/>
          <a:p>
            <a:r>
              <a:rPr lang="en-US" dirty="0" err="1"/>
              <a:t>Programme</a:t>
            </a:r>
            <a:r>
              <a:rPr lang="en-US" dirty="0"/>
              <a:t> weightings</a:t>
            </a:r>
          </a:p>
        </p:txBody>
      </p:sp>
      <p:sp>
        <p:nvSpPr>
          <p:cNvPr id="3" name="Content Placeholder 2">
            <a:extLst>
              <a:ext uri="{FF2B5EF4-FFF2-40B4-BE49-F238E27FC236}">
                <a16:creationId xmlns:a16="http://schemas.microsoft.com/office/drawing/2014/main" id="{282AD831-9483-D94E-83D9-1D44E3817419}"/>
              </a:ext>
            </a:extLst>
          </p:cNvPr>
          <p:cNvSpPr>
            <a:spLocks noGrp="1"/>
          </p:cNvSpPr>
          <p:nvPr>
            <p:ph idx="1"/>
          </p:nvPr>
        </p:nvSpPr>
        <p:spPr>
          <a:xfrm>
            <a:off x="1103312" y="1364344"/>
            <a:ext cx="10769374" cy="4884056"/>
          </a:xfrm>
        </p:spPr>
        <p:txBody>
          <a:bodyPr/>
          <a:lstStyle/>
          <a:p>
            <a:r>
              <a:rPr lang="en-US" dirty="0"/>
              <a:t>SELLL degree </a:t>
            </a:r>
            <a:r>
              <a:rPr lang="en-US" dirty="0" err="1"/>
              <a:t>programmes</a:t>
            </a:r>
            <a:r>
              <a:rPr lang="en-US" dirty="0"/>
              <a:t> are weighted 1:2</a:t>
            </a:r>
          </a:p>
          <a:p>
            <a:r>
              <a:rPr lang="en-US" dirty="0"/>
              <a:t>Your Stage 3 / Stage 4 average counts double your Stage 2 average</a:t>
            </a:r>
          </a:p>
        </p:txBody>
      </p:sp>
      <p:sp>
        <p:nvSpPr>
          <p:cNvPr id="4" name="Slide Number Placeholder 3">
            <a:extLst>
              <a:ext uri="{FF2B5EF4-FFF2-40B4-BE49-F238E27FC236}">
                <a16:creationId xmlns:a16="http://schemas.microsoft.com/office/drawing/2014/main" id="{3EEB1EEA-A50E-2640-B9EF-63F1F7AB8163}"/>
              </a:ext>
            </a:extLst>
          </p:cNvPr>
          <p:cNvSpPr>
            <a:spLocks noGrp="1"/>
          </p:cNvSpPr>
          <p:nvPr>
            <p:ph type="sldNum" sz="quarter" idx="12"/>
          </p:nvPr>
        </p:nvSpPr>
        <p:spPr/>
        <p:txBody>
          <a:bodyPr/>
          <a:lstStyle/>
          <a:p>
            <a:fld id="{51845F5A-061D-4825-9AE9-D7794091C6CF}" type="slidenum">
              <a:rPr lang="en-US" sz="2000" smtClean="0"/>
              <a:t>9</a:t>
            </a:fld>
            <a:endParaRPr lang="en-US" sz="2000" dirty="0"/>
          </a:p>
        </p:txBody>
      </p:sp>
    </p:spTree>
    <p:extLst>
      <p:ext uri="{BB962C8B-B14F-4D97-AF65-F5344CB8AC3E}">
        <p14:creationId xmlns:p14="http://schemas.microsoft.com/office/powerpoint/2010/main" val="56386348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ushVTI">
  <a:themeElements>
    <a:clrScheme name="AnalogousFromDarkSeedLeftStep">
      <a:dk1>
        <a:srgbClr val="000000"/>
      </a:dk1>
      <a:lt1>
        <a:srgbClr val="FFFFFF"/>
      </a:lt1>
      <a:dk2>
        <a:srgbClr val="2B3A21"/>
      </a:dk2>
      <a:lt2>
        <a:srgbClr val="E8E2E7"/>
      </a:lt2>
      <a:accent1>
        <a:srgbClr val="35B745"/>
      </a:accent1>
      <a:accent2>
        <a:srgbClr val="52B529"/>
      </a:accent2>
      <a:accent3>
        <a:srgbClr val="8AAE33"/>
      </a:accent3>
      <a:accent4>
        <a:srgbClr val="B4A329"/>
      </a:accent4>
      <a:accent5>
        <a:srgbClr val="D2813D"/>
      </a:accent5>
      <a:accent6>
        <a:srgbClr val="C23631"/>
      </a:accent6>
      <a:hlink>
        <a:srgbClr val="A17935"/>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1271</Words>
  <Application>Microsoft Macintosh PowerPoint</Application>
  <PresentationFormat>Widescreen</PresentationFormat>
  <Paragraphs>140</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Century Gothic</vt:lpstr>
      <vt:lpstr>Elephant</vt:lpstr>
      <vt:lpstr>Wingdings 3</vt:lpstr>
      <vt:lpstr>BrushVTI</vt:lpstr>
      <vt:lpstr>Ion</vt:lpstr>
      <vt:lpstr>EXAM BOARDS</vt:lpstr>
      <vt:lpstr>Marking, moderation, and exam boards</vt:lpstr>
      <vt:lpstr>What is the exam board?</vt:lpstr>
      <vt:lpstr>‘Quality assurance’</vt:lpstr>
      <vt:lpstr>Moderation and scaling board</vt:lpstr>
      <vt:lpstr>Final Exam Board</vt:lpstr>
      <vt:lpstr>Key Information</vt:lpstr>
      <vt:lpstr>Degree classifications – the basics</vt:lpstr>
      <vt:lpstr>Programme weightings</vt:lpstr>
      <vt:lpstr>Programme weightings</vt:lpstr>
      <vt:lpstr>Linguistics with a Foreign Language</vt:lpstr>
      <vt:lpstr>Rounding</vt:lpstr>
      <vt:lpstr>Borderlines</vt:lpstr>
      <vt:lpstr>Principles of discretion (academic)</vt:lpstr>
      <vt:lpstr>Principles of discretion (PEC)</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Boards</dc:title>
  <dc:creator>Aditi Nafde</dc:creator>
  <cp:lastModifiedBy>Aditi Nafde</cp:lastModifiedBy>
  <cp:revision>26</cp:revision>
  <dcterms:created xsi:type="dcterms:W3CDTF">2020-10-28T15:02:23Z</dcterms:created>
  <dcterms:modified xsi:type="dcterms:W3CDTF">2021-02-03T10:24:13Z</dcterms:modified>
</cp:coreProperties>
</file>