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08_6B2EB9B4.xml" ContentType="application/vnd.ms-powerpoint.comments+xml"/>
  <Override PartName="/ppt/comments/modernComment_10E_528FA6B2.xml" ContentType="application/vnd.ms-powerpoint.comments+xml"/>
  <Override PartName="/ppt/notesSlides/notesSlide1.xml" ContentType="application/vnd.openxmlformats-officedocument.presentationml.notesSlide+xml"/>
  <Override PartName="/ppt/comments/modernComment_10D_595BF95F.xml" ContentType="application/vnd.ms-powerpoint.comments+xml"/>
  <Override PartName="/ppt/notesSlides/notesSlide2.xml" ContentType="application/vnd.openxmlformats-officedocument.presentationml.notesSlide+xml"/>
  <Override PartName="/ppt/comments/modernComment_102_D95947D4.xml" ContentType="application/vnd.ms-powerpoint.comments+xml"/>
  <Override PartName="/ppt/comments/modernComment_10F_DB551C00.xml" ContentType="application/vnd.ms-powerpoint.comments+xml"/>
  <Override PartName="/ppt/notesSlides/notesSlide3.xml" ContentType="application/vnd.openxmlformats-officedocument.presentationml.notesSlide+xml"/>
  <Override PartName="/ppt/comments/modernComment_103_420EDE58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10_F6280E76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64" r:id="rId6"/>
    <p:sldId id="270" r:id="rId7"/>
    <p:sldId id="269" r:id="rId8"/>
    <p:sldId id="258" r:id="rId9"/>
    <p:sldId id="271" r:id="rId10"/>
    <p:sldId id="259" r:id="rId11"/>
    <p:sldId id="267" r:id="rId12"/>
    <p:sldId id="268" r:id="rId13"/>
    <p:sldId id="263" r:id="rId14"/>
    <p:sldId id="261" r:id="rId15"/>
    <p:sldId id="272" r:id="rId16"/>
    <p:sldId id="274" r:id="rId17"/>
    <p:sldId id="265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405E1B-2FE7-D269-6740-CF12972E21C8}" name="Max Stone" initials="MS" userId="Max Stone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6" autoAdjust="0"/>
    <p:restoredTop sz="90389" autoAdjust="0"/>
  </p:normalViewPr>
  <p:slideViewPr>
    <p:cSldViewPr snapToGrid="0">
      <p:cViewPr varScale="1">
        <p:scale>
          <a:sx n="44" d="100"/>
          <a:sy n="44" d="100"/>
        </p:scale>
        <p:origin x="72" y="15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e Points (UG)" userId="e668b5c5-0c24-4a2a-bf26-a44e836df7dc" providerId="ADAL" clId="{8EA34403-96E9-46D4-8C6A-EE0659771A47}"/>
    <pc:docChg chg="modSld">
      <pc:chgData name="Alice Points (UG)" userId="e668b5c5-0c24-4a2a-bf26-a44e836df7dc" providerId="ADAL" clId="{8EA34403-96E9-46D4-8C6A-EE0659771A47}" dt="2023-03-13T13:29:21.197" v="43"/>
      <pc:docMkLst>
        <pc:docMk/>
      </pc:docMkLst>
      <pc:sldChg chg="modCm">
        <pc:chgData name="Alice Points (UG)" userId="e668b5c5-0c24-4a2a-bf26-a44e836df7dc" providerId="ADAL" clId="{8EA34403-96E9-46D4-8C6A-EE0659771A47}" dt="2023-03-13T13:28:07.443" v="34"/>
        <pc:sldMkLst>
          <pc:docMk/>
          <pc:sldMk cId="3646506964" sldId="25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lice Points (UG)" userId="e668b5c5-0c24-4a2a-bf26-a44e836df7dc" providerId="ADAL" clId="{8EA34403-96E9-46D4-8C6A-EE0659771A47}" dt="2023-03-13T13:28:07.443" v="34"/>
              <pc2:cmMkLst xmlns:pc2="http://schemas.microsoft.com/office/powerpoint/2019/9/main/command">
                <pc:docMk/>
                <pc:sldMk cId="3646506964" sldId="258"/>
                <pc2:cmMk id="{3290D824-1B9E-4803-A55D-D449A479D354}"/>
              </pc2:cmMkLst>
            </pc226:cmChg>
          </p:ext>
        </pc:extLst>
      </pc:sldChg>
      <pc:sldChg chg="modSp mod modCm">
        <pc:chgData name="Alice Points (UG)" userId="e668b5c5-0c24-4a2a-bf26-a44e836df7dc" providerId="ADAL" clId="{8EA34403-96E9-46D4-8C6A-EE0659771A47}" dt="2023-03-13T13:27:19.864" v="32" actId="14100"/>
        <pc:sldMkLst>
          <pc:docMk/>
          <pc:sldMk cId="1798224308" sldId="264"/>
        </pc:sldMkLst>
        <pc:spChg chg="mod">
          <ac:chgData name="Alice Points (UG)" userId="e668b5c5-0c24-4a2a-bf26-a44e836df7dc" providerId="ADAL" clId="{8EA34403-96E9-46D4-8C6A-EE0659771A47}" dt="2023-03-13T13:27:19.864" v="32" actId="14100"/>
          <ac:spMkLst>
            <pc:docMk/>
            <pc:sldMk cId="1798224308" sldId="264"/>
            <ac:spMk id="4" creationId="{ED7565CF-D119-66F3-2E83-AA2B7441153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lice Points (UG)" userId="e668b5c5-0c24-4a2a-bf26-a44e836df7dc" providerId="ADAL" clId="{8EA34403-96E9-46D4-8C6A-EE0659771A47}" dt="2023-03-13T13:26:45.778" v="0"/>
              <pc2:cmMkLst xmlns:pc2="http://schemas.microsoft.com/office/powerpoint/2019/9/main/command">
                <pc:docMk/>
                <pc:sldMk cId="1798224308" sldId="264"/>
                <pc2:cmMk id="{E9C54A97-8827-4A31-AB2B-A2A982E363FB}"/>
              </pc2:cmMkLst>
            </pc226:cmChg>
          </p:ext>
        </pc:extLst>
      </pc:sldChg>
      <pc:sldChg chg="modCm">
        <pc:chgData name="Alice Points (UG)" userId="e668b5c5-0c24-4a2a-bf26-a44e836df7dc" providerId="ADAL" clId="{8EA34403-96E9-46D4-8C6A-EE0659771A47}" dt="2023-03-13T13:27:47.515" v="33"/>
        <pc:sldMkLst>
          <pc:docMk/>
          <pc:sldMk cId="1385146034" sldId="27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lice Points (UG)" userId="e668b5c5-0c24-4a2a-bf26-a44e836df7dc" providerId="ADAL" clId="{8EA34403-96E9-46D4-8C6A-EE0659771A47}" dt="2023-03-13T13:27:47.515" v="33"/>
              <pc2:cmMkLst xmlns:pc2="http://schemas.microsoft.com/office/powerpoint/2019/9/main/command">
                <pc:docMk/>
                <pc:sldMk cId="1385146034" sldId="270"/>
                <pc2:cmMk id="{C52CB358-126A-4406-89A0-D2029A7DA561}"/>
              </pc2:cmMkLst>
            </pc226:cmChg>
          </p:ext>
        </pc:extLst>
      </pc:sldChg>
      <pc:sldChg chg="modSp mod delCm modCm">
        <pc:chgData name="Alice Points (UG)" userId="e668b5c5-0c24-4a2a-bf26-a44e836df7dc" providerId="ADAL" clId="{8EA34403-96E9-46D4-8C6A-EE0659771A47}" dt="2023-03-13T13:29:21.197" v="43"/>
        <pc:sldMkLst>
          <pc:docMk/>
          <pc:sldMk cId="776025282" sldId="274"/>
        </pc:sldMkLst>
        <pc:spChg chg="mod">
          <ac:chgData name="Alice Points (UG)" userId="e668b5c5-0c24-4a2a-bf26-a44e836df7dc" providerId="ADAL" clId="{8EA34403-96E9-46D4-8C6A-EE0659771A47}" dt="2023-03-13T13:29:09.355" v="42" actId="20577"/>
          <ac:spMkLst>
            <pc:docMk/>
            <pc:sldMk cId="776025282" sldId="274"/>
            <ac:spMk id="3" creationId="{B5DBA47F-C00D-93F6-6041-331ED8153E3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Alice Points (UG)" userId="e668b5c5-0c24-4a2a-bf26-a44e836df7dc" providerId="ADAL" clId="{8EA34403-96E9-46D4-8C6A-EE0659771A47}" dt="2023-03-13T13:29:21.197" v="43"/>
              <pc2:cmMkLst xmlns:pc2="http://schemas.microsoft.com/office/powerpoint/2019/9/main/command">
                <pc:docMk/>
                <pc:sldMk cId="776025282" sldId="274"/>
                <pc2:cmMk id="{2B685258-631B-4440-8424-0941BFDF1297}"/>
              </pc2:cmMkLst>
            </pc226:cmChg>
          </p:ext>
        </pc:extLst>
      </pc:sldChg>
    </pc:docChg>
  </pc:docChgLst>
</pc:chgInfo>
</file>

<file path=ppt/comments/modernComment_102_D95947D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9A99B07-4726-49B2-8839-5E49B5A860AE}" authorId="{F3405E1B-2FE7-D269-6740-CF12972E21C8}" status="resolved" created="2022-12-06T13:59:20.212" complete="100000">
    <pc:sldMkLst xmlns:pc="http://schemas.microsoft.com/office/powerpoint/2013/main/command">
      <pc:docMk/>
      <pc:sldMk cId="3646506964" sldId="258"/>
    </pc:sldMkLst>
    <p188:txBody>
      <a:bodyPr/>
      <a:lstStyle/>
      <a:p>
        <a:r>
          <a:rPr lang="en-GB"/>
          <a:t>I think this can come earlier maybe when the stress section is discussed. It could be introduced as a good indicator of ANS activity</a:t>
        </a:r>
      </a:p>
    </p188:txBody>
  </p188:cm>
  <p188:cm id="{3290D824-1B9E-4803-A55D-D449A479D354}" authorId="{F3405E1B-2FE7-D269-6740-CF12972E21C8}" status="resolved" created="2022-12-16T11:35:08.167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646506964" sldId="258"/>
      <ac:spMk id="3" creationId="{C5CE3951-62CB-397E-EDA1-314AA64D709E}"/>
    </ac:deMkLst>
    <p188:txBody>
      <a:bodyPr/>
      <a:lstStyle/>
      <a:p>
        <a:r>
          <a:rPr lang="en-GB"/>
          <a:t>I've added something on this slide - feel free to change the wording etc but I think this links it more closely</a:t>
        </a:r>
      </a:p>
    </p188:txBody>
  </p188:cm>
</p188:cmLst>
</file>

<file path=ppt/comments/modernComment_103_420EDE5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23EC7EB-A9E8-4B38-9FD8-D55E993C678A}" authorId="{F3405E1B-2FE7-D269-6740-CF12972E21C8}" status="resolved" created="2022-12-06T13:47:32.169" complete="100000">
    <pc:sldMkLst xmlns:pc="http://schemas.microsoft.com/office/powerpoint/2013/main/command">
      <pc:docMk/>
      <pc:sldMk cId="1108270680" sldId="259"/>
    </pc:sldMkLst>
    <p188:txBody>
      <a:bodyPr/>
      <a:lstStyle/>
      <a:p>
        <a:r>
          <a:rPr lang="en-GB"/>
          <a:t>I think this slide should come before the one before</a:t>
        </a:r>
      </a:p>
    </p188:txBody>
  </p188:cm>
  <p188:cm id="{31110ADA-EB5D-4954-8038-C2FE8D52B7AC}" authorId="{F3405E1B-2FE7-D269-6740-CF12972E21C8}" status="resolved" created="2022-12-06T13:53:35.171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108270680" sldId="259"/>
      <ac:spMk id="6" creationId="{B4524DD6-CCB4-9817-CC3A-AEA484F634B3}"/>
      <ac:txMk cp="0" len="110">
        <ac:context len="112" hash="4264446319"/>
      </ac:txMk>
    </ac:txMkLst>
    <p188:pos x="4897690" y="312476"/>
    <p188:txBody>
      <a:bodyPr/>
      <a:lstStyle/>
      <a:p>
        <a:r>
          <a:rPr lang="en-GB"/>
          <a:t>Where HRV is maximised</a:t>
        </a:r>
      </a:p>
    </p188:txBody>
  </p188:cm>
</p188:cmLst>
</file>

<file path=ppt/comments/modernComment_108_6B2EB9B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9C54A97-8827-4A31-AB2B-A2A982E363FB}" authorId="{F3405E1B-2FE7-D269-6740-CF12972E21C8}" status="resolved" created="2022-12-16T11:32:33.290" complete="100000">
    <pc:sldMkLst xmlns:pc="http://schemas.microsoft.com/office/powerpoint/2013/main/command">
      <pc:docMk/>
      <pc:sldMk cId="1798224308" sldId="264"/>
    </pc:sldMkLst>
    <p188:txBody>
      <a:bodyPr/>
      <a:lstStyle/>
      <a:p>
        <a:r>
          <a:rPr lang="en-GB"/>
          <a:t>Overview of this presentation: 
To give you insight into why you will be doing what you are doing 
I think this is one of the key things</a:t>
        </a:r>
      </a:p>
    </p188:txBody>
  </p188:cm>
</p188:cmLst>
</file>

<file path=ppt/comments/modernComment_10D_595BF95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71338AA-6805-49AE-9C6B-C27A174AE280}" authorId="{F3405E1B-2FE7-D269-6740-CF12972E21C8}" status="resolved" created="2022-12-06T13:41:00.833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499199839" sldId="269"/>
      <ac:spMk id="3" creationId="{FA508F47-F61C-9CFE-2A7D-4D80BCCEC7C5}"/>
      <ac:txMk cp="281" len="32">
        <ac:context len="411" hash="4026648738"/>
      </ac:txMk>
    </ac:txMkLst>
    <p188:pos x="4116022" y="2279673"/>
    <p188:txBody>
      <a:bodyPr/>
      <a:lstStyle/>
      <a:p>
        <a:r>
          <a:rPr lang="en-GB"/>
          <a:t>Include increased respiration as well as this creates links to breathing</a:t>
        </a:r>
      </a:p>
    </p188:txBody>
  </p188:cm>
</p188:cmLst>
</file>

<file path=ppt/comments/modernComment_10E_528FA6B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52CB358-126A-4406-89A0-D2029A7DA561}" authorId="{F3405E1B-2FE7-D269-6740-CF12972E21C8}" status="resolved" created="2022-12-16T11:34:00.004" complete="100000">
    <pc:sldMkLst xmlns:pc="http://schemas.microsoft.com/office/powerpoint/2013/main/command">
      <pc:docMk/>
      <pc:sldMk cId="1385146034" sldId="270"/>
    </pc:sldMkLst>
    <p188:txBody>
      <a:bodyPr/>
      <a:lstStyle/>
      <a:p>
        <a:r>
          <a:rPr lang="en-GB"/>
          <a:t>Just a point to note here. When doing HRV biofeedback what happens is 1)  SNS "dominance" (fight or flight response) is reduced and 2) PNS response (rest and digest) is activated. 
I suppose the bottom sentence could be changed to reflect this</a:t>
        </a:r>
      </a:p>
    </p188:txBody>
  </p188:cm>
</p188:cmLst>
</file>

<file path=ppt/comments/modernComment_10F_DB551C0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1988318-8F7C-4E20-B84E-7FAE0ACD9C14}" authorId="{F3405E1B-2FE7-D269-6740-CF12972E21C8}" status="resolved" created="2022-12-16T11:41:26.757" complete="100000">
    <pc:sldMkLst xmlns:pc="http://schemas.microsoft.com/office/powerpoint/2013/main/command">
      <pc:docMk/>
      <pc:sldMk cId="3679788032" sldId="271"/>
    </pc:sldMkLst>
    <p188:txBody>
      <a:bodyPr/>
      <a:lstStyle/>
      <a:p>
        <a:r>
          <a:rPr lang="en-GB"/>
          <a:t>Ive moved this earlier</a:t>
        </a:r>
      </a:p>
    </p188:txBody>
  </p188:cm>
</p188:cmLst>
</file>

<file path=ppt/comments/modernComment_110_F6280E7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37CD814-F30C-42F1-A6E7-621B922E73DA}" authorId="{F3405E1B-2FE7-D269-6740-CF12972E21C8}" status="resolved" created="2022-12-16T11:50:53.565" complete="100000">
    <pc:sldMkLst xmlns:pc="http://schemas.microsoft.com/office/powerpoint/2013/main/command">
      <pc:docMk/>
      <pc:sldMk cId="4129820278" sldId="272"/>
    </pc:sldMkLst>
    <p188:txBody>
      <a:bodyPr/>
      <a:lstStyle/>
      <a:p>
        <a:r>
          <a:rPr lang="en-GB"/>
          <a:t>When you get a moment could you both take a look to see if there are any better iOS apps? I've used Breathe2Relax and it does the job but it’s a bit clunky. Breathe is excellent. Also with both of these you will need to get familiar with how to set participants up after session 2. I will show you on breathe but I don’t have an apple device so you will need to experiment with this yourselfs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FC88D-6BCC-4956-B246-0E3694EA5879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F2E52-697F-4B5C-8C66-E91217809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09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F2E52-697F-4B5C-8C66-E9121780903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603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IF SPEAK: say “high resting HRV” for point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F2E52-697F-4B5C-8C66-E9121780903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191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F2E52-697F-4B5C-8C66-E9121780903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409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F2E52-697F-4B5C-8C66-E9121780903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92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POTENTIAL </a:t>
            </a:r>
            <a:r>
              <a:rPr lang="en-GB" dirty="0">
                <a:cs typeface="Calibri"/>
              </a:rPr>
              <a:t>PORGES REFERENCE: </a:t>
            </a:r>
            <a:r>
              <a:rPr lang="en-GB" dirty="0" err="1"/>
              <a:t>Porges</a:t>
            </a:r>
            <a:r>
              <a:rPr lang="en-GB" dirty="0"/>
              <a:t>, S. W., </a:t>
            </a:r>
            <a:r>
              <a:rPr lang="en-GB" dirty="0" err="1"/>
              <a:t>Doussard</a:t>
            </a:r>
            <a:r>
              <a:rPr lang="en-GB" dirty="0"/>
              <a:t>‐Roosevelt, J. A., Portales, A. L., &amp; Greenspan, S. I. (1996). Infant regulation of the vagal “brake” predicts child </a:t>
            </a:r>
            <a:r>
              <a:rPr lang="en-GB" dirty="0" err="1"/>
              <a:t>behavior</a:t>
            </a:r>
            <a:r>
              <a:rPr lang="en-GB" dirty="0"/>
              <a:t> problems: A psychobiological model of social </a:t>
            </a:r>
            <a:r>
              <a:rPr lang="en-GB" dirty="0" err="1"/>
              <a:t>behavior</a:t>
            </a:r>
            <a:r>
              <a:rPr lang="en-GB" dirty="0"/>
              <a:t>. </a:t>
            </a:r>
            <a:r>
              <a:rPr lang="en-GB" i="1" dirty="0"/>
              <a:t>Developmental psychobiology</a:t>
            </a:r>
            <a:r>
              <a:rPr lang="en-GB" dirty="0"/>
              <a:t>, </a:t>
            </a:r>
            <a:r>
              <a:rPr lang="en-GB" i="1" dirty="0"/>
              <a:t>29</a:t>
            </a:r>
            <a:r>
              <a:rPr lang="en-GB" dirty="0"/>
              <a:t>(8), 697-712.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F2E52-697F-4B5C-8C66-E9121780903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237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F2E52-697F-4B5C-8C66-E9121780903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409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BBE9C-ECE9-00B1-7FE0-908A24DB3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6F890-21A6-0B4B-D168-13B36DC631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99802-4FCD-495C-C300-6C087743C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143E-8A77-4359-AC7B-2C2A9A90CADB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39440-1906-6234-A202-D72266FE4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67D92-5339-3F7B-DAC5-C067B30DF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2A3B-9BE5-4A8A-B807-8D1682FEF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38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C81D8-2480-0318-AB7A-59BAB3008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C84C60-097B-777C-A57D-7BFCBC2FA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DB0DE-A9B3-D8B0-C62F-842E003D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143E-8A77-4359-AC7B-2C2A9A90CADB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835D6-6F65-71B4-8007-5B342B3F6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113C2-E904-97B0-F73C-B2BF8359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2A3B-9BE5-4A8A-B807-8D1682FEF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63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B1ADC8-1AB0-5892-F99C-90240B7D18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9F0E91-9C08-E1FD-8000-961662165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A088B-CB9A-EA47-9EF4-4C6082772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143E-8A77-4359-AC7B-2C2A9A90CADB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120F3-C343-FFC6-18E5-70BD7BA17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61084-812E-9171-B0A6-E9C4EB1EE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2A3B-9BE5-4A8A-B807-8D1682FEF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79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B758F-DD57-7C44-E9C7-BC540B26E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F6ABD-CCEE-8478-83C6-CF5E11C26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42ED4-CFB8-98EE-DA31-108241AC0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143E-8A77-4359-AC7B-2C2A9A90CADB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62EFD-0AA1-05C6-9E82-36E29E8D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B85D2-A979-9FEC-40B3-A2DD7F20F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2A3B-9BE5-4A8A-B807-8D1682FEF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67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581BF-10F0-4D4C-1FEC-52A8E7272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8A9DB-E3AB-E9C2-7C53-33E0E8891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BCA0C-53A9-E04C-4D2D-3F61CFDCC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143E-8A77-4359-AC7B-2C2A9A90CADB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C079B-C941-2B3C-4533-290316274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28EB3-DA6B-2490-B96A-E043DE6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2A3B-9BE5-4A8A-B807-8D1682FEF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99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99F47-0062-AAB0-AD8D-EC899AB97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1FF4A-A3A1-B94A-F774-8D189A070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830189-4AE7-AED7-6591-09C620CBC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1DF3D-11FD-2414-ECCA-717CD4E9C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143E-8A77-4359-AC7B-2C2A9A90CADB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8214F-693A-770F-B0DB-1F23750D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34A82-C020-6158-2A0C-057BBDC1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2A3B-9BE5-4A8A-B807-8D1682FEF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78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7F3E5-E01E-17B7-44B8-797AED233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AC8E9-85F1-EA24-7757-FA2A8AED5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1742E-C54D-9754-F689-A85A4B787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57FF71-4A8B-82EA-8F3B-E2F48AD24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237FFD-A3D2-3BC5-1C5C-F33F334F05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220CD4-F324-3944-72F0-D59BA81CB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143E-8A77-4359-AC7B-2C2A9A90CADB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03DCF7-E1E9-988E-9461-E2A99502B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62C62D-CEF7-D332-5DC1-AE8823EAA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2A3B-9BE5-4A8A-B807-8D1682FEF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16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67BF4-6F5F-8F31-1C4D-A2378FD14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6091BD-D287-A3A9-7EBA-D04F232C3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143E-8A77-4359-AC7B-2C2A9A90CADB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275F89-76F3-FC55-26D8-B975351D2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9B3CF5-E7BE-17AF-6475-DA0760F22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2A3B-9BE5-4A8A-B807-8D1682FEF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59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2129D6-D0B8-50A7-67CB-70EA0CF48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143E-8A77-4359-AC7B-2C2A9A90CADB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7A60BA-FFD1-E253-9D96-E1F28DDFC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17D9D-AD5C-873B-CFBD-F8CB4B8FA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2A3B-9BE5-4A8A-B807-8D1682FEF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9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B1C64-3806-F024-23BE-29B4D048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265EF-719B-93A7-39E3-1D263FFDF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A087E2-EC88-509A-0423-92DE6D15AF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9CB21-8316-5E4C-1711-9F642E1DF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143E-8A77-4359-AC7B-2C2A9A90CADB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12696-FD01-7358-8A61-431AF8185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6C38D-D223-27C8-7AAF-81438FFA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2A3B-9BE5-4A8A-B807-8D1682FEF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50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CC5CB-BEEE-75A7-78BB-04E29DFB2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7D6DAE-68C7-D463-6709-ADA6936182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D0134A-798C-C6F6-CBBF-260C6C36D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AADB0-9A8E-0128-AEB0-626F2216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143E-8A77-4359-AC7B-2C2A9A90CADB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491FA-B1D2-DC99-4589-8DDF1BC8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C1B42-1F1E-C2B5-86B6-6C7F5E284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2A3B-9BE5-4A8A-B807-8D1682FEF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41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F7CF10-00CD-63DA-6709-0DC7FA4FE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B5C0E-378B-EACB-2282-710C771B5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489DC-CAA1-7933-1282-348F7E8BF1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C143E-8A77-4359-AC7B-2C2A9A90CADB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981AA-C808-D29D-B19A-7CBA6B8AE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8C985-C731-9B42-6881-8A3B18E73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02A3B-9BE5-4A8A-B807-8D1682FEF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198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.points2@newcastle.ac.u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Tracy.Donachie@newcastle.ac.uk" TargetMode="External"/><Relationship Id="rId5" Type="http://schemas.openxmlformats.org/officeDocument/2006/relationships/hyperlink" Target="mailto:Max.stone@newcastle.ac.uk" TargetMode="External"/><Relationship Id="rId4" Type="http://schemas.openxmlformats.org/officeDocument/2006/relationships/hyperlink" Target="mailto:a.hooper1@newcastle.ac.u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8/10/relationships/comments" Target="../comments/modernComment_110_F6280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.hooper1@newcastle.ac.uk" TargetMode="External"/><Relationship Id="rId2" Type="http://schemas.openxmlformats.org/officeDocument/2006/relationships/hyperlink" Target="mailto:A.points2@newcastle.ac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tracy.donachie@newcastle.ac.uk" TargetMode="External"/><Relationship Id="rId4" Type="http://schemas.openxmlformats.org/officeDocument/2006/relationships/hyperlink" Target="mailto:Max.Stone@newcastle.ac.uk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8_6B2EB9B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E_528FA6B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D_595BF95F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2_D95947D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microsoft.com/office/2018/10/relationships/comments" Target="../comments/modernComment_10F_DB551C0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3_420EDE5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8" name="Rectangle 3078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9" name="Rectangle 3080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0" name="Rectangle 3082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1" name="Rectangle 3084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2" name="Rectangle 3086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3" name="Freeform: Shape 3088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9C9DB-9DE9-6C26-6507-C77C717FD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GB" sz="4800" dirty="0">
                <a:solidFill>
                  <a:srgbClr val="FFFFFF"/>
                </a:solidFill>
              </a:rPr>
              <a:t>HRV Biofeedback Clinic: An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8E11BE-99CD-2450-92D9-490B04C238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0189" y="4014412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GB" dirty="0"/>
              <a:t>Alice Points, Amelia Hooper, Dr Max Stone, Dr Tracy </a:t>
            </a:r>
            <a:r>
              <a:rPr lang="en-GB" dirty="0" err="1"/>
              <a:t>Donachie</a:t>
            </a:r>
            <a:endParaRPr lang="en-GB" dirty="0"/>
          </a:p>
        </p:txBody>
      </p:sp>
      <p:pic>
        <p:nvPicPr>
          <p:cNvPr id="3074" name="Picture 2" descr="Newcastle University Archives - TASS">
            <a:extLst>
              <a:ext uri="{FF2B5EF4-FFF2-40B4-BE49-F238E27FC236}">
                <a16:creationId xmlns:a16="http://schemas.microsoft.com/office/drawing/2014/main" id="{C466DFEA-B2BB-B74E-AEB7-A3653D3C1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423" y="5950789"/>
            <a:ext cx="2127717" cy="74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9BD7B1-FF5D-F2B6-F6B6-0220D3E371C1}"/>
              </a:ext>
            </a:extLst>
          </p:cNvPr>
          <p:cNvSpPr txBox="1"/>
          <p:nvPr/>
        </p:nvSpPr>
        <p:spPr>
          <a:xfrm>
            <a:off x="52449" y="5542941"/>
            <a:ext cx="3735480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GB" dirty="0">
                <a:hlinkClick r:id="rId3"/>
              </a:rPr>
              <a:t>A.</a:t>
            </a:r>
            <a:r>
              <a:rPr lang="en-GB">
                <a:hlinkClick r:id="rId3"/>
              </a:rPr>
              <a:t>Points2</a:t>
            </a:r>
            <a:r>
              <a:rPr lang="en-GB" dirty="0">
                <a:hlinkClick r:id="rId3"/>
              </a:rPr>
              <a:t>@newcastle.ac.uk</a:t>
            </a:r>
            <a:endParaRPr lang="en-GB" dirty="0"/>
          </a:p>
          <a:p>
            <a:r>
              <a:rPr lang="en-GB" dirty="0">
                <a:hlinkClick r:id="rId4"/>
              </a:rPr>
              <a:t>A.</a:t>
            </a:r>
            <a:r>
              <a:rPr lang="en-GB">
                <a:hlinkClick r:id="rId4"/>
              </a:rPr>
              <a:t>Hooper1</a:t>
            </a:r>
            <a:r>
              <a:rPr lang="en-GB" dirty="0">
                <a:hlinkClick r:id="rId4"/>
              </a:rPr>
              <a:t>@newcastle.ac.uk</a:t>
            </a:r>
            <a:r>
              <a:rPr lang="en-GB"/>
              <a:t> </a:t>
            </a:r>
            <a:endParaRPr lang="en-GB">
              <a:cs typeface="Calibri"/>
            </a:endParaRPr>
          </a:p>
          <a:p>
            <a:pPr algn="l"/>
            <a:r>
              <a:rPr lang="en-GB" dirty="0">
                <a:hlinkClick r:id="rId5"/>
              </a:rPr>
              <a:t>Max.</a:t>
            </a:r>
            <a:r>
              <a:rPr lang="en-GB">
                <a:hlinkClick r:id="rId5"/>
              </a:rPr>
              <a:t>Stone</a:t>
            </a:r>
            <a:r>
              <a:rPr lang="en-GB" dirty="0">
                <a:hlinkClick r:id="rId5"/>
              </a:rPr>
              <a:t>@newcastle.ac.uk</a:t>
            </a:r>
            <a:endParaRPr lang="en-GB" dirty="0"/>
          </a:p>
          <a:p>
            <a:pPr algn="l"/>
            <a:r>
              <a:rPr lang="en-GB" dirty="0">
                <a:hlinkClick r:id="rId6"/>
              </a:rPr>
              <a:t>Tracy.Donachie@newcastle.ac.uk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880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E1BD4-2133-B04C-1AE8-72525A6A4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852" y="0"/>
            <a:ext cx="9688296" cy="1642969"/>
          </a:xfrm>
        </p:spPr>
        <p:txBody>
          <a:bodyPr anchor="b">
            <a:normAutofit/>
          </a:bodyPr>
          <a:lstStyle/>
          <a:p>
            <a:r>
              <a:rPr lang="en-GB" sz="4000" dirty="0"/>
              <a:t>Brief overview of clinic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24573-D79B-842C-8804-D076F62D9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245" y="2238645"/>
            <a:ext cx="9688296" cy="2862537"/>
          </a:xfrm>
        </p:spPr>
        <p:txBody>
          <a:bodyPr anchor="t">
            <a:normAutofit lnSpcReduction="10000"/>
          </a:bodyPr>
          <a:lstStyle/>
          <a:p>
            <a:r>
              <a:rPr lang="en-GB" sz="2400" dirty="0"/>
              <a:t>Heart rate variability (HRV) biofeedback clinic.</a:t>
            </a:r>
          </a:p>
          <a:p>
            <a:r>
              <a:rPr lang="en-GB" sz="2400" dirty="0"/>
              <a:t>Six sessions held weekly on a Thursday afternoon for 6 weeks.</a:t>
            </a:r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/>
              <a:t>Short psychological questionnaires at the start, end, and 6 weeks post clinic.</a:t>
            </a:r>
          </a:p>
          <a:p>
            <a:r>
              <a:rPr lang="en-GB" sz="2400" dirty="0"/>
              <a:t>Optional follow-up focus group.</a:t>
            </a:r>
          </a:p>
          <a:p>
            <a:r>
              <a:rPr lang="en-GB" sz="2400" dirty="0">
                <a:cs typeface="Calibri"/>
              </a:rPr>
              <a:t>Held in </a:t>
            </a:r>
            <a:r>
              <a:rPr lang="en-GB" sz="2400" dirty="0">
                <a:ea typeface="+mn-lt"/>
                <a:cs typeface="+mn-lt"/>
              </a:rPr>
              <a:t>Dame Margaret Barbour Building at Newcastle University.</a:t>
            </a:r>
          </a:p>
          <a:p>
            <a:r>
              <a:rPr lang="en-GB" sz="2400" dirty="0">
                <a:ea typeface="+mn-lt"/>
                <a:cs typeface="+mn-lt"/>
              </a:rPr>
              <a:t>Completely confidential and anonymous.</a:t>
            </a:r>
            <a:endParaRPr lang="en-GB" sz="2400" dirty="0">
              <a:cs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3A494A-BBD3-9090-B558-1BE33C3566CB}"/>
              </a:ext>
            </a:extLst>
          </p:cNvPr>
          <p:cNvCxnSpPr/>
          <p:nvPr/>
        </p:nvCxnSpPr>
        <p:spPr>
          <a:xfrm>
            <a:off x="1251852" y="1760350"/>
            <a:ext cx="7390148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993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092F0-FF30-0623-03BA-8D1FA937A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2"/>
            <a:ext cx="9688296" cy="874018"/>
          </a:xfrm>
        </p:spPr>
        <p:txBody>
          <a:bodyPr anchor="b">
            <a:normAutofit/>
          </a:bodyPr>
          <a:lstStyle/>
          <a:p>
            <a:r>
              <a:rPr lang="en-GB" sz="4000"/>
              <a:t>Biofeedback clinic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2AF26-09DD-1F18-B553-B842CE562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011" y="2804275"/>
            <a:ext cx="10767890" cy="34543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1800" b="1" dirty="0"/>
              <a:t>Session 1 </a:t>
            </a:r>
            <a:r>
              <a:rPr lang="en-GB" sz="1800" dirty="0"/>
              <a:t>(~45mins): collect physical baseline measures (e.g., resting HR) and determine resonant frequency.</a:t>
            </a:r>
          </a:p>
          <a:p>
            <a:pPr marL="0" indent="0">
              <a:buNone/>
            </a:pPr>
            <a:r>
              <a:rPr lang="en-GB" sz="1800" b="1" dirty="0"/>
              <a:t>Session 2 </a:t>
            </a:r>
            <a:r>
              <a:rPr lang="en-GB" sz="1800" dirty="0"/>
              <a:t>(~30mins): fine-tune resonant frequency.</a:t>
            </a:r>
            <a:endParaRPr lang="en-GB" sz="1800" dirty="0">
              <a:cs typeface="Calibri"/>
            </a:endParaRPr>
          </a:p>
          <a:p>
            <a:pPr marL="0" indent="0">
              <a:buNone/>
            </a:pPr>
            <a:r>
              <a:rPr lang="en-GB" sz="1800" b="1" dirty="0"/>
              <a:t>Session 3 </a:t>
            </a:r>
            <a:r>
              <a:rPr lang="en-GB" sz="1800" dirty="0"/>
              <a:t>(~30mins): resonant frequency accuracy tests and paced breathing.</a:t>
            </a:r>
            <a:endParaRPr lang="en-GB" sz="1800" dirty="0">
              <a:cs typeface="Calibri"/>
            </a:endParaRPr>
          </a:p>
          <a:p>
            <a:pPr marL="0" indent="0">
              <a:buNone/>
            </a:pPr>
            <a:r>
              <a:rPr lang="en-GB" sz="1800" b="1" dirty="0"/>
              <a:t>Session 4 </a:t>
            </a:r>
            <a:r>
              <a:rPr lang="en-GB" sz="1800" dirty="0"/>
              <a:t>(~30mins): resonant frequency accuracy tests and paced breathing.</a:t>
            </a:r>
            <a:endParaRPr lang="en-GB" sz="1800" dirty="0">
              <a:cs typeface="Calibri"/>
            </a:endParaRPr>
          </a:p>
          <a:p>
            <a:pPr marL="0" indent="0">
              <a:buNone/>
            </a:pPr>
            <a:r>
              <a:rPr lang="en-GB" sz="1800" b="1" dirty="0"/>
              <a:t>Session 5 </a:t>
            </a:r>
            <a:r>
              <a:rPr lang="en-GB" sz="1800" dirty="0"/>
              <a:t>(~30mins): resonant frequency accuracy tests and paced breathing.</a:t>
            </a:r>
            <a:endParaRPr lang="en-GB" sz="1800" dirty="0">
              <a:cs typeface="Calibri"/>
            </a:endParaRPr>
          </a:p>
          <a:p>
            <a:pPr marL="0" indent="0">
              <a:buNone/>
            </a:pPr>
            <a:r>
              <a:rPr lang="en-GB" sz="1800" b="1" dirty="0"/>
              <a:t>Session 6 </a:t>
            </a:r>
            <a:r>
              <a:rPr lang="en-GB" sz="1800" dirty="0"/>
              <a:t>(~15mins): recollect physical measures and complete Qualtrics questionnaire.</a:t>
            </a:r>
            <a:endParaRPr lang="en-GB" sz="1800" dirty="0">
              <a:cs typeface="Calibri"/>
            </a:endParaRP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1800" b="1" dirty="0">
                <a:cs typeface="Calibri"/>
              </a:rPr>
              <a:t>6 weeks post-clinic:</a:t>
            </a:r>
            <a:r>
              <a:rPr lang="en-GB" sz="1800" dirty="0">
                <a:cs typeface="Calibri"/>
              </a:rPr>
              <a:t> complete Qualtrics questionnaire.</a:t>
            </a:r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(Optional) Focus group</a:t>
            </a:r>
            <a:r>
              <a:rPr lang="en-GB" sz="1800" dirty="0"/>
              <a:t>: Open discussion for feedback.</a:t>
            </a:r>
            <a:endParaRPr lang="en-GB" sz="1800" dirty="0"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F2B3FA-232A-72B6-05B6-67CBDDAC1A05}"/>
              </a:ext>
            </a:extLst>
          </p:cNvPr>
          <p:cNvSpPr txBox="1"/>
          <p:nvPr/>
        </p:nvSpPr>
        <p:spPr>
          <a:xfrm>
            <a:off x="998012" y="1723056"/>
            <a:ext cx="1062651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/>
              <a:t>At the beginning of each session: </a:t>
            </a:r>
            <a:r>
              <a:rPr lang="en-GB" dirty="0"/>
              <a:t>Collect information on the amount of sleep/food/water/caffeine intakes.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F16839-572C-4E45-CB83-E2CA4197C3A2}"/>
              </a:ext>
            </a:extLst>
          </p:cNvPr>
          <p:cNvSpPr txBox="1"/>
          <p:nvPr/>
        </p:nvSpPr>
        <p:spPr>
          <a:xfrm>
            <a:off x="998011" y="2067553"/>
            <a:ext cx="1087143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/>
              <a:t>Home practice between sessions: </a:t>
            </a:r>
            <a:r>
              <a:rPr lang="en-GB" dirty="0"/>
              <a:t>Try and do at least </a:t>
            </a:r>
            <a:r>
              <a:rPr lang="en-GB" u="sng" dirty="0"/>
              <a:t>5-10 mins of daily </a:t>
            </a:r>
            <a:r>
              <a:rPr lang="en-GB" dirty="0"/>
              <a:t>resonant frequency breathing  (but feel free to do more if wanted!). We will set you up with a smartphone app so you can do the breathing at home.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2247A5-74D4-4112-D2DE-B92238D2864A}"/>
              </a:ext>
            </a:extLst>
          </p:cNvPr>
          <p:cNvCxnSpPr/>
          <p:nvPr/>
        </p:nvCxnSpPr>
        <p:spPr>
          <a:xfrm>
            <a:off x="849235" y="1402137"/>
            <a:ext cx="7390148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749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F9AD3-9ECD-C9A1-C42E-53F2A6524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>Application for at-home Practice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7B0AC-D13A-7D00-8C97-CE23E22A3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5173" y="4938348"/>
            <a:ext cx="9433750" cy="6425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err="1">
                <a:ea typeface="+mn-lt"/>
                <a:cs typeface="+mn-lt"/>
              </a:rPr>
              <a:t>iBreathe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dirty="0">
                <a:ea typeface="+mn-lt"/>
                <a:cs typeface="+mn-lt"/>
              </a:rPr>
              <a:t>(iOS)              </a:t>
            </a:r>
            <a:r>
              <a:rPr lang="en-GB">
                <a:ea typeface="+mn-lt"/>
                <a:cs typeface="+mn-lt"/>
              </a:rPr>
              <a:t>         </a:t>
            </a:r>
            <a:r>
              <a:rPr lang="en-GB" dirty="0">
                <a:ea typeface="+mn-lt"/>
                <a:cs typeface="+mn-lt"/>
              </a:rPr>
              <a:t>Breathe (Android)</a:t>
            </a:r>
            <a:endParaRPr lang="en-GB">
              <a:cs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E52B15-73FE-EE0D-ACB3-236544A81534}"/>
              </a:ext>
            </a:extLst>
          </p:cNvPr>
          <p:cNvGrpSpPr/>
          <p:nvPr/>
        </p:nvGrpSpPr>
        <p:grpSpPr>
          <a:xfrm>
            <a:off x="10160" y="6396226"/>
            <a:ext cx="12192000" cy="461774"/>
            <a:chOff x="0" y="5709424"/>
            <a:chExt cx="12192000" cy="46177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A2A2099-FF29-7E29-5B0C-4742C94B9CED}"/>
                </a:ext>
              </a:extLst>
            </p:cNvPr>
            <p:cNvSpPr/>
            <p:nvPr/>
          </p:nvSpPr>
          <p:spPr>
            <a:xfrm>
              <a:off x="0" y="5709424"/>
              <a:ext cx="8115300" cy="46177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  <a:shade val="30000"/>
                    <a:satMod val="115000"/>
                  </a:schemeClr>
                </a:gs>
                <a:gs pos="10000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A3400C0-194B-4D73-FDC0-55D6B01F79E7}"/>
                </a:ext>
              </a:extLst>
            </p:cNvPr>
            <p:cNvSpPr/>
            <p:nvPr/>
          </p:nvSpPr>
          <p:spPr>
            <a:xfrm>
              <a:off x="8115300" y="5709424"/>
              <a:ext cx="4076700" cy="461774"/>
            </a:xfrm>
            <a:prstGeom prst="rect">
              <a:avLst/>
            </a:prstGeom>
            <a:gradFill>
              <a:gsLst>
                <a:gs pos="0">
                  <a:schemeClr val="accent1">
                    <a:lumMod val="50000"/>
                    <a:shade val="30000"/>
                    <a:satMod val="115000"/>
                  </a:schemeClr>
                </a:gs>
                <a:gs pos="10000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  <a:shade val="100000"/>
                    <a:satMod val="115000"/>
                  </a:schemeClr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9" descr="Icon&#10;&#10;Description automatically generated">
            <a:extLst>
              <a:ext uri="{FF2B5EF4-FFF2-40B4-BE49-F238E27FC236}">
                <a16:creationId xmlns:a16="http://schemas.microsoft.com/office/drawing/2014/main" id="{86FE30CE-9DD0-9B6F-6071-6B888B3349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73" t="14159" r="30556" b="13864"/>
          <a:stretch/>
        </p:blipFill>
        <p:spPr>
          <a:xfrm>
            <a:off x="6783682" y="2459443"/>
            <a:ext cx="2419350" cy="237477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C7F59D-C549-A9E6-5180-83A27061866C}"/>
              </a:ext>
            </a:extLst>
          </p:cNvPr>
          <p:cNvCxnSpPr/>
          <p:nvPr/>
        </p:nvCxnSpPr>
        <p:spPr>
          <a:xfrm>
            <a:off x="849235" y="1402137"/>
            <a:ext cx="7390148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0" descr="Icon&#10;&#10;Description automatically generated">
            <a:extLst>
              <a:ext uri="{FF2B5EF4-FFF2-40B4-BE49-F238E27FC236}">
                <a16:creationId xmlns:a16="http://schemas.microsoft.com/office/drawing/2014/main" id="{459675A4-2BDC-8B26-9369-7835B96715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724" t="11489" r="29724" b="11064"/>
          <a:stretch/>
        </p:blipFill>
        <p:spPr>
          <a:xfrm>
            <a:off x="2607733" y="2460977"/>
            <a:ext cx="2504669" cy="238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2027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18D32B-4BE1-B74F-9BAB-CE56BEDEB8D2}"/>
              </a:ext>
            </a:extLst>
          </p:cNvPr>
          <p:cNvGrpSpPr/>
          <p:nvPr/>
        </p:nvGrpSpPr>
        <p:grpSpPr>
          <a:xfrm>
            <a:off x="744700" y="410281"/>
            <a:ext cx="10871432" cy="3987722"/>
            <a:chOff x="653143" y="2554982"/>
            <a:chExt cx="10871432" cy="2640318"/>
          </a:xfrm>
        </p:grpSpPr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E60945EB-65F4-0F32-5E5E-A850730E525E}"/>
                </a:ext>
              </a:extLst>
            </p:cNvPr>
            <p:cNvSpPr txBox="1">
              <a:spLocks/>
            </p:cNvSpPr>
            <p:nvPr/>
          </p:nvSpPr>
          <p:spPr>
            <a:xfrm>
              <a:off x="1251852" y="2554982"/>
              <a:ext cx="9688296" cy="87401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4000"/>
                <a:t>Do I need to do anything before the sessions?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F69F15C-395B-A81F-9EDB-B32D5FF8D1DA}"/>
                </a:ext>
              </a:extLst>
            </p:cNvPr>
            <p:cNvCxnSpPr>
              <a:cxnSpLocks/>
            </p:cNvCxnSpPr>
            <p:nvPr/>
          </p:nvCxnSpPr>
          <p:spPr>
            <a:xfrm>
              <a:off x="1136397" y="3429000"/>
              <a:ext cx="9611031" cy="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9BE4B7C-4546-8F79-7E51-BDE466746959}"/>
                </a:ext>
              </a:extLst>
            </p:cNvPr>
            <p:cNvSpPr txBox="1"/>
            <p:nvPr/>
          </p:nvSpPr>
          <p:spPr>
            <a:xfrm>
              <a:off x="653143" y="3666931"/>
              <a:ext cx="10871432" cy="152836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400"/>
                <a:t>Arrive 5 minutes early.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400"/>
                <a:t>Wear comfortable clothing.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400"/>
                <a:t>Try to avoid consuming food and water directly before the session.</a:t>
              </a:r>
              <a:endParaRPr lang="en-GB" sz="2400"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400"/>
                <a:t>Please </a:t>
              </a:r>
              <a:r>
                <a:rPr lang="en-GB" sz="2400">
                  <a:effectLst/>
                </a:rPr>
                <a:t>avoid consuming caffeine a few hours before the session</a:t>
              </a:r>
              <a:r>
                <a:rPr lang="en-GB" sz="2400"/>
                <a:t>.</a:t>
              </a:r>
              <a:endParaRPr lang="en-GB" sz="2400">
                <a:effectLst/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400"/>
                <a:t>Please download the relevant smartphone app prior to coming for the first session.</a:t>
              </a:r>
              <a:endParaRPr lang="en-GB" sz="2400">
                <a:cs typeface="Calibri" panose="020F0502020204030204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400"/>
                <a:t>Please notify us via email/text ASAP if you are unable to make the session.</a:t>
              </a:r>
              <a:endParaRPr lang="en-GB" sz="2400">
                <a:cs typeface="Calibri" panose="020F0502020204030204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BA47F-C00D-93F6-6041-331ED8153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471" y="4911193"/>
            <a:ext cx="10767890" cy="7090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 dirty="0"/>
              <a:t>We will contact you via email to arrange a time for your first biofeedback session. </a:t>
            </a:r>
          </a:p>
        </p:txBody>
      </p:sp>
    </p:spTree>
    <p:extLst>
      <p:ext uri="{BB962C8B-B14F-4D97-AF65-F5344CB8AC3E}">
        <p14:creationId xmlns:p14="http://schemas.microsoft.com/office/powerpoint/2010/main" val="776025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6C391B-F7DB-0628-8ED5-7E1C17895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9688296" cy="1642969"/>
          </a:xfrm>
        </p:spPr>
        <p:txBody>
          <a:bodyPr anchor="b">
            <a:normAutofit/>
          </a:bodyPr>
          <a:lstStyle/>
          <a:p>
            <a:r>
              <a:rPr lang="en-GB" sz="4000"/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14F05-8B20-AC9F-ED42-27BBDD1DD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9"/>
            <a:ext cx="9688296" cy="3454358"/>
          </a:xfrm>
        </p:spPr>
        <p:txBody>
          <a:bodyPr anchor="t">
            <a:normAutofit/>
          </a:bodyPr>
          <a:lstStyle/>
          <a:p>
            <a:r>
              <a:rPr lang="en-GB" sz="2000" dirty="0">
                <a:hlinkClick r:id="rId2"/>
              </a:rPr>
              <a:t>A.</a:t>
            </a:r>
            <a:r>
              <a:rPr lang="en-GB" sz="2000">
                <a:hlinkClick r:id="rId2"/>
              </a:rPr>
              <a:t>Points2</a:t>
            </a:r>
            <a:r>
              <a:rPr lang="en-GB" sz="2000" dirty="0">
                <a:hlinkClick r:id="rId2"/>
              </a:rPr>
              <a:t>@newcastle.ac.uk</a:t>
            </a:r>
            <a:r>
              <a:rPr lang="en-GB" sz="2000" dirty="0"/>
              <a:t> </a:t>
            </a:r>
          </a:p>
          <a:p>
            <a:r>
              <a:rPr lang="en-GB" sz="2000" dirty="0">
                <a:hlinkClick r:id="rId3"/>
              </a:rPr>
              <a:t>A.</a:t>
            </a:r>
            <a:r>
              <a:rPr lang="en-GB" sz="2000">
                <a:hlinkClick r:id="rId3"/>
              </a:rPr>
              <a:t>Hooper1</a:t>
            </a:r>
            <a:r>
              <a:rPr lang="en-GB" sz="2000" dirty="0">
                <a:hlinkClick r:id="rId3"/>
              </a:rPr>
              <a:t>@newcastle.ac.uk</a:t>
            </a:r>
            <a:endParaRPr lang="en-GB" sz="2000" dirty="0"/>
          </a:p>
          <a:p>
            <a:r>
              <a:rPr lang="en-GB" sz="2000" dirty="0"/>
              <a:t>Supervisors: Dr Max Stone (</a:t>
            </a:r>
            <a:r>
              <a:rPr lang="en-GB" sz="2000" dirty="0">
                <a:hlinkClick r:id="rId4"/>
              </a:rPr>
              <a:t>Max.Stone@newcastle.ac.uk</a:t>
            </a:r>
            <a:r>
              <a:rPr lang="en-GB" sz="2000" dirty="0"/>
              <a:t>) and Dr Tracy Donachie (</a:t>
            </a:r>
            <a:r>
              <a:rPr lang="en-GB" sz="2000">
                <a:ea typeface="+mn-lt"/>
                <a:cs typeface="+mn-lt"/>
                <a:hlinkClick r:id="rId5"/>
              </a:rPr>
              <a:t>Tracy.Donachie@newcastle.ac.uk</a:t>
            </a:r>
            <a:r>
              <a:rPr lang="en-GB" sz="2000" dirty="0"/>
              <a:t>)</a:t>
            </a:r>
            <a:endParaRPr lang="en-GB" sz="2000" dirty="0"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45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7E9F04-C229-E221-DF29-C21651134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2"/>
            <a:ext cx="9688296" cy="714220"/>
          </a:xfrm>
        </p:spPr>
        <p:txBody>
          <a:bodyPr anchor="b">
            <a:normAutofit/>
          </a:bodyPr>
          <a:lstStyle/>
          <a:p>
            <a:r>
              <a:rPr lang="en-GB" sz="400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0FD57-1D30-DEAA-7609-602DD1B44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1420427"/>
            <a:ext cx="9688296" cy="4478973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GB" sz="2000"/>
              <a:t>The protocol we will be following:</a:t>
            </a:r>
          </a:p>
          <a:p>
            <a:pPr marL="0" indent="0">
              <a:buNone/>
            </a:pPr>
            <a:r>
              <a:rPr lang="en-GB" sz="14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Gross, M. J., Shearer, D. A., Bringer, J. D., Hall, R., Cook, C. J., &amp; Kilduff, L. P. (2016). Abbreviated resonant frequency training to augment heart rate variability and enhance on-demand emotional regulation in elite sport support staff. </a:t>
            </a:r>
            <a:r>
              <a:rPr lang="en-GB" sz="14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Applied psychophysiology and biofeedback</a:t>
            </a:r>
            <a:r>
              <a:rPr lang="en-GB" sz="14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sz="14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41</a:t>
            </a:r>
            <a:r>
              <a:rPr lang="en-GB" sz="14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(3), 263-274.</a:t>
            </a:r>
          </a:p>
          <a:p>
            <a:pPr marL="0" indent="0">
              <a:buNone/>
            </a:pPr>
            <a:endParaRPr lang="en-GB" sz="140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>
                <a:solidFill>
                  <a:srgbClr val="222222"/>
                </a:solidFill>
                <a:latin typeface="Arial" panose="020B0604020202020204" pitchFamily="34" charset="0"/>
              </a:rPr>
              <a:t>Other references:</a:t>
            </a:r>
          </a:p>
          <a:p>
            <a:pPr marL="0" indent="0">
              <a:buNone/>
            </a:pPr>
            <a:r>
              <a:rPr lang="en-GB" sz="1100" b="0" i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Cannon, W. B. </a:t>
            </a:r>
            <a:r>
              <a:rPr lang="en-GB" sz="1100" b="0" i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Bodily changes in pain, hunger, fear and rage</a:t>
            </a:r>
            <a:r>
              <a:rPr lang="en-GB" sz="1100" b="0" i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New York: Appleton, 1920.</a:t>
            </a:r>
            <a:endParaRPr lang="en-GB" sz="1100" b="0" i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Futterman, A. D., &amp; Shapiro, D. (1986). A review of biofeedback for mental disorders. </a:t>
            </a:r>
            <a:r>
              <a:rPr lang="en-GB" sz="11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Psychiatric Services</a:t>
            </a:r>
            <a:r>
              <a:rPr lang="en-GB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sz="11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37</a:t>
            </a:r>
            <a:r>
              <a:rPr lang="en-GB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27-33.</a:t>
            </a:r>
          </a:p>
          <a:p>
            <a:pPr marL="0" indent="0">
              <a:buNone/>
            </a:pPr>
            <a:r>
              <a:rPr lang="en-GB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Kim, S., Rath, J. F., </a:t>
            </a:r>
            <a:r>
              <a:rPr lang="en-GB" sz="11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McCraty</a:t>
            </a:r>
            <a:r>
              <a:rPr lang="en-GB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R., </a:t>
            </a:r>
            <a:r>
              <a:rPr lang="en-GB" sz="11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Zemon</a:t>
            </a:r>
            <a:r>
              <a:rPr lang="en-GB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V., Cavallo, M. M., &amp; Foley, F. W. (2015). Heart rate variability biofeedback, self-regulation, and severe brain injury. </a:t>
            </a:r>
            <a:r>
              <a:rPr lang="en-GB" sz="11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Biofeedback</a:t>
            </a:r>
            <a:r>
              <a:rPr lang="en-GB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sz="11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43</a:t>
            </a:r>
            <a:r>
              <a:rPr lang="en-GB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6-14.</a:t>
            </a:r>
          </a:p>
          <a:p>
            <a:pPr marL="0" indent="0">
              <a:buNone/>
            </a:pPr>
            <a:r>
              <a:rPr lang="en-GB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Musselman, D. L., Evans, D. L., &amp; </a:t>
            </a:r>
            <a:r>
              <a:rPr lang="en-GB" sz="11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Nemeroff</a:t>
            </a:r>
            <a:r>
              <a:rPr lang="en-GB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C. B. (1998). The relationship of depression to cardiovascular disease: epidemiology, biology, and treatment. </a:t>
            </a:r>
            <a:r>
              <a:rPr lang="en-GB" sz="11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Archives of general psychiatry</a:t>
            </a:r>
            <a:r>
              <a:rPr lang="en-GB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sz="11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55</a:t>
            </a:r>
            <a:r>
              <a:rPr lang="en-GB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(7), 580-592.</a:t>
            </a:r>
          </a:p>
          <a:p>
            <a:pPr marL="0" indent="0">
              <a:buNone/>
            </a:pPr>
            <a:r>
              <a:rPr lang="en-GB" sz="1100">
                <a:solidFill>
                  <a:srgbClr val="222222"/>
                </a:solidFill>
                <a:latin typeface="Arial" panose="020B0604020202020204" pitchFamily="34" charset="0"/>
              </a:rPr>
              <a:t>Prinsloo, G. E., </a:t>
            </a:r>
            <a:r>
              <a:rPr lang="en-GB" sz="1100" err="1">
                <a:solidFill>
                  <a:srgbClr val="222222"/>
                </a:solidFill>
                <a:latin typeface="Arial" panose="020B0604020202020204" pitchFamily="34" charset="0"/>
              </a:rPr>
              <a:t>Derman</a:t>
            </a:r>
            <a:r>
              <a:rPr lang="en-GB" sz="1100">
                <a:solidFill>
                  <a:srgbClr val="222222"/>
                </a:solidFill>
                <a:latin typeface="Arial" panose="020B0604020202020204" pitchFamily="34" charset="0"/>
              </a:rPr>
              <a:t>, W. E., Lambert, M. I., &amp; Laurie Rauch, H. G. (2013). The effect of a single session of short duration biofeedback-induced deep breathing on measures of heart rate variability during laboratory-induced cognitive stress: a pilot study. </a:t>
            </a:r>
            <a:r>
              <a:rPr lang="en-GB" sz="1100" i="1">
                <a:solidFill>
                  <a:srgbClr val="222222"/>
                </a:solidFill>
                <a:latin typeface="Arial" panose="020B0604020202020204" pitchFamily="34" charset="0"/>
              </a:rPr>
              <a:t>Applied psychophysiology and biofeedback</a:t>
            </a:r>
            <a:r>
              <a:rPr lang="en-GB" sz="110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GB" sz="1100" i="1">
                <a:solidFill>
                  <a:srgbClr val="222222"/>
                </a:solidFill>
                <a:latin typeface="Arial" panose="020B0604020202020204" pitchFamily="34" charset="0"/>
              </a:rPr>
              <a:t>38</a:t>
            </a:r>
            <a:r>
              <a:rPr lang="en-GB" sz="1100">
                <a:solidFill>
                  <a:srgbClr val="222222"/>
                </a:solidFill>
                <a:latin typeface="Arial" panose="020B0604020202020204" pitchFamily="34" charset="0"/>
              </a:rPr>
              <a:t>(2), 81-90.</a:t>
            </a:r>
          </a:p>
          <a:p>
            <a:pPr marL="0" indent="0">
              <a:buNone/>
            </a:pPr>
            <a:r>
              <a:rPr lang="en-GB" sz="1100" err="1">
                <a:solidFill>
                  <a:srgbClr val="222222"/>
                </a:solidFill>
                <a:latin typeface="Arial" panose="020B0604020202020204" pitchFamily="34" charset="0"/>
              </a:rPr>
              <a:t>Tabachnick</a:t>
            </a:r>
            <a:r>
              <a:rPr lang="en-GB" sz="1100">
                <a:solidFill>
                  <a:srgbClr val="222222"/>
                </a:solidFill>
                <a:latin typeface="Arial" panose="020B0604020202020204" pitchFamily="34" charset="0"/>
              </a:rPr>
              <a:t>, L. (2015). Biofeedback and anxiety disorders: a critical review of EMG, EEG, and HRV feedback. </a:t>
            </a:r>
            <a:r>
              <a:rPr lang="en-GB" sz="1100" i="1">
                <a:solidFill>
                  <a:srgbClr val="222222"/>
                </a:solidFill>
                <a:latin typeface="Arial" panose="020B0604020202020204" pitchFamily="34" charset="0"/>
              </a:rPr>
              <a:t>Concept</a:t>
            </a:r>
            <a:r>
              <a:rPr lang="en-GB" sz="110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GB" sz="1100" i="1">
                <a:solidFill>
                  <a:srgbClr val="222222"/>
                </a:solidFill>
                <a:latin typeface="Arial" panose="020B0604020202020204" pitchFamily="34" charset="0"/>
              </a:rPr>
              <a:t>38</a:t>
            </a:r>
            <a:r>
              <a:rPr lang="en-GB" sz="110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n-GB" sz="1100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Thayer, J. F., </a:t>
            </a:r>
            <a:r>
              <a:rPr lang="en-GB" sz="11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Åhs</a:t>
            </a:r>
            <a:r>
              <a:rPr lang="en-GB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F., </a:t>
            </a:r>
            <a:r>
              <a:rPr lang="en-GB" sz="11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Fredrikson</a:t>
            </a:r>
            <a:r>
              <a:rPr lang="en-GB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M., </a:t>
            </a:r>
            <a:r>
              <a:rPr lang="en-GB" sz="11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Sollers</a:t>
            </a:r>
            <a:r>
              <a:rPr lang="en-GB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III, J. J., &amp; Wager, T. D. (2012). A meta-analysis of heart rate variability and neuroimaging studies: implications for heart rate variability as a marker of stress and health. </a:t>
            </a:r>
            <a:r>
              <a:rPr lang="en-GB" sz="11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Neuroscience &amp; </a:t>
            </a:r>
            <a:r>
              <a:rPr lang="en-GB" sz="1100" b="0" i="1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Biobehavioral</a:t>
            </a:r>
            <a:r>
              <a:rPr lang="en-GB" sz="11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Reviews</a:t>
            </a:r>
            <a:r>
              <a:rPr lang="en-GB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sz="11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36</a:t>
            </a:r>
            <a:r>
              <a:rPr lang="en-GB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(2), 747-756.</a:t>
            </a:r>
            <a:endParaRPr lang="en-GB" sz="11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AD334F-90A7-9184-8543-7445FC037586}"/>
              </a:ext>
            </a:extLst>
          </p:cNvPr>
          <p:cNvSpPr/>
          <p:nvPr/>
        </p:nvSpPr>
        <p:spPr>
          <a:xfrm>
            <a:off x="1020932" y="1349406"/>
            <a:ext cx="9951868" cy="1171852"/>
          </a:xfrm>
          <a:custGeom>
            <a:avLst/>
            <a:gdLst>
              <a:gd name="connsiteX0" fmla="*/ 0 w 9951868"/>
              <a:gd name="connsiteY0" fmla="*/ 0 h 1171852"/>
              <a:gd name="connsiteX1" fmla="*/ 862495 w 9951868"/>
              <a:gd name="connsiteY1" fmla="*/ 0 h 1171852"/>
              <a:gd name="connsiteX2" fmla="*/ 1625472 w 9951868"/>
              <a:gd name="connsiteY2" fmla="*/ 0 h 1171852"/>
              <a:gd name="connsiteX3" fmla="*/ 1990374 w 9951868"/>
              <a:gd name="connsiteY3" fmla="*/ 0 h 1171852"/>
              <a:gd name="connsiteX4" fmla="*/ 2454794 w 9951868"/>
              <a:gd name="connsiteY4" fmla="*/ 0 h 1171852"/>
              <a:gd name="connsiteX5" fmla="*/ 3118252 w 9951868"/>
              <a:gd name="connsiteY5" fmla="*/ 0 h 1171852"/>
              <a:gd name="connsiteX6" fmla="*/ 3781710 w 9951868"/>
              <a:gd name="connsiteY6" fmla="*/ 0 h 1171852"/>
              <a:gd name="connsiteX7" fmla="*/ 4544686 w 9951868"/>
              <a:gd name="connsiteY7" fmla="*/ 0 h 1171852"/>
              <a:gd name="connsiteX8" fmla="*/ 5009107 w 9951868"/>
              <a:gd name="connsiteY8" fmla="*/ 0 h 1171852"/>
              <a:gd name="connsiteX9" fmla="*/ 5772083 w 9951868"/>
              <a:gd name="connsiteY9" fmla="*/ 0 h 1171852"/>
              <a:gd name="connsiteX10" fmla="*/ 6336023 w 9951868"/>
              <a:gd name="connsiteY10" fmla="*/ 0 h 1171852"/>
              <a:gd name="connsiteX11" fmla="*/ 6700924 w 9951868"/>
              <a:gd name="connsiteY11" fmla="*/ 0 h 1171852"/>
              <a:gd name="connsiteX12" fmla="*/ 7264864 w 9951868"/>
              <a:gd name="connsiteY12" fmla="*/ 0 h 1171852"/>
              <a:gd name="connsiteX13" fmla="*/ 8027840 w 9951868"/>
              <a:gd name="connsiteY13" fmla="*/ 0 h 1171852"/>
              <a:gd name="connsiteX14" fmla="*/ 8890335 w 9951868"/>
              <a:gd name="connsiteY14" fmla="*/ 0 h 1171852"/>
              <a:gd name="connsiteX15" fmla="*/ 9255237 w 9951868"/>
              <a:gd name="connsiteY15" fmla="*/ 0 h 1171852"/>
              <a:gd name="connsiteX16" fmla="*/ 9951868 w 9951868"/>
              <a:gd name="connsiteY16" fmla="*/ 0 h 1171852"/>
              <a:gd name="connsiteX17" fmla="*/ 9951868 w 9951868"/>
              <a:gd name="connsiteY17" fmla="*/ 609363 h 1171852"/>
              <a:gd name="connsiteX18" fmla="*/ 9951868 w 9951868"/>
              <a:gd name="connsiteY18" fmla="*/ 1171852 h 1171852"/>
              <a:gd name="connsiteX19" fmla="*/ 9387929 w 9951868"/>
              <a:gd name="connsiteY19" fmla="*/ 1171852 h 1171852"/>
              <a:gd name="connsiteX20" fmla="*/ 8923508 w 9951868"/>
              <a:gd name="connsiteY20" fmla="*/ 1171852 h 1171852"/>
              <a:gd name="connsiteX21" fmla="*/ 8260050 w 9951868"/>
              <a:gd name="connsiteY21" fmla="*/ 1171852 h 1171852"/>
              <a:gd name="connsiteX22" fmla="*/ 7795630 w 9951868"/>
              <a:gd name="connsiteY22" fmla="*/ 1171852 h 1171852"/>
              <a:gd name="connsiteX23" fmla="*/ 7430728 w 9951868"/>
              <a:gd name="connsiteY23" fmla="*/ 1171852 h 1171852"/>
              <a:gd name="connsiteX24" fmla="*/ 6866789 w 9951868"/>
              <a:gd name="connsiteY24" fmla="*/ 1171852 h 1171852"/>
              <a:gd name="connsiteX25" fmla="*/ 6004294 w 9951868"/>
              <a:gd name="connsiteY25" fmla="*/ 1171852 h 1171852"/>
              <a:gd name="connsiteX26" fmla="*/ 5340836 w 9951868"/>
              <a:gd name="connsiteY26" fmla="*/ 1171852 h 1171852"/>
              <a:gd name="connsiteX27" fmla="*/ 4577859 w 9951868"/>
              <a:gd name="connsiteY27" fmla="*/ 1171852 h 1171852"/>
              <a:gd name="connsiteX28" fmla="*/ 4212957 w 9951868"/>
              <a:gd name="connsiteY28" fmla="*/ 1171852 h 1171852"/>
              <a:gd name="connsiteX29" fmla="*/ 3549500 w 9951868"/>
              <a:gd name="connsiteY29" fmla="*/ 1171852 h 1171852"/>
              <a:gd name="connsiteX30" fmla="*/ 2985560 w 9951868"/>
              <a:gd name="connsiteY30" fmla="*/ 1171852 h 1171852"/>
              <a:gd name="connsiteX31" fmla="*/ 2421621 w 9951868"/>
              <a:gd name="connsiteY31" fmla="*/ 1171852 h 1171852"/>
              <a:gd name="connsiteX32" fmla="*/ 1658645 w 9951868"/>
              <a:gd name="connsiteY32" fmla="*/ 1171852 h 1171852"/>
              <a:gd name="connsiteX33" fmla="*/ 995187 w 9951868"/>
              <a:gd name="connsiteY33" fmla="*/ 1171852 h 1171852"/>
              <a:gd name="connsiteX34" fmla="*/ 630285 w 9951868"/>
              <a:gd name="connsiteY34" fmla="*/ 1171852 h 1171852"/>
              <a:gd name="connsiteX35" fmla="*/ 0 w 9951868"/>
              <a:gd name="connsiteY35" fmla="*/ 1171852 h 1171852"/>
              <a:gd name="connsiteX36" fmla="*/ 0 w 9951868"/>
              <a:gd name="connsiteY36" fmla="*/ 574207 h 1171852"/>
              <a:gd name="connsiteX37" fmla="*/ 0 w 9951868"/>
              <a:gd name="connsiteY37" fmla="*/ 0 h 117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951868" h="1171852" extrusionOk="0">
                <a:moveTo>
                  <a:pt x="0" y="0"/>
                </a:moveTo>
                <a:cubicBezTo>
                  <a:pt x="386120" y="-18445"/>
                  <a:pt x="508761" y="8362"/>
                  <a:pt x="862495" y="0"/>
                </a:cubicBezTo>
                <a:cubicBezTo>
                  <a:pt x="1216229" y="-8362"/>
                  <a:pt x="1375088" y="-16369"/>
                  <a:pt x="1625472" y="0"/>
                </a:cubicBezTo>
                <a:cubicBezTo>
                  <a:pt x="1875856" y="16369"/>
                  <a:pt x="1879486" y="5837"/>
                  <a:pt x="1990374" y="0"/>
                </a:cubicBezTo>
                <a:cubicBezTo>
                  <a:pt x="2101262" y="-5837"/>
                  <a:pt x="2280417" y="8861"/>
                  <a:pt x="2454794" y="0"/>
                </a:cubicBezTo>
                <a:cubicBezTo>
                  <a:pt x="2629171" y="-8861"/>
                  <a:pt x="2805723" y="5438"/>
                  <a:pt x="3118252" y="0"/>
                </a:cubicBezTo>
                <a:cubicBezTo>
                  <a:pt x="3430781" y="-5438"/>
                  <a:pt x="3481158" y="-22947"/>
                  <a:pt x="3781710" y="0"/>
                </a:cubicBezTo>
                <a:cubicBezTo>
                  <a:pt x="4082262" y="22947"/>
                  <a:pt x="4170987" y="-26561"/>
                  <a:pt x="4544686" y="0"/>
                </a:cubicBezTo>
                <a:cubicBezTo>
                  <a:pt x="4918385" y="26561"/>
                  <a:pt x="4865122" y="3354"/>
                  <a:pt x="5009107" y="0"/>
                </a:cubicBezTo>
                <a:cubicBezTo>
                  <a:pt x="5153092" y="-3354"/>
                  <a:pt x="5480450" y="25197"/>
                  <a:pt x="5772083" y="0"/>
                </a:cubicBezTo>
                <a:cubicBezTo>
                  <a:pt x="6063716" y="-25197"/>
                  <a:pt x="6144211" y="-4354"/>
                  <a:pt x="6336023" y="0"/>
                </a:cubicBezTo>
                <a:cubicBezTo>
                  <a:pt x="6527835" y="4354"/>
                  <a:pt x="6613590" y="-18190"/>
                  <a:pt x="6700924" y="0"/>
                </a:cubicBezTo>
                <a:cubicBezTo>
                  <a:pt x="6788258" y="18190"/>
                  <a:pt x="7111943" y="-25145"/>
                  <a:pt x="7264864" y="0"/>
                </a:cubicBezTo>
                <a:cubicBezTo>
                  <a:pt x="7417785" y="25145"/>
                  <a:pt x="7679284" y="1117"/>
                  <a:pt x="8027840" y="0"/>
                </a:cubicBezTo>
                <a:cubicBezTo>
                  <a:pt x="8376396" y="-1117"/>
                  <a:pt x="8477144" y="-2286"/>
                  <a:pt x="8890335" y="0"/>
                </a:cubicBezTo>
                <a:cubicBezTo>
                  <a:pt x="9303526" y="2286"/>
                  <a:pt x="9073248" y="6369"/>
                  <a:pt x="9255237" y="0"/>
                </a:cubicBezTo>
                <a:cubicBezTo>
                  <a:pt x="9437226" y="-6369"/>
                  <a:pt x="9628803" y="32989"/>
                  <a:pt x="9951868" y="0"/>
                </a:cubicBezTo>
                <a:cubicBezTo>
                  <a:pt x="9932392" y="218544"/>
                  <a:pt x="9937335" y="315647"/>
                  <a:pt x="9951868" y="609363"/>
                </a:cubicBezTo>
                <a:cubicBezTo>
                  <a:pt x="9966401" y="903079"/>
                  <a:pt x="9934365" y="925057"/>
                  <a:pt x="9951868" y="1171852"/>
                </a:cubicBezTo>
                <a:cubicBezTo>
                  <a:pt x="9740168" y="1193936"/>
                  <a:pt x="9656038" y="1194468"/>
                  <a:pt x="9387929" y="1171852"/>
                </a:cubicBezTo>
                <a:cubicBezTo>
                  <a:pt x="9119820" y="1149236"/>
                  <a:pt x="9150768" y="1177790"/>
                  <a:pt x="8923508" y="1171852"/>
                </a:cubicBezTo>
                <a:cubicBezTo>
                  <a:pt x="8696248" y="1165914"/>
                  <a:pt x="8580274" y="1192609"/>
                  <a:pt x="8260050" y="1171852"/>
                </a:cubicBezTo>
                <a:cubicBezTo>
                  <a:pt x="7939826" y="1151095"/>
                  <a:pt x="8009325" y="1149602"/>
                  <a:pt x="7795630" y="1171852"/>
                </a:cubicBezTo>
                <a:cubicBezTo>
                  <a:pt x="7581935" y="1194102"/>
                  <a:pt x="7545816" y="1176319"/>
                  <a:pt x="7430728" y="1171852"/>
                </a:cubicBezTo>
                <a:cubicBezTo>
                  <a:pt x="7315640" y="1167385"/>
                  <a:pt x="7008969" y="1185496"/>
                  <a:pt x="6866789" y="1171852"/>
                </a:cubicBezTo>
                <a:cubicBezTo>
                  <a:pt x="6724609" y="1158208"/>
                  <a:pt x="6366343" y="1147700"/>
                  <a:pt x="6004294" y="1171852"/>
                </a:cubicBezTo>
                <a:cubicBezTo>
                  <a:pt x="5642245" y="1196004"/>
                  <a:pt x="5603759" y="1183665"/>
                  <a:pt x="5340836" y="1171852"/>
                </a:cubicBezTo>
                <a:cubicBezTo>
                  <a:pt x="5077913" y="1160039"/>
                  <a:pt x="4744070" y="1190423"/>
                  <a:pt x="4577859" y="1171852"/>
                </a:cubicBezTo>
                <a:cubicBezTo>
                  <a:pt x="4411648" y="1153281"/>
                  <a:pt x="4372410" y="1163642"/>
                  <a:pt x="4212957" y="1171852"/>
                </a:cubicBezTo>
                <a:cubicBezTo>
                  <a:pt x="4053504" y="1180062"/>
                  <a:pt x="3855742" y="1192112"/>
                  <a:pt x="3549500" y="1171852"/>
                </a:cubicBezTo>
                <a:cubicBezTo>
                  <a:pt x="3243258" y="1151592"/>
                  <a:pt x="3137177" y="1194079"/>
                  <a:pt x="2985560" y="1171852"/>
                </a:cubicBezTo>
                <a:cubicBezTo>
                  <a:pt x="2833943" y="1149625"/>
                  <a:pt x="2626732" y="1196280"/>
                  <a:pt x="2421621" y="1171852"/>
                </a:cubicBezTo>
                <a:cubicBezTo>
                  <a:pt x="2216510" y="1147424"/>
                  <a:pt x="2021914" y="1178215"/>
                  <a:pt x="1658645" y="1171852"/>
                </a:cubicBezTo>
                <a:cubicBezTo>
                  <a:pt x="1295376" y="1165489"/>
                  <a:pt x="1293608" y="1151292"/>
                  <a:pt x="995187" y="1171852"/>
                </a:cubicBezTo>
                <a:cubicBezTo>
                  <a:pt x="696766" y="1192412"/>
                  <a:pt x="752215" y="1178119"/>
                  <a:pt x="630285" y="1171852"/>
                </a:cubicBezTo>
                <a:cubicBezTo>
                  <a:pt x="508355" y="1165585"/>
                  <a:pt x="283000" y="1146869"/>
                  <a:pt x="0" y="1171852"/>
                </a:cubicBezTo>
                <a:cubicBezTo>
                  <a:pt x="17157" y="960605"/>
                  <a:pt x="13064" y="810770"/>
                  <a:pt x="0" y="574207"/>
                </a:cubicBezTo>
                <a:cubicBezTo>
                  <a:pt x="-13064" y="337645"/>
                  <a:pt x="4087" y="235117"/>
                  <a:pt x="0" y="0"/>
                </a:cubicBezTo>
                <a:close/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714250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819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A4D97-BB35-2EAC-13B0-AA79DB63A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641721"/>
            <a:ext cx="9688296" cy="1642969"/>
          </a:xfrm>
        </p:spPr>
        <p:txBody>
          <a:bodyPr anchor="b">
            <a:normAutofit fontScale="90000"/>
          </a:bodyPr>
          <a:lstStyle/>
          <a:p>
            <a:r>
              <a:rPr lang="en-GB" sz="4900" dirty="0"/>
              <a:t>Thank you for your participation!</a:t>
            </a:r>
            <a:br>
              <a:rPr lang="en-GB" sz="4900" dirty="0"/>
            </a:br>
            <a:br>
              <a:rPr lang="en-GB" sz="4000" dirty="0"/>
            </a:br>
            <a:r>
              <a:rPr lang="en-GB" sz="4000" dirty="0"/>
              <a:t>Overview of this presentation: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65DD1-487C-E112-699E-6A0E58650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187" y="2674780"/>
            <a:ext cx="9688296" cy="34285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What we will cover:</a:t>
            </a:r>
          </a:p>
          <a:p>
            <a:r>
              <a:rPr lang="en-GB" sz="2000" dirty="0"/>
              <a:t>The body’s stress response</a:t>
            </a:r>
            <a:r>
              <a:rPr lang="en-GB" sz="2000"/>
              <a:t>.</a:t>
            </a:r>
            <a:endParaRPr lang="en-GB" sz="2000" dirty="0"/>
          </a:p>
          <a:p>
            <a:r>
              <a:rPr lang="en-GB" sz="2000" dirty="0"/>
              <a:t>What is biofeedback and how can we use it to control the stress response?</a:t>
            </a:r>
          </a:p>
          <a:p>
            <a:r>
              <a:rPr lang="en-GB" sz="2000" dirty="0"/>
              <a:t>What is heart rate variability (HRV)?</a:t>
            </a:r>
            <a:endParaRPr lang="en-GB" sz="2000" dirty="0">
              <a:cs typeface="Calibri"/>
            </a:endParaRPr>
          </a:p>
          <a:p>
            <a:r>
              <a:rPr lang="en-GB" sz="2000" dirty="0"/>
              <a:t>What is resonant breathing?</a:t>
            </a:r>
            <a:endParaRPr lang="en-GB" sz="2000" dirty="0">
              <a:cs typeface="Calibri" panose="020F0502020204030204"/>
            </a:endParaRPr>
          </a:p>
          <a:p>
            <a:r>
              <a:rPr lang="en-GB" sz="2000" dirty="0"/>
              <a:t>How and why HRV biofeedback works.</a:t>
            </a:r>
            <a:endParaRPr lang="en-GB" sz="2000" dirty="0">
              <a:cs typeface="Calibri" panose="020F0502020204030204"/>
            </a:endParaRPr>
          </a:p>
          <a:p>
            <a:r>
              <a:rPr lang="en-GB" sz="2000" dirty="0"/>
              <a:t>Overview of the biofeedback clinic procedure.</a:t>
            </a:r>
            <a:endParaRPr lang="en-GB" sz="2000" dirty="0">
              <a:cs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118971-5DA3-B978-30A0-F11E9968C398}"/>
              </a:ext>
            </a:extLst>
          </p:cNvPr>
          <p:cNvCxnSpPr/>
          <p:nvPr/>
        </p:nvCxnSpPr>
        <p:spPr>
          <a:xfrm>
            <a:off x="894769" y="2284690"/>
            <a:ext cx="7390148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D7565CF-D119-66F3-2E83-AA2B74411533}"/>
              </a:ext>
            </a:extLst>
          </p:cNvPr>
          <p:cNvSpPr txBox="1"/>
          <p:nvPr/>
        </p:nvSpPr>
        <p:spPr>
          <a:xfrm>
            <a:off x="1136984" y="2469214"/>
            <a:ext cx="9191239" cy="400110"/>
          </a:xfrm>
          <a:custGeom>
            <a:avLst/>
            <a:gdLst>
              <a:gd name="connsiteX0" fmla="*/ 0 w 9191239"/>
              <a:gd name="connsiteY0" fmla="*/ 0 h 400110"/>
              <a:gd name="connsiteX1" fmla="*/ 674023 w 9191239"/>
              <a:gd name="connsiteY1" fmla="*/ 0 h 400110"/>
              <a:gd name="connsiteX2" fmla="*/ 1439959 w 9191239"/>
              <a:gd name="connsiteY2" fmla="*/ 0 h 400110"/>
              <a:gd name="connsiteX3" fmla="*/ 2205896 w 9191239"/>
              <a:gd name="connsiteY3" fmla="*/ 0 h 400110"/>
              <a:gd name="connsiteX4" fmla="*/ 2696097 w 9191239"/>
              <a:gd name="connsiteY4" fmla="*/ 0 h 400110"/>
              <a:gd name="connsiteX5" fmla="*/ 3278208 w 9191239"/>
              <a:gd name="connsiteY5" fmla="*/ 0 h 400110"/>
              <a:gd name="connsiteX6" fmla="*/ 4136057 w 9191239"/>
              <a:gd name="connsiteY6" fmla="*/ 0 h 400110"/>
              <a:gd name="connsiteX7" fmla="*/ 4901993 w 9191239"/>
              <a:gd name="connsiteY7" fmla="*/ 0 h 400110"/>
              <a:gd name="connsiteX8" fmla="*/ 5392193 w 9191239"/>
              <a:gd name="connsiteY8" fmla="*/ 0 h 400110"/>
              <a:gd name="connsiteX9" fmla="*/ 5882392 w 9191239"/>
              <a:gd name="connsiteY9" fmla="*/ 0 h 400110"/>
              <a:gd name="connsiteX10" fmla="*/ 6464504 w 9191239"/>
              <a:gd name="connsiteY10" fmla="*/ 0 h 400110"/>
              <a:gd name="connsiteX11" fmla="*/ 7322352 w 9191239"/>
              <a:gd name="connsiteY11" fmla="*/ 0 h 400110"/>
              <a:gd name="connsiteX12" fmla="*/ 8272115 w 9191239"/>
              <a:gd name="connsiteY12" fmla="*/ 0 h 400110"/>
              <a:gd name="connsiteX13" fmla="*/ 9191239 w 9191239"/>
              <a:gd name="connsiteY13" fmla="*/ 0 h 400110"/>
              <a:gd name="connsiteX14" fmla="*/ 9191239 w 9191239"/>
              <a:gd name="connsiteY14" fmla="*/ 400110 h 400110"/>
              <a:gd name="connsiteX15" fmla="*/ 8609127 w 9191239"/>
              <a:gd name="connsiteY15" fmla="*/ 400110 h 400110"/>
              <a:gd name="connsiteX16" fmla="*/ 7935102 w 9191239"/>
              <a:gd name="connsiteY16" fmla="*/ 400110 h 400110"/>
              <a:gd name="connsiteX17" fmla="*/ 7169165 w 9191239"/>
              <a:gd name="connsiteY17" fmla="*/ 400110 h 400110"/>
              <a:gd name="connsiteX18" fmla="*/ 6219404 w 9191239"/>
              <a:gd name="connsiteY18" fmla="*/ 400110 h 400110"/>
              <a:gd name="connsiteX19" fmla="*/ 5729205 w 9191239"/>
              <a:gd name="connsiteY19" fmla="*/ 400110 h 400110"/>
              <a:gd name="connsiteX20" fmla="*/ 5055180 w 9191239"/>
              <a:gd name="connsiteY20" fmla="*/ 400110 h 400110"/>
              <a:gd name="connsiteX21" fmla="*/ 4197332 w 9191239"/>
              <a:gd name="connsiteY21" fmla="*/ 400110 h 400110"/>
              <a:gd name="connsiteX22" fmla="*/ 3707131 w 9191239"/>
              <a:gd name="connsiteY22" fmla="*/ 400110 h 400110"/>
              <a:gd name="connsiteX23" fmla="*/ 3125020 w 9191239"/>
              <a:gd name="connsiteY23" fmla="*/ 400110 h 400110"/>
              <a:gd name="connsiteX24" fmla="*/ 2542908 w 9191239"/>
              <a:gd name="connsiteY24" fmla="*/ 400110 h 400110"/>
              <a:gd name="connsiteX25" fmla="*/ 1593147 w 9191239"/>
              <a:gd name="connsiteY25" fmla="*/ 400110 h 400110"/>
              <a:gd name="connsiteX26" fmla="*/ 0 w 9191239"/>
              <a:gd name="connsiteY26" fmla="*/ 400110 h 400110"/>
              <a:gd name="connsiteX27" fmla="*/ 0 w 9191239"/>
              <a:gd name="connsiteY27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191239" h="400110" extrusionOk="0">
                <a:moveTo>
                  <a:pt x="0" y="0"/>
                </a:moveTo>
                <a:cubicBezTo>
                  <a:pt x="264746" y="33676"/>
                  <a:pt x="375005" y="-388"/>
                  <a:pt x="674023" y="0"/>
                </a:cubicBezTo>
                <a:cubicBezTo>
                  <a:pt x="975945" y="29023"/>
                  <a:pt x="1218415" y="34138"/>
                  <a:pt x="1439959" y="0"/>
                </a:cubicBezTo>
                <a:cubicBezTo>
                  <a:pt x="1560344" y="39677"/>
                  <a:pt x="1834622" y="-33865"/>
                  <a:pt x="2205896" y="0"/>
                </a:cubicBezTo>
                <a:cubicBezTo>
                  <a:pt x="2557954" y="-8690"/>
                  <a:pt x="2583771" y="-9307"/>
                  <a:pt x="2696097" y="0"/>
                </a:cubicBezTo>
                <a:cubicBezTo>
                  <a:pt x="2808859" y="-41720"/>
                  <a:pt x="2937047" y="420"/>
                  <a:pt x="3278208" y="0"/>
                </a:cubicBezTo>
                <a:cubicBezTo>
                  <a:pt x="3537053" y="-71663"/>
                  <a:pt x="3737263" y="-41627"/>
                  <a:pt x="4136057" y="0"/>
                </a:cubicBezTo>
                <a:cubicBezTo>
                  <a:pt x="4505715" y="11061"/>
                  <a:pt x="4536081" y="-11163"/>
                  <a:pt x="4901993" y="0"/>
                </a:cubicBezTo>
                <a:cubicBezTo>
                  <a:pt x="5301325" y="50964"/>
                  <a:pt x="5188396" y="-38916"/>
                  <a:pt x="5392193" y="0"/>
                </a:cubicBezTo>
                <a:cubicBezTo>
                  <a:pt x="5574197" y="27762"/>
                  <a:pt x="5655313" y="26445"/>
                  <a:pt x="5882392" y="0"/>
                </a:cubicBezTo>
                <a:cubicBezTo>
                  <a:pt x="6141404" y="-36043"/>
                  <a:pt x="6294580" y="29925"/>
                  <a:pt x="6464504" y="0"/>
                </a:cubicBezTo>
                <a:cubicBezTo>
                  <a:pt x="6609335" y="-46169"/>
                  <a:pt x="7083924" y="-23434"/>
                  <a:pt x="7322352" y="0"/>
                </a:cubicBezTo>
                <a:cubicBezTo>
                  <a:pt x="7576264" y="-22920"/>
                  <a:pt x="8002556" y="66824"/>
                  <a:pt x="8272115" y="0"/>
                </a:cubicBezTo>
                <a:cubicBezTo>
                  <a:pt x="8523350" y="55859"/>
                  <a:pt x="8897048" y="-32342"/>
                  <a:pt x="9191239" y="0"/>
                </a:cubicBezTo>
                <a:cubicBezTo>
                  <a:pt x="9126703" y="80600"/>
                  <a:pt x="9137676" y="235887"/>
                  <a:pt x="9191239" y="400110"/>
                </a:cubicBezTo>
                <a:cubicBezTo>
                  <a:pt x="9062921" y="355403"/>
                  <a:pt x="8855090" y="409483"/>
                  <a:pt x="8609127" y="400110"/>
                </a:cubicBezTo>
                <a:cubicBezTo>
                  <a:pt x="8402088" y="388963"/>
                  <a:pt x="8209424" y="440402"/>
                  <a:pt x="7935102" y="400110"/>
                </a:cubicBezTo>
                <a:cubicBezTo>
                  <a:pt x="7683484" y="352577"/>
                  <a:pt x="7510274" y="376207"/>
                  <a:pt x="7169165" y="400110"/>
                </a:cubicBezTo>
                <a:cubicBezTo>
                  <a:pt x="6951675" y="364079"/>
                  <a:pt x="6508643" y="459154"/>
                  <a:pt x="6219404" y="400110"/>
                </a:cubicBezTo>
                <a:cubicBezTo>
                  <a:pt x="5862580" y="353751"/>
                  <a:pt x="5961118" y="401863"/>
                  <a:pt x="5729205" y="400110"/>
                </a:cubicBezTo>
                <a:cubicBezTo>
                  <a:pt x="5493062" y="333842"/>
                  <a:pt x="5202341" y="448782"/>
                  <a:pt x="5055180" y="400110"/>
                </a:cubicBezTo>
                <a:cubicBezTo>
                  <a:pt x="4802146" y="438045"/>
                  <a:pt x="4369438" y="352435"/>
                  <a:pt x="4197332" y="400110"/>
                </a:cubicBezTo>
                <a:cubicBezTo>
                  <a:pt x="4002623" y="399271"/>
                  <a:pt x="3899509" y="373110"/>
                  <a:pt x="3707131" y="400110"/>
                </a:cubicBezTo>
                <a:cubicBezTo>
                  <a:pt x="3543567" y="402279"/>
                  <a:pt x="3378892" y="454621"/>
                  <a:pt x="3125020" y="400110"/>
                </a:cubicBezTo>
                <a:cubicBezTo>
                  <a:pt x="2922452" y="378309"/>
                  <a:pt x="2818847" y="424652"/>
                  <a:pt x="2542908" y="400110"/>
                </a:cubicBezTo>
                <a:cubicBezTo>
                  <a:pt x="2306325" y="341596"/>
                  <a:pt x="2040455" y="523152"/>
                  <a:pt x="1593147" y="400110"/>
                </a:cubicBezTo>
                <a:cubicBezTo>
                  <a:pt x="1281502" y="531273"/>
                  <a:pt x="539162" y="525697"/>
                  <a:pt x="0" y="400110"/>
                </a:cubicBezTo>
                <a:cubicBezTo>
                  <a:pt x="8607" y="255648"/>
                  <a:pt x="-494" y="195142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716143327">
                  <a:custGeom>
                    <a:avLst/>
                    <a:gdLst>
                      <a:gd name="connsiteX0" fmla="*/ 0 w 8561941"/>
                      <a:gd name="connsiteY0" fmla="*/ 0 h 400110"/>
                      <a:gd name="connsiteX1" fmla="*/ 627875 w 8561941"/>
                      <a:gd name="connsiteY1" fmla="*/ 0 h 400110"/>
                      <a:gd name="connsiteX2" fmla="*/ 1341370 w 8561941"/>
                      <a:gd name="connsiteY2" fmla="*/ 0 h 400110"/>
                      <a:gd name="connsiteX3" fmla="*/ 2054865 w 8561941"/>
                      <a:gd name="connsiteY3" fmla="*/ 0 h 400110"/>
                      <a:gd name="connsiteX4" fmla="*/ 2511503 w 8561941"/>
                      <a:gd name="connsiteY4" fmla="*/ 0 h 400110"/>
                      <a:gd name="connsiteX5" fmla="*/ 3053759 w 8561941"/>
                      <a:gd name="connsiteY5" fmla="*/ 0 h 400110"/>
                      <a:gd name="connsiteX6" fmla="*/ 3852873 w 8561941"/>
                      <a:gd name="connsiteY6" fmla="*/ 0 h 400110"/>
                      <a:gd name="connsiteX7" fmla="*/ 4566368 w 8561941"/>
                      <a:gd name="connsiteY7" fmla="*/ 0 h 400110"/>
                      <a:gd name="connsiteX8" fmla="*/ 5023005 w 8561941"/>
                      <a:gd name="connsiteY8" fmla="*/ 0 h 400110"/>
                      <a:gd name="connsiteX9" fmla="*/ 5479642 w 8561941"/>
                      <a:gd name="connsiteY9" fmla="*/ 0 h 400110"/>
                      <a:gd name="connsiteX10" fmla="*/ 6021898 w 8561941"/>
                      <a:gd name="connsiteY10" fmla="*/ 0 h 400110"/>
                      <a:gd name="connsiteX11" fmla="*/ 6821012 w 8561941"/>
                      <a:gd name="connsiteY11" fmla="*/ 0 h 400110"/>
                      <a:gd name="connsiteX12" fmla="*/ 7705747 w 8561941"/>
                      <a:gd name="connsiteY12" fmla="*/ 0 h 400110"/>
                      <a:gd name="connsiteX13" fmla="*/ 8561941 w 8561941"/>
                      <a:gd name="connsiteY13" fmla="*/ 0 h 400110"/>
                      <a:gd name="connsiteX14" fmla="*/ 8561941 w 8561941"/>
                      <a:gd name="connsiteY14" fmla="*/ 400110 h 400110"/>
                      <a:gd name="connsiteX15" fmla="*/ 8019685 w 8561941"/>
                      <a:gd name="connsiteY15" fmla="*/ 400110 h 400110"/>
                      <a:gd name="connsiteX16" fmla="*/ 7391809 w 8561941"/>
                      <a:gd name="connsiteY16" fmla="*/ 400110 h 400110"/>
                      <a:gd name="connsiteX17" fmla="*/ 6678313 w 8561941"/>
                      <a:gd name="connsiteY17" fmla="*/ 400110 h 400110"/>
                      <a:gd name="connsiteX18" fmla="*/ 5793580 w 8561941"/>
                      <a:gd name="connsiteY18" fmla="*/ 400110 h 400110"/>
                      <a:gd name="connsiteX19" fmla="*/ 5336943 w 8561941"/>
                      <a:gd name="connsiteY19" fmla="*/ 400110 h 400110"/>
                      <a:gd name="connsiteX20" fmla="*/ 4709067 w 8561941"/>
                      <a:gd name="connsiteY20" fmla="*/ 400110 h 400110"/>
                      <a:gd name="connsiteX21" fmla="*/ 3909953 w 8561941"/>
                      <a:gd name="connsiteY21" fmla="*/ 400110 h 400110"/>
                      <a:gd name="connsiteX22" fmla="*/ 3453315 w 8561941"/>
                      <a:gd name="connsiteY22" fmla="*/ 400110 h 400110"/>
                      <a:gd name="connsiteX23" fmla="*/ 2911059 w 8561941"/>
                      <a:gd name="connsiteY23" fmla="*/ 400110 h 400110"/>
                      <a:gd name="connsiteX24" fmla="*/ 2368803 w 8561941"/>
                      <a:gd name="connsiteY24" fmla="*/ 400110 h 400110"/>
                      <a:gd name="connsiteX25" fmla="*/ 1484069 w 8561941"/>
                      <a:gd name="connsiteY25" fmla="*/ 400110 h 400110"/>
                      <a:gd name="connsiteX26" fmla="*/ 0 w 8561941"/>
                      <a:gd name="connsiteY26" fmla="*/ 400110 h 400110"/>
                      <a:gd name="connsiteX27" fmla="*/ 0 w 8561941"/>
                      <a:gd name="connsiteY27" fmla="*/ 0 h 400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561941" h="400110" extrusionOk="0">
                        <a:moveTo>
                          <a:pt x="0" y="0"/>
                        </a:moveTo>
                        <a:cubicBezTo>
                          <a:pt x="245655" y="23526"/>
                          <a:pt x="343915" y="-6063"/>
                          <a:pt x="627875" y="0"/>
                        </a:cubicBezTo>
                        <a:cubicBezTo>
                          <a:pt x="916932" y="19045"/>
                          <a:pt x="1140609" y="16221"/>
                          <a:pt x="1341370" y="0"/>
                        </a:cubicBezTo>
                        <a:cubicBezTo>
                          <a:pt x="1499822" y="20511"/>
                          <a:pt x="1711358" y="-27691"/>
                          <a:pt x="2054865" y="0"/>
                        </a:cubicBezTo>
                        <a:cubicBezTo>
                          <a:pt x="2385682" y="-2898"/>
                          <a:pt x="2408637" y="-15401"/>
                          <a:pt x="2511503" y="0"/>
                        </a:cubicBezTo>
                        <a:cubicBezTo>
                          <a:pt x="2615317" y="-18101"/>
                          <a:pt x="2754231" y="1849"/>
                          <a:pt x="3053759" y="0"/>
                        </a:cubicBezTo>
                        <a:cubicBezTo>
                          <a:pt x="3301789" y="-30851"/>
                          <a:pt x="3497107" y="-21908"/>
                          <a:pt x="3852873" y="0"/>
                        </a:cubicBezTo>
                        <a:cubicBezTo>
                          <a:pt x="4193632" y="5322"/>
                          <a:pt x="4218673" y="-10136"/>
                          <a:pt x="4566368" y="0"/>
                        </a:cubicBezTo>
                        <a:cubicBezTo>
                          <a:pt x="4927456" y="28157"/>
                          <a:pt x="4833925" y="-32738"/>
                          <a:pt x="5023005" y="0"/>
                        </a:cubicBezTo>
                        <a:cubicBezTo>
                          <a:pt x="5200962" y="20037"/>
                          <a:pt x="5265667" y="22315"/>
                          <a:pt x="5479642" y="0"/>
                        </a:cubicBezTo>
                        <a:cubicBezTo>
                          <a:pt x="5714944" y="-32410"/>
                          <a:pt x="5866205" y="20486"/>
                          <a:pt x="6021898" y="0"/>
                        </a:cubicBezTo>
                        <a:cubicBezTo>
                          <a:pt x="6160948" y="-28976"/>
                          <a:pt x="6589573" y="-23117"/>
                          <a:pt x="6821012" y="0"/>
                        </a:cubicBezTo>
                        <a:cubicBezTo>
                          <a:pt x="7077627" y="-8739"/>
                          <a:pt x="7431577" y="12207"/>
                          <a:pt x="7705747" y="0"/>
                        </a:cubicBezTo>
                        <a:cubicBezTo>
                          <a:pt x="7977766" y="7541"/>
                          <a:pt x="8320996" y="3780"/>
                          <a:pt x="8561941" y="0"/>
                        </a:cubicBezTo>
                        <a:cubicBezTo>
                          <a:pt x="8531131" y="87479"/>
                          <a:pt x="8535161" y="236379"/>
                          <a:pt x="8561941" y="400110"/>
                        </a:cubicBezTo>
                        <a:cubicBezTo>
                          <a:pt x="8439536" y="361052"/>
                          <a:pt x="8253243" y="402529"/>
                          <a:pt x="8019685" y="400110"/>
                        </a:cubicBezTo>
                        <a:cubicBezTo>
                          <a:pt x="7801331" y="400630"/>
                          <a:pt x="7640954" y="409136"/>
                          <a:pt x="7391809" y="400110"/>
                        </a:cubicBezTo>
                        <a:cubicBezTo>
                          <a:pt x="7153879" y="372487"/>
                          <a:pt x="6965568" y="378173"/>
                          <a:pt x="6678313" y="400110"/>
                        </a:cubicBezTo>
                        <a:cubicBezTo>
                          <a:pt x="6441500" y="390281"/>
                          <a:pt x="6102817" y="442387"/>
                          <a:pt x="5793580" y="400110"/>
                        </a:cubicBezTo>
                        <a:cubicBezTo>
                          <a:pt x="5459161" y="357970"/>
                          <a:pt x="5532736" y="409215"/>
                          <a:pt x="5336943" y="400110"/>
                        </a:cubicBezTo>
                        <a:cubicBezTo>
                          <a:pt x="5132716" y="356026"/>
                          <a:pt x="4876741" y="432436"/>
                          <a:pt x="4709067" y="400110"/>
                        </a:cubicBezTo>
                        <a:cubicBezTo>
                          <a:pt x="4486764" y="413986"/>
                          <a:pt x="4072911" y="360690"/>
                          <a:pt x="3909953" y="400110"/>
                        </a:cubicBezTo>
                        <a:cubicBezTo>
                          <a:pt x="3734443" y="406694"/>
                          <a:pt x="3625062" y="387420"/>
                          <a:pt x="3453315" y="400110"/>
                        </a:cubicBezTo>
                        <a:cubicBezTo>
                          <a:pt x="3296795" y="401241"/>
                          <a:pt x="3131538" y="437680"/>
                          <a:pt x="2911059" y="400110"/>
                        </a:cubicBezTo>
                        <a:cubicBezTo>
                          <a:pt x="2719438" y="379074"/>
                          <a:pt x="2614024" y="405552"/>
                          <a:pt x="2368803" y="400110"/>
                        </a:cubicBezTo>
                        <a:cubicBezTo>
                          <a:pt x="2130345" y="388261"/>
                          <a:pt x="1885245" y="494587"/>
                          <a:pt x="1484069" y="400110"/>
                        </a:cubicBezTo>
                        <a:cubicBezTo>
                          <a:pt x="1147201" y="427370"/>
                          <a:pt x="614265" y="466193"/>
                          <a:pt x="0" y="400110"/>
                        </a:cubicBezTo>
                        <a:cubicBezTo>
                          <a:pt x="-4938" y="259237"/>
                          <a:pt x="891" y="18969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/>
              <a:t>Aim: to give you some insight into why you will be doing the clinic and what it entails.</a:t>
            </a:r>
          </a:p>
        </p:txBody>
      </p:sp>
    </p:spTree>
    <p:extLst>
      <p:ext uri="{BB962C8B-B14F-4D97-AF65-F5344CB8AC3E}">
        <p14:creationId xmlns:p14="http://schemas.microsoft.com/office/powerpoint/2010/main" val="179822430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1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777B2-D913-0C8A-AD20-254F562F9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5869" y="-635565"/>
            <a:ext cx="7390148" cy="1642969"/>
          </a:xfrm>
        </p:spPr>
        <p:txBody>
          <a:bodyPr anchor="b">
            <a:normAutofit/>
          </a:bodyPr>
          <a:lstStyle/>
          <a:p>
            <a:r>
              <a:rPr lang="en-GB" sz="4000" dirty="0">
                <a:cs typeface="Calibri Light"/>
              </a:rPr>
              <a:t>The Autonomic Nervous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7EF63-B7B1-86EF-0855-C36895377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882" y="1292893"/>
            <a:ext cx="11332932" cy="74378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r>
              <a:rPr lang="en-GB" sz="2000" dirty="0">
                <a:cs typeface="Calibri"/>
              </a:rPr>
              <a:t>The 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autonomic nervous system </a:t>
            </a:r>
            <a:r>
              <a:rPr lang="en-GB" sz="2000" dirty="0">
                <a:cs typeface="Calibri"/>
              </a:rPr>
              <a:t>is responsible for unconscious bodily functions e.g., breathing</a:t>
            </a:r>
            <a:r>
              <a:rPr lang="en-GB" sz="2000">
                <a:cs typeface="Calibri"/>
              </a:rPr>
              <a:t> and </a:t>
            </a:r>
            <a:r>
              <a:rPr lang="en-GB" sz="2000" dirty="0">
                <a:cs typeface="Calibri"/>
              </a:rPr>
              <a:t>digestion</a:t>
            </a:r>
            <a:r>
              <a:rPr lang="en-GB" sz="2000">
                <a:cs typeface="Calibri"/>
              </a:rPr>
              <a:t>.</a:t>
            </a:r>
            <a:endParaRPr lang="en-GB" sz="2000" dirty="0">
              <a:cs typeface="Calibri"/>
            </a:endParaRPr>
          </a:p>
          <a:p>
            <a:r>
              <a:rPr lang="en-GB" sz="2000" dirty="0">
                <a:cs typeface="Calibri"/>
              </a:rPr>
              <a:t>It is made up of two different nervous systems – SNS and PNS</a:t>
            </a:r>
            <a:r>
              <a:rPr lang="en-GB" sz="2000">
                <a:cs typeface="Calibri"/>
              </a:rPr>
              <a:t>.</a:t>
            </a:r>
            <a:endParaRPr lang="en-GB" sz="2000" dirty="0">
              <a:cs typeface="Calibri"/>
            </a:endParaRPr>
          </a:p>
          <a:p>
            <a:pPr marL="0" indent="0">
              <a:buNone/>
            </a:pPr>
            <a:r>
              <a:rPr lang="en-GB" sz="1800" dirty="0">
                <a:cs typeface="Calibri"/>
              </a:rPr>
              <a:t>                                                                </a:t>
            </a:r>
            <a:endParaRPr lang="en-GB" sz="1800" b="1" dirty="0">
              <a:cs typeface="Calibri"/>
            </a:endParaRPr>
          </a:p>
          <a:p>
            <a:endParaRPr lang="en-GB" sz="1800" dirty="0">
              <a:cs typeface="Calibri"/>
            </a:endParaRPr>
          </a:p>
          <a:p>
            <a:endParaRPr lang="en-GB" sz="1800" dirty="0">
              <a:cs typeface="Calibri"/>
            </a:endParaRPr>
          </a:p>
          <a:p>
            <a:pPr marL="0" indent="0">
              <a:buNone/>
            </a:pPr>
            <a:endParaRPr lang="en-GB" sz="1800" dirty="0">
              <a:cs typeface="Calibri"/>
            </a:endParaRPr>
          </a:p>
        </p:txBody>
      </p:sp>
      <p:sp>
        <p:nvSpPr>
          <p:cNvPr id="46" name="Rectangle 1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2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96BA379-FD11-E4D9-F7A7-F9AE04EA6D73}"/>
              </a:ext>
            </a:extLst>
          </p:cNvPr>
          <p:cNvGrpSpPr/>
          <p:nvPr/>
        </p:nvGrpSpPr>
        <p:grpSpPr>
          <a:xfrm>
            <a:off x="2847853" y="2476492"/>
            <a:ext cx="6687616" cy="2563641"/>
            <a:chOff x="1531346" y="2694758"/>
            <a:chExt cx="8992422" cy="1774947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172BF28-8BA0-E2B1-4B2E-7C16DBFBE9C2}"/>
                </a:ext>
              </a:extLst>
            </p:cNvPr>
            <p:cNvCxnSpPr>
              <a:cxnSpLocks/>
            </p:cNvCxnSpPr>
            <p:nvPr/>
          </p:nvCxnSpPr>
          <p:spPr>
            <a:xfrm>
              <a:off x="6987771" y="2957441"/>
              <a:ext cx="865362" cy="745113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3DD4EA3-2B4E-6D4F-86BF-45FF37D8A9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08220" y="2957441"/>
              <a:ext cx="738508" cy="736231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DB04F0-A4EF-71B9-F084-27B01D4E40A8}"/>
                </a:ext>
              </a:extLst>
            </p:cNvPr>
            <p:cNvSpPr txBox="1"/>
            <p:nvPr/>
          </p:nvSpPr>
          <p:spPr>
            <a:xfrm>
              <a:off x="6623228" y="3794804"/>
              <a:ext cx="3200074" cy="646331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/>
                <a:t>Parasympathetic Nervous System (PNS)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EC8E41-E736-77CA-B757-A19AF5DEA5CB}"/>
                </a:ext>
              </a:extLst>
            </p:cNvPr>
            <p:cNvSpPr txBox="1"/>
            <p:nvPr/>
          </p:nvSpPr>
          <p:spPr>
            <a:xfrm>
              <a:off x="2262007" y="3823374"/>
              <a:ext cx="3200074" cy="646331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2000"/>
                <a:t>Sympathetic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/>
                <a:t> Nervous System (SNS</a:t>
              </a:r>
              <a:r>
                <a:rPr lang="en-GB"/>
                <a:t>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A94336-872B-40BE-A919-D5FE53595938}"/>
                </a:ext>
              </a:extLst>
            </p:cNvPr>
            <p:cNvSpPr txBox="1"/>
            <p:nvPr/>
          </p:nvSpPr>
          <p:spPr>
            <a:xfrm>
              <a:off x="1531346" y="3165572"/>
              <a:ext cx="3068991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/>
                <a:t>Active when </a:t>
              </a:r>
              <a:r>
                <a:rPr lang="en-GB" b="1"/>
                <a:t>stressed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449052-FBF5-9284-B4F4-2AD504720402}"/>
                </a:ext>
              </a:extLst>
            </p:cNvPr>
            <p:cNvSpPr txBox="1"/>
            <p:nvPr/>
          </p:nvSpPr>
          <p:spPr>
            <a:xfrm>
              <a:off x="7623602" y="3140890"/>
              <a:ext cx="2900166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/>
                <a:t>Active when </a:t>
              </a:r>
              <a:r>
                <a:rPr lang="en-GB" b="1"/>
                <a:t>relaxed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A20D05-BAEB-CCCD-A2CE-DE8F1E586BA9}"/>
                </a:ext>
              </a:extLst>
            </p:cNvPr>
            <p:cNvSpPr txBox="1"/>
            <p:nvPr/>
          </p:nvSpPr>
          <p:spPr>
            <a:xfrm>
              <a:off x="4208220" y="2694758"/>
              <a:ext cx="4273428" cy="4001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>
                  <a:cs typeface="Calibri"/>
                </a:rPr>
                <a:t>Autonomic Nervous System</a:t>
              </a:r>
              <a:endParaRPr lang="en-GB" sz="2000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71DCE25-D991-C286-C84E-F721CFBA6F3E}"/>
              </a:ext>
            </a:extLst>
          </p:cNvPr>
          <p:cNvSpPr txBox="1"/>
          <p:nvPr/>
        </p:nvSpPr>
        <p:spPr>
          <a:xfrm>
            <a:off x="381000" y="5371530"/>
            <a:ext cx="1143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000" dirty="0">
                <a:effectLst/>
              </a:rPr>
              <a:t>When doing HRV biofeedback: 1) the SNS stress response is reduced and 2) the PNS relaxation response is activated. </a:t>
            </a:r>
            <a:endParaRPr lang="en-GB" sz="2000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69FE0EE-EC9C-7AC9-07AD-249AB351817D}"/>
              </a:ext>
            </a:extLst>
          </p:cNvPr>
          <p:cNvCxnSpPr/>
          <p:nvPr/>
        </p:nvCxnSpPr>
        <p:spPr>
          <a:xfrm>
            <a:off x="2075869" y="1007404"/>
            <a:ext cx="7390148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14603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2EA4D-E47B-7BC2-9A37-365D8DAAD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712"/>
            <a:ext cx="10515600" cy="1325563"/>
          </a:xfrm>
        </p:spPr>
        <p:txBody>
          <a:bodyPr/>
          <a:lstStyle/>
          <a:p>
            <a:r>
              <a:rPr lang="en-GB" dirty="0"/>
              <a:t>The Stress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08F47-F61C-9CFE-2A7D-4D80BCCEC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01" y="1516823"/>
            <a:ext cx="1165499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>
                <a:cs typeface="Calibri"/>
              </a:rPr>
              <a:t>A </a:t>
            </a:r>
            <a:r>
              <a:rPr lang="en-GB" sz="2000" b="1" dirty="0">
                <a:cs typeface="Calibri"/>
              </a:rPr>
              <a:t>physiological reaction to an event that is perceived as stressful or frightening</a:t>
            </a:r>
            <a:r>
              <a:rPr lang="en-GB" sz="2000" b="1">
                <a:cs typeface="Calibri"/>
              </a:rPr>
              <a:t>. </a:t>
            </a:r>
            <a:r>
              <a:rPr lang="en-GB" sz="1400">
                <a:solidFill>
                  <a:schemeClr val="accent1"/>
                </a:solidFill>
                <a:cs typeface="Calibri"/>
              </a:rPr>
              <a:t> </a:t>
            </a:r>
            <a:endParaRPr lang="en-GB" sz="1400" dirty="0">
              <a:solidFill>
                <a:schemeClr val="accent1"/>
              </a:solidFill>
              <a:cs typeface="Calibri"/>
            </a:endParaRPr>
          </a:p>
          <a:p>
            <a:pPr lvl="1"/>
            <a:r>
              <a:rPr lang="en-GB" sz="2000" dirty="0">
                <a:cs typeface="Calibri"/>
              </a:rPr>
              <a:t>This could be anything from encountering a poisonous snake to sitting end of semester exams</a:t>
            </a:r>
            <a:r>
              <a:rPr lang="en-GB" sz="2000">
                <a:cs typeface="Calibri"/>
              </a:rPr>
              <a:t>.</a:t>
            </a:r>
            <a:endParaRPr lang="en-GB" sz="2000" dirty="0">
              <a:cs typeface="Calibri"/>
            </a:endParaRPr>
          </a:p>
          <a:p>
            <a:r>
              <a:rPr lang="en-GB" sz="2000" dirty="0">
                <a:cs typeface="Calibri"/>
              </a:rPr>
              <a:t>Begins when hormones such as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adrenaline </a:t>
            </a:r>
            <a:r>
              <a:rPr lang="en-GB" sz="2000" dirty="0">
                <a:cs typeface="Calibri"/>
              </a:rPr>
              <a:t>are released from glands in the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sympathetic nervous system.</a:t>
            </a:r>
            <a:r>
              <a:rPr lang="en-GB" sz="2000" dirty="0">
                <a:cs typeface="Calibri"/>
              </a:rPr>
              <a:t> </a:t>
            </a:r>
          </a:p>
          <a:p>
            <a:endParaRPr lang="en-GB" sz="2000" dirty="0">
              <a:cs typeface="Calibri"/>
            </a:endParaRPr>
          </a:p>
          <a:p>
            <a:pPr marL="0" indent="0">
              <a:buNone/>
            </a:pPr>
            <a:r>
              <a:rPr lang="en-GB" sz="2400" u="sng" dirty="0">
                <a:cs typeface="Calibri"/>
              </a:rPr>
              <a:t>Features of the stress response:</a:t>
            </a:r>
          </a:p>
          <a:p>
            <a:pPr lvl="1"/>
            <a:r>
              <a:rPr lang="en-GB" sz="2000" dirty="0">
                <a:cs typeface="Calibri"/>
              </a:rPr>
              <a:t>Increased heart rate</a:t>
            </a:r>
            <a:r>
              <a:rPr lang="en-GB" sz="2000">
                <a:cs typeface="Calibri"/>
              </a:rPr>
              <a:t>.</a:t>
            </a:r>
            <a:r>
              <a:rPr lang="en-GB" sz="2000" dirty="0">
                <a:cs typeface="Calibri"/>
              </a:rPr>
              <a:t> </a:t>
            </a:r>
          </a:p>
          <a:p>
            <a:pPr lvl="1"/>
            <a:r>
              <a:rPr lang="en-GB" sz="2000" dirty="0">
                <a:cs typeface="Calibri"/>
              </a:rPr>
              <a:t>Increased respiration</a:t>
            </a:r>
            <a:r>
              <a:rPr lang="en-GB" sz="2000">
                <a:cs typeface="Calibri"/>
              </a:rPr>
              <a:t>.</a:t>
            </a:r>
            <a:endParaRPr lang="en-GB" sz="2000" dirty="0">
              <a:cs typeface="Calibri"/>
            </a:endParaRPr>
          </a:p>
          <a:p>
            <a:pPr lvl="1"/>
            <a:r>
              <a:rPr lang="en-GB" sz="2000" dirty="0">
                <a:cs typeface="Calibri"/>
              </a:rPr>
              <a:t>Increased sweating</a:t>
            </a:r>
            <a:r>
              <a:rPr lang="en-GB" sz="2000">
                <a:cs typeface="Calibri"/>
              </a:rPr>
              <a:t>.</a:t>
            </a:r>
            <a:endParaRPr lang="en-GB" sz="2000" dirty="0">
              <a:cs typeface="Calibri"/>
            </a:endParaRPr>
          </a:p>
          <a:p>
            <a:pPr lvl="1"/>
            <a:r>
              <a:rPr lang="en-GB" sz="2000" dirty="0">
                <a:cs typeface="Calibri"/>
              </a:rPr>
              <a:t>Tense muscles</a:t>
            </a:r>
            <a:r>
              <a:rPr lang="en-GB" sz="2000">
                <a:cs typeface="Calibri"/>
              </a:rPr>
              <a:t>.</a:t>
            </a:r>
            <a:endParaRPr lang="en-GB" sz="2000" dirty="0">
              <a:cs typeface="Calibri"/>
            </a:endParaRPr>
          </a:p>
          <a:p>
            <a:pPr lvl="1"/>
            <a:r>
              <a:rPr lang="en-GB" sz="2000" dirty="0">
                <a:cs typeface="Calibri"/>
              </a:rPr>
              <a:t>Dilated pupils</a:t>
            </a:r>
            <a:r>
              <a:rPr lang="en-GB" sz="2000">
                <a:cs typeface="Calibri"/>
              </a:rPr>
              <a:t>.</a:t>
            </a:r>
            <a:endParaRPr lang="en-GB" sz="2000" dirty="0">
              <a:cs typeface="Calibri"/>
            </a:endParaRP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807D7890-B961-B682-A40B-49D5D2480EF6}"/>
              </a:ext>
            </a:extLst>
          </p:cNvPr>
          <p:cNvSpPr/>
          <p:nvPr/>
        </p:nvSpPr>
        <p:spPr>
          <a:xfrm>
            <a:off x="6096000" y="201219"/>
            <a:ext cx="3830443" cy="981307"/>
          </a:xfrm>
          <a:prstGeom prst="horizontalScroll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AKA the fight or flight response!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3B8B534-6F2B-95A4-5554-1B2AC60B71EE}"/>
              </a:ext>
            </a:extLst>
          </p:cNvPr>
          <p:cNvGrpSpPr/>
          <p:nvPr/>
        </p:nvGrpSpPr>
        <p:grpSpPr>
          <a:xfrm>
            <a:off x="0" y="6396226"/>
            <a:ext cx="12192000" cy="461774"/>
            <a:chOff x="0" y="5709424"/>
            <a:chExt cx="12192000" cy="46177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8C99B9B-DCCF-FA6A-6031-47E2A5F43197}"/>
                </a:ext>
              </a:extLst>
            </p:cNvPr>
            <p:cNvSpPr/>
            <p:nvPr/>
          </p:nvSpPr>
          <p:spPr>
            <a:xfrm>
              <a:off x="0" y="5709424"/>
              <a:ext cx="8115300" cy="46177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  <a:shade val="30000"/>
                    <a:satMod val="115000"/>
                  </a:schemeClr>
                </a:gs>
                <a:gs pos="10000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0F568AF-2BAF-0B65-042B-9750934DDCF9}"/>
                </a:ext>
              </a:extLst>
            </p:cNvPr>
            <p:cNvSpPr/>
            <p:nvPr/>
          </p:nvSpPr>
          <p:spPr>
            <a:xfrm>
              <a:off x="8115300" y="5709424"/>
              <a:ext cx="4076700" cy="461774"/>
            </a:xfrm>
            <a:prstGeom prst="rect">
              <a:avLst/>
            </a:prstGeom>
            <a:gradFill>
              <a:gsLst>
                <a:gs pos="0">
                  <a:schemeClr val="accent1">
                    <a:lumMod val="50000"/>
                    <a:shade val="30000"/>
                    <a:satMod val="115000"/>
                  </a:schemeClr>
                </a:gs>
                <a:gs pos="10000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  <a:shade val="100000"/>
                    <a:satMod val="115000"/>
                  </a:schemeClr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838E53-32C5-DBA5-8FDD-6C890C1B60AD}"/>
              </a:ext>
            </a:extLst>
          </p:cNvPr>
          <p:cNvCxnSpPr>
            <a:cxnSpLocks/>
          </p:cNvCxnSpPr>
          <p:nvPr/>
        </p:nvCxnSpPr>
        <p:spPr>
          <a:xfrm flipV="1">
            <a:off x="537001" y="1188573"/>
            <a:ext cx="5250482" cy="14945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What Is the Fight-or-Flight Response?">
            <a:extLst>
              <a:ext uri="{FF2B5EF4-FFF2-40B4-BE49-F238E27FC236}">
                <a16:creationId xmlns:a16="http://schemas.microsoft.com/office/drawing/2014/main" id="{6FEF3096-F3DA-9F0C-38A2-01BCBF0D3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392" y="3068812"/>
            <a:ext cx="3500270" cy="233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4AB1EB-ED79-4169-CB86-053E16440573}"/>
              </a:ext>
            </a:extLst>
          </p:cNvPr>
          <p:cNvSpPr txBox="1"/>
          <p:nvPr/>
        </p:nvSpPr>
        <p:spPr>
          <a:xfrm>
            <a:off x="649500" y="5793640"/>
            <a:ext cx="11430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000" b="1" dirty="0">
                <a:cs typeface="Calibri"/>
              </a:rPr>
              <a:t>So how can HRV reduce this stress response?...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19983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3" name="Rectangle 206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9BE5C-4484-970D-8451-61B42667A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224" y="927577"/>
            <a:ext cx="8429290" cy="637255"/>
          </a:xfrm>
        </p:spPr>
        <p:txBody>
          <a:bodyPr anchor="b">
            <a:noAutofit/>
          </a:bodyPr>
          <a:lstStyle/>
          <a:p>
            <a:r>
              <a:rPr lang="en-GB" dirty="0"/>
              <a:t>What is heart rate variability (HRV)?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E3951-62CB-397E-EDA1-314AA64D7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88" y="2289594"/>
            <a:ext cx="7154582" cy="35197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HRV: </a:t>
            </a:r>
            <a:r>
              <a:rPr lang="en-GB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a measure of the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variation in time between each heartbeat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/>
              </a:rPr>
              <a:t>. </a:t>
            </a:r>
            <a:endParaRPr lang="en-GB" sz="2400" dirty="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/>
              </a:rPr>
              <a:t>High HRV is associated with calmness and better general health, </a:t>
            </a:r>
            <a:r>
              <a:rPr lang="en-GB" sz="2400" dirty="0">
                <a:latin typeface="Calibri"/>
                <a:ea typeface="Calibri" panose="020F0502020204030204" pitchFamily="34" charset="0"/>
                <a:cs typeface="Times New Roman"/>
              </a:rPr>
              <a:t>as it indicates greater ability for the body to regulate itself</a:t>
            </a:r>
            <a:r>
              <a:rPr lang="en-GB" sz="2400"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endParaRPr lang="en-GB" sz="2400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endParaRPr lang="en-GB" sz="2400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r>
              <a:rPr lang="en-GB" sz="2400" dirty="0">
                <a:latin typeface="Calibri"/>
                <a:ea typeface="Calibri" panose="020F0502020204030204" pitchFamily="34" charset="0"/>
                <a:cs typeface="Times New Roman"/>
              </a:rPr>
              <a:t>So, how can we increase HRV?</a:t>
            </a:r>
          </a:p>
          <a:p>
            <a:r>
              <a:rPr lang="en-GB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HRV can be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increased with exercise and biofeedback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/>
              </a:rPr>
              <a:t>. </a:t>
            </a:r>
            <a:endParaRPr lang="en-GB" sz="2400" dirty="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000" dirty="0"/>
          </a:p>
        </p:txBody>
      </p:sp>
      <p:pic>
        <p:nvPicPr>
          <p:cNvPr id="2060" name="Picture 12" descr="What is Heart Rate Variability? | Velocity Indoor Cycling &amp; Power Studio">
            <a:extLst>
              <a:ext uri="{FF2B5EF4-FFF2-40B4-BE49-F238E27FC236}">
                <a16:creationId xmlns:a16="http://schemas.microsoft.com/office/drawing/2014/main" id="{D0782EBE-98C4-35ED-5DA9-3517A02A8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9370" y="2234975"/>
            <a:ext cx="4636994" cy="309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4" name="Rectangle 2066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5" name="Rectangle 2068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Electrocardiograma imágenes de stock de arte vectorial | Depositphotos">
            <a:extLst>
              <a:ext uri="{FF2B5EF4-FFF2-40B4-BE49-F238E27FC236}">
                <a16:creationId xmlns:a16="http://schemas.microsoft.com/office/drawing/2014/main" id="{15E2C453-5C7D-E94A-C11D-FB71E2CF55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545771" cy="154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FD082C-570C-F789-9836-8D3225F3F22C}"/>
              </a:ext>
            </a:extLst>
          </p:cNvPr>
          <p:cNvCxnSpPr>
            <a:cxnSpLocks/>
          </p:cNvCxnSpPr>
          <p:nvPr/>
        </p:nvCxnSpPr>
        <p:spPr>
          <a:xfrm>
            <a:off x="1105713" y="1624382"/>
            <a:ext cx="8101787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50696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87A43-806D-8C14-6BAC-99CBE521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How can biofeedback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D15F1-B5C4-0993-ED9C-E33677640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108" y="1789919"/>
            <a:ext cx="10515600" cy="490338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What is biofeedback?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A2EAB-D182-0585-EDE4-250139F543B4}"/>
              </a:ext>
            </a:extLst>
          </p:cNvPr>
          <p:cNvSpPr txBox="1"/>
          <p:nvPr/>
        </p:nvSpPr>
        <p:spPr>
          <a:xfrm>
            <a:off x="670723" y="4410858"/>
            <a:ext cx="10995520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/>
                <a:ea typeface="Calibri" panose="020F0502020204030204" pitchFamily="34" charset="0"/>
                <a:cs typeface="Times New Roman"/>
              </a:rPr>
              <a:t>We use this info to 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 panose="020F0502020204030204" pitchFamily="34" charset="0"/>
                <a:cs typeface="Times New Roman"/>
              </a:rPr>
              <a:t>regulate the sympathetic nervous system </a:t>
            </a:r>
            <a:r>
              <a:rPr lang="en-GB" sz="2000" dirty="0">
                <a:latin typeface="Calibri"/>
                <a:ea typeface="Calibri" panose="020F0502020204030204" pitchFamily="34" charset="0"/>
                <a:cs typeface="Times New Roman"/>
              </a:rPr>
              <a:t>by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controlling the body’s responses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20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to stress (e.g</a:t>
            </a:r>
            <a:r>
              <a:rPr lang="en-GB" sz="2000" dirty="0">
                <a:latin typeface="Calibri"/>
                <a:ea typeface="Calibri" panose="020F0502020204030204" pitchFamily="34" charset="0"/>
                <a:cs typeface="Times New Roman"/>
              </a:rPr>
              <a:t>.,</a:t>
            </a:r>
            <a:r>
              <a:rPr lang="en-GB" sz="20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by lowering HR, releasing muscle tension, regulating breathing frequency</a:t>
            </a:r>
            <a:r>
              <a:rPr lang="en-GB" sz="2000">
                <a:latin typeface="Calibri"/>
                <a:ea typeface="Calibri" panose="020F0502020204030204" pitchFamily="34" charset="0"/>
                <a:cs typeface="Times New Roman"/>
              </a:rPr>
              <a:t>).</a:t>
            </a:r>
            <a:endParaRPr lang="en-GB" sz="20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This may help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improve physical/mental performance</a:t>
            </a:r>
            <a:r>
              <a:rPr lang="en-GB" sz="20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e.g</a:t>
            </a:r>
            <a:r>
              <a:rPr lang="en-GB" sz="2000" dirty="0">
                <a:latin typeface="Calibri"/>
                <a:ea typeface="Calibri" panose="020F0502020204030204" pitchFamily="34" charset="0"/>
                <a:cs typeface="Times New Roman"/>
              </a:rPr>
              <a:t>.,</a:t>
            </a:r>
            <a:r>
              <a:rPr lang="en-GB" sz="20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by reducing stress/encouraging relaxation</a:t>
            </a:r>
            <a:r>
              <a:rPr lang="en-GB" sz="2000" dirty="0">
                <a:latin typeface="Calibri"/>
                <a:ea typeface="Calibri" panose="020F0502020204030204" pitchFamily="34" charset="0"/>
                <a:cs typeface="Times New Roman"/>
              </a:rPr>
              <a:t>. </a:t>
            </a:r>
            <a:endParaRPr lang="en-GB" sz="20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EF2B6C-8A4D-8D15-8CDE-1D13F7E48757}"/>
              </a:ext>
            </a:extLst>
          </p:cNvPr>
          <p:cNvSpPr txBox="1"/>
          <p:nvPr/>
        </p:nvSpPr>
        <p:spPr>
          <a:xfrm>
            <a:off x="670723" y="2280257"/>
            <a:ext cx="661600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Connect body to electrical sensors</a:t>
            </a:r>
            <a:r>
              <a:rPr lang="en-GB" sz="20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,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receive live information about your bodily functions </a:t>
            </a:r>
            <a:r>
              <a:rPr lang="en-GB" sz="20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e.g</a:t>
            </a:r>
            <a:r>
              <a:rPr lang="en-GB" sz="2000" dirty="0">
                <a:latin typeface="Calibri"/>
                <a:ea typeface="Calibri" panose="020F0502020204030204" pitchFamily="34" charset="0"/>
                <a:cs typeface="Times New Roman"/>
              </a:rPr>
              <a:t>.,</a:t>
            </a:r>
            <a:r>
              <a:rPr lang="en-GB" sz="20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2000" dirty="0">
                <a:latin typeface="Calibri"/>
                <a:ea typeface="Calibri" panose="020F0502020204030204" pitchFamily="34" charset="0"/>
                <a:cs typeface="Times New Roman"/>
              </a:rPr>
              <a:t>your</a:t>
            </a:r>
            <a:r>
              <a:rPr lang="en-GB" sz="20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heart rate</a:t>
            </a:r>
            <a:r>
              <a:rPr lang="en-GB" sz="2000" dirty="0"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endParaRPr lang="en-GB" sz="20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F46BBCD-7832-B0FB-F603-7004B38D635E}"/>
              </a:ext>
            </a:extLst>
          </p:cNvPr>
          <p:cNvSpPr txBox="1">
            <a:spLocks/>
          </p:cNvSpPr>
          <p:nvPr/>
        </p:nvSpPr>
        <p:spPr>
          <a:xfrm>
            <a:off x="670723" y="3920520"/>
            <a:ext cx="6912429" cy="490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How to do we apply it to the stress response?</a:t>
            </a:r>
          </a:p>
        </p:txBody>
      </p:sp>
      <p:pic>
        <p:nvPicPr>
          <p:cNvPr id="8" name="Picture 2" descr="Potential Health Benefits of Biofeedback Therapy | Everyday Health">
            <a:extLst>
              <a:ext uri="{FF2B5EF4-FFF2-40B4-BE49-F238E27FC236}">
                <a16:creationId xmlns:a16="http://schemas.microsoft.com/office/drawing/2014/main" id="{C15E1606-1023-8C4E-4896-B686AD051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3396" y="1758695"/>
            <a:ext cx="3843246" cy="216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E24D7BE-9616-645B-95B3-4334CC8FC67D}"/>
              </a:ext>
            </a:extLst>
          </p:cNvPr>
          <p:cNvGrpSpPr/>
          <p:nvPr/>
        </p:nvGrpSpPr>
        <p:grpSpPr>
          <a:xfrm>
            <a:off x="0" y="6396226"/>
            <a:ext cx="12192000" cy="461774"/>
            <a:chOff x="0" y="5709424"/>
            <a:chExt cx="12192000" cy="46177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FB55A4E-D259-810C-C41C-E31B13251844}"/>
                </a:ext>
              </a:extLst>
            </p:cNvPr>
            <p:cNvSpPr/>
            <p:nvPr/>
          </p:nvSpPr>
          <p:spPr>
            <a:xfrm>
              <a:off x="0" y="5709424"/>
              <a:ext cx="8115300" cy="46177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  <a:shade val="30000"/>
                    <a:satMod val="115000"/>
                  </a:schemeClr>
                </a:gs>
                <a:gs pos="10000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067148-6064-17C3-CA64-7A25E1CE918E}"/>
                </a:ext>
              </a:extLst>
            </p:cNvPr>
            <p:cNvSpPr/>
            <p:nvPr/>
          </p:nvSpPr>
          <p:spPr>
            <a:xfrm>
              <a:off x="8115300" y="5709424"/>
              <a:ext cx="4076700" cy="461774"/>
            </a:xfrm>
            <a:prstGeom prst="rect">
              <a:avLst/>
            </a:prstGeom>
            <a:gradFill>
              <a:gsLst>
                <a:gs pos="0">
                  <a:schemeClr val="accent1">
                    <a:lumMod val="50000"/>
                    <a:shade val="30000"/>
                    <a:satMod val="115000"/>
                  </a:schemeClr>
                </a:gs>
                <a:gs pos="10000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  <a:shade val="100000"/>
                    <a:satMod val="115000"/>
                  </a:schemeClr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077E2F-19B9-19E3-D3D4-86631B6DCB91}"/>
              </a:ext>
            </a:extLst>
          </p:cNvPr>
          <p:cNvCxnSpPr/>
          <p:nvPr/>
        </p:nvCxnSpPr>
        <p:spPr>
          <a:xfrm>
            <a:off x="373248" y="1379993"/>
            <a:ext cx="7390148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78803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C5DCC-232F-2522-F2CB-CB430FB4D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0" y="-100438"/>
            <a:ext cx="6817870" cy="1640180"/>
          </a:xfrm>
        </p:spPr>
        <p:txBody>
          <a:bodyPr anchor="b">
            <a:normAutofit/>
          </a:bodyPr>
          <a:lstStyle/>
          <a:p>
            <a:r>
              <a:rPr lang="en-GB" dirty="0"/>
              <a:t>HRV Biofeedback: The What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45443-D5F0-416F-BF05-3791BA29C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163" y="1832415"/>
            <a:ext cx="10164460" cy="35197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Calibri"/>
                <a:ea typeface="Calibri" panose="020F0502020204030204" pitchFamily="34" charset="0"/>
                <a:cs typeface="Times New Roman"/>
              </a:rPr>
              <a:t>HRV biofeedback is a training</a:t>
            </a:r>
            <a:r>
              <a:rPr lang="en-GB" sz="20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technique in which the subject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observes both their respiration and heart rate on a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monitor</a:t>
            </a:r>
            <a:r>
              <a:rPr lang="en-GB" sz="20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, </a:t>
            </a:r>
            <a:r>
              <a:rPr lang="en-GB" sz="2000" dirty="0">
                <a:latin typeface="Calibri"/>
                <a:ea typeface="Calibri" panose="020F0502020204030204" pitchFamily="34" charset="0"/>
                <a:cs typeface="Times New Roman"/>
              </a:rPr>
              <a:t>to</a:t>
            </a:r>
            <a:r>
              <a:rPr lang="en-GB" sz="20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try to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synchronize the two graphs </a:t>
            </a:r>
            <a:r>
              <a:rPr lang="en-GB" sz="2000" dirty="0">
                <a:latin typeface="Calibri"/>
                <a:ea typeface="Calibri" panose="020F0502020204030204" pitchFamily="34" charset="0"/>
                <a:cs typeface="Times New Roman"/>
              </a:rPr>
              <a:t>and so </a:t>
            </a:r>
            <a:r>
              <a:rPr lang="en-GB" sz="20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breathe at the body’s </a:t>
            </a:r>
            <a:r>
              <a:rPr lang="en-GB" sz="20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resonant frequency</a:t>
            </a:r>
            <a:r>
              <a:rPr lang="en-GB" sz="2000" b="1" dirty="0"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endParaRPr lang="en-GB" sz="2000" b="1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D93DA-F239-99DF-3BD3-1EF4169F2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048" y="2875410"/>
            <a:ext cx="3765176" cy="17782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524DD6-CCB4-9817-CC3A-AEA484F634B3}"/>
              </a:ext>
            </a:extLst>
          </p:cNvPr>
          <p:cNvSpPr txBox="1"/>
          <p:nvPr/>
        </p:nvSpPr>
        <p:spPr>
          <a:xfrm>
            <a:off x="6005662" y="4849833"/>
            <a:ext cx="5403753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800" b="1" dirty="0"/>
              <a:t>Resonant Frequency: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 specific breathing frequency where HRV is maximised</a:t>
            </a:r>
            <a:endParaRPr lang="en-GB" sz="18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Usually </a:t>
            </a:r>
            <a:r>
              <a:rPr lang="en-GB" dirty="0"/>
              <a:t>approx. </a:t>
            </a:r>
            <a:r>
              <a:rPr lang="en-GB" sz="1800" dirty="0"/>
              <a:t>6 breaths per minute</a:t>
            </a:r>
            <a:r>
              <a:rPr lang="en-GB"/>
              <a:t>.</a:t>
            </a:r>
            <a:endParaRPr lang="en-GB" sz="1800" dirty="0">
              <a:cs typeface="Calibri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48A2C2-7B0E-7F14-34E4-9FE83ED4C50F}"/>
              </a:ext>
            </a:extLst>
          </p:cNvPr>
          <p:cNvCxnSpPr/>
          <p:nvPr/>
        </p:nvCxnSpPr>
        <p:spPr>
          <a:xfrm>
            <a:off x="723097" y="1539742"/>
            <a:ext cx="7390148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87013F-0277-2A98-DD39-71591C6158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77" y="2822941"/>
            <a:ext cx="3845098" cy="349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7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C2633-D800-F113-85DB-E9D8318F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-433765"/>
            <a:ext cx="9688296" cy="1642969"/>
          </a:xfrm>
        </p:spPr>
        <p:txBody>
          <a:bodyPr anchor="b">
            <a:normAutofit/>
          </a:bodyPr>
          <a:lstStyle/>
          <a:p>
            <a:r>
              <a:rPr lang="en-GB" dirty="0"/>
              <a:t>HRV Biofeedback: 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D1761-1FA7-4ED3-AE27-1DF4591D8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9"/>
            <a:ext cx="9688296" cy="3454358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GB" sz="2000" dirty="0">
                <a:latin typeface="Calibri"/>
                <a:ea typeface="Calibri" panose="020F0502020204030204" pitchFamily="34" charset="0"/>
                <a:cs typeface="Times New Roman"/>
              </a:rPr>
              <a:t>R</a:t>
            </a:r>
            <a:r>
              <a:rPr lang="en-GB" sz="20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esonant frequency breathing</a:t>
            </a:r>
            <a:r>
              <a:rPr lang="en-GB" sz="2000" dirty="0">
                <a:latin typeface="Calibri"/>
                <a:ea typeface="Calibri" panose="020F0502020204030204" pitchFamily="34" charset="0"/>
                <a:cs typeface="Times New Roman"/>
              </a:rPr>
              <a:t>...</a:t>
            </a:r>
            <a:endParaRPr lang="en-GB" sz="20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800"/>
              </a:spcAft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/>
              </a:rPr>
              <a:t>I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ncreases HR during inhalation and decrease HR during exhalation </a:t>
            </a:r>
            <a:r>
              <a:rPr lang="en-GB" sz="20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to increase HRV</a:t>
            </a:r>
            <a:r>
              <a:rPr lang="en-GB" sz="2000"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endParaRPr lang="en-GB" sz="200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lvl="1">
              <a:spcAft>
                <a:spcPts val="800"/>
              </a:spcAft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Maximises blood pressure regulation</a:t>
            </a:r>
            <a:r>
              <a:rPr lang="en-GB" sz="2000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endParaRPr lang="en-GB" sz="2000" dirty="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800"/>
              </a:spcAft>
            </a:pPr>
            <a:r>
              <a:rPr lang="en-GB" sz="2000" dirty="0">
                <a:latin typeface="Calibri"/>
                <a:ea typeface="Calibri" panose="020F0502020204030204" pitchFamily="34" charset="0"/>
                <a:cs typeface="Times New Roman"/>
              </a:rPr>
              <a:t>Stimulates body pathways involved in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/>
              </a:rPr>
              <a:t>mood regulation</a:t>
            </a:r>
            <a:r>
              <a:rPr lang="en-GB" sz="2000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endParaRPr lang="en-GB" sz="2000" dirty="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400" dirty="0"/>
              <a:t>But what’s the point of all this?...</a:t>
            </a:r>
            <a:endParaRPr lang="en-GB" sz="2400" dirty="0"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1F862E-33B4-F02C-B11B-3B6FCF99A10C}"/>
              </a:ext>
            </a:extLst>
          </p:cNvPr>
          <p:cNvSpPr txBox="1"/>
          <p:nvPr/>
        </p:nvSpPr>
        <p:spPr>
          <a:xfrm>
            <a:off x="1136397" y="1275571"/>
            <a:ext cx="7324076" cy="461665"/>
          </a:xfrm>
          <a:custGeom>
            <a:avLst/>
            <a:gdLst>
              <a:gd name="connsiteX0" fmla="*/ 0 w 7324076"/>
              <a:gd name="connsiteY0" fmla="*/ 0 h 461665"/>
              <a:gd name="connsiteX1" fmla="*/ 812307 w 7324076"/>
              <a:gd name="connsiteY1" fmla="*/ 0 h 461665"/>
              <a:gd name="connsiteX2" fmla="*/ 1478132 w 7324076"/>
              <a:gd name="connsiteY2" fmla="*/ 0 h 461665"/>
              <a:gd name="connsiteX3" fmla="*/ 2290438 w 7324076"/>
              <a:gd name="connsiteY3" fmla="*/ 0 h 461665"/>
              <a:gd name="connsiteX4" fmla="*/ 2809782 w 7324076"/>
              <a:gd name="connsiteY4" fmla="*/ 0 h 461665"/>
              <a:gd name="connsiteX5" fmla="*/ 3255885 w 7324076"/>
              <a:gd name="connsiteY5" fmla="*/ 0 h 461665"/>
              <a:gd name="connsiteX6" fmla="*/ 3921710 w 7324076"/>
              <a:gd name="connsiteY6" fmla="*/ 0 h 461665"/>
              <a:gd name="connsiteX7" fmla="*/ 4734016 w 7324076"/>
              <a:gd name="connsiteY7" fmla="*/ 0 h 461665"/>
              <a:gd name="connsiteX8" fmla="*/ 5326601 w 7324076"/>
              <a:gd name="connsiteY8" fmla="*/ 0 h 461665"/>
              <a:gd name="connsiteX9" fmla="*/ 5919185 w 7324076"/>
              <a:gd name="connsiteY9" fmla="*/ 0 h 461665"/>
              <a:gd name="connsiteX10" fmla="*/ 6365288 w 7324076"/>
              <a:gd name="connsiteY10" fmla="*/ 0 h 461665"/>
              <a:gd name="connsiteX11" fmla="*/ 7324076 w 7324076"/>
              <a:gd name="connsiteY11" fmla="*/ 0 h 461665"/>
              <a:gd name="connsiteX12" fmla="*/ 7324076 w 7324076"/>
              <a:gd name="connsiteY12" fmla="*/ 461665 h 461665"/>
              <a:gd name="connsiteX13" fmla="*/ 6585010 w 7324076"/>
              <a:gd name="connsiteY13" fmla="*/ 461665 h 461665"/>
              <a:gd name="connsiteX14" fmla="*/ 6138907 w 7324076"/>
              <a:gd name="connsiteY14" fmla="*/ 461665 h 461665"/>
              <a:gd name="connsiteX15" fmla="*/ 5399841 w 7324076"/>
              <a:gd name="connsiteY15" fmla="*/ 461665 h 461665"/>
              <a:gd name="connsiteX16" fmla="*/ 4587535 w 7324076"/>
              <a:gd name="connsiteY16" fmla="*/ 461665 h 461665"/>
              <a:gd name="connsiteX17" fmla="*/ 4068191 w 7324076"/>
              <a:gd name="connsiteY17" fmla="*/ 461665 h 461665"/>
              <a:gd name="connsiteX18" fmla="*/ 3622088 w 7324076"/>
              <a:gd name="connsiteY18" fmla="*/ 461665 h 461665"/>
              <a:gd name="connsiteX19" fmla="*/ 3102745 w 7324076"/>
              <a:gd name="connsiteY19" fmla="*/ 461665 h 461665"/>
              <a:gd name="connsiteX20" fmla="*/ 2436920 w 7324076"/>
              <a:gd name="connsiteY20" fmla="*/ 461665 h 461665"/>
              <a:gd name="connsiteX21" fmla="*/ 1990817 w 7324076"/>
              <a:gd name="connsiteY21" fmla="*/ 461665 h 461665"/>
              <a:gd name="connsiteX22" fmla="*/ 1398233 w 7324076"/>
              <a:gd name="connsiteY22" fmla="*/ 461665 h 461665"/>
              <a:gd name="connsiteX23" fmla="*/ 805648 w 7324076"/>
              <a:gd name="connsiteY23" fmla="*/ 461665 h 461665"/>
              <a:gd name="connsiteX24" fmla="*/ 0 w 7324076"/>
              <a:gd name="connsiteY24" fmla="*/ 461665 h 461665"/>
              <a:gd name="connsiteX25" fmla="*/ 0 w 7324076"/>
              <a:gd name="connsiteY25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324076" h="461665" fill="none" extrusionOk="0">
                <a:moveTo>
                  <a:pt x="0" y="0"/>
                </a:moveTo>
                <a:cubicBezTo>
                  <a:pt x="305781" y="17769"/>
                  <a:pt x="587943" y="-5193"/>
                  <a:pt x="812307" y="0"/>
                </a:cubicBezTo>
                <a:cubicBezTo>
                  <a:pt x="1036671" y="5193"/>
                  <a:pt x="1238401" y="22524"/>
                  <a:pt x="1478132" y="0"/>
                </a:cubicBezTo>
                <a:cubicBezTo>
                  <a:pt x="1717864" y="-22524"/>
                  <a:pt x="1911610" y="-11733"/>
                  <a:pt x="2290438" y="0"/>
                </a:cubicBezTo>
                <a:cubicBezTo>
                  <a:pt x="2669266" y="11733"/>
                  <a:pt x="2686311" y="2847"/>
                  <a:pt x="2809782" y="0"/>
                </a:cubicBezTo>
                <a:cubicBezTo>
                  <a:pt x="2933253" y="-2847"/>
                  <a:pt x="3103776" y="15502"/>
                  <a:pt x="3255885" y="0"/>
                </a:cubicBezTo>
                <a:cubicBezTo>
                  <a:pt x="3407994" y="-15502"/>
                  <a:pt x="3656759" y="25827"/>
                  <a:pt x="3921710" y="0"/>
                </a:cubicBezTo>
                <a:cubicBezTo>
                  <a:pt x="4186661" y="-25827"/>
                  <a:pt x="4556899" y="-12798"/>
                  <a:pt x="4734016" y="0"/>
                </a:cubicBezTo>
                <a:cubicBezTo>
                  <a:pt x="4911133" y="12798"/>
                  <a:pt x="5053691" y="25393"/>
                  <a:pt x="5326601" y="0"/>
                </a:cubicBezTo>
                <a:cubicBezTo>
                  <a:pt x="5599512" y="-25393"/>
                  <a:pt x="5671675" y="23062"/>
                  <a:pt x="5919185" y="0"/>
                </a:cubicBezTo>
                <a:cubicBezTo>
                  <a:pt x="6166695" y="-23062"/>
                  <a:pt x="6217834" y="-5250"/>
                  <a:pt x="6365288" y="0"/>
                </a:cubicBezTo>
                <a:cubicBezTo>
                  <a:pt x="6512742" y="5250"/>
                  <a:pt x="6957074" y="-28197"/>
                  <a:pt x="7324076" y="0"/>
                </a:cubicBezTo>
                <a:cubicBezTo>
                  <a:pt x="7345154" y="159355"/>
                  <a:pt x="7346124" y="291153"/>
                  <a:pt x="7324076" y="461665"/>
                </a:cubicBezTo>
                <a:cubicBezTo>
                  <a:pt x="7046600" y="476610"/>
                  <a:pt x="6877878" y="489101"/>
                  <a:pt x="6585010" y="461665"/>
                </a:cubicBezTo>
                <a:cubicBezTo>
                  <a:pt x="6292142" y="434229"/>
                  <a:pt x="6361302" y="462417"/>
                  <a:pt x="6138907" y="461665"/>
                </a:cubicBezTo>
                <a:cubicBezTo>
                  <a:pt x="5916512" y="460913"/>
                  <a:pt x="5678433" y="491666"/>
                  <a:pt x="5399841" y="461665"/>
                </a:cubicBezTo>
                <a:cubicBezTo>
                  <a:pt x="5121249" y="431664"/>
                  <a:pt x="4766139" y="426164"/>
                  <a:pt x="4587535" y="461665"/>
                </a:cubicBezTo>
                <a:cubicBezTo>
                  <a:pt x="4408931" y="497166"/>
                  <a:pt x="4247009" y="444987"/>
                  <a:pt x="4068191" y="461665"/>
                </a:cubicBezTo>
                <a:cubicBezTo>
                  <a:pt x="3889373" y="478343"/>
                  <a:pt x="3819315" y="453607"/>
                  <a:pt x="3622088" y="461665"/>
                </a:cubicBezTo>
                <a:cubicBezTo>
                  <a:pt x="3424861" y="469723"/>
                  <a:pt x="3330463" y="468163"/>
                  <a:pt x="3102745" y="461665"/>
                </a:cubicBezTo>
                <a:cubicBezTo>
                  <a:pt x="2875027" y="455167"/>
                  <a:pt x="2701582" y="429047"/>
                  <a:pt x="2436920" y="461665"/>
                </a:cubicBezTo>
                <a:cubicBezTo>
                  <a:pt x="2172258" y="494283"/>
                  <a:pt x="2166681" y="456037"/>
                  <a:pt x="1990817" y="461665"/>
                </a:cubicBezTo>
                <a:cubicBezTo>
                  <a:pt x="1814953" y="467293"/>
                  <a:pt x="1642473" y="433721"/>
                  <a:pt x="1398233" y="461665"/>
                </a:cubicBezTo>
                <a:cubicBezTo>
                  <a:pt x="1153993" y="489609"/>
                  <a:pt x="984814" y="440972"/>
                  <a:pt x="805648" y="461665"/>
                </a:cubicBezTo>
                <a:cubicBezTo>
                  <a:pt x="626482" y="482358"/>
                  <a:pt x="259949" y="480854"/>
                  <a:pt x="0" y="461665"/>
                </a:cubicBezTo>
                <a:cubicBezTo>
                  <a:pt x="2630" y="299815"/>
                  <a:pt x="21742" y="106163"/>
                  <a:pt x="0" y="0"/>
                </a:cubicBezTo>
                <a:close/>
              </a:path>
              <a:path w="7324076" h="461665" stroke="0" extrusionOk="0">
                <a:moveTo>
                  <a:pt x="0" y="0"/>
                </a:moveTo>
                <a:cubicBezTo>
                  <a:pt x="335076" y="-10514"/>
                  <a:pt x="393657" y="-26624"/>
                  <a:pt x="739066" y="0"/>
                </a:cubicBezTo>
                <a:cubicBezTo>
                  <a:pt x="1084475" y="26624"/>
                  <a:pt x="1117124" y="-21422"/>
                  <a:pt x="1404891" y="0"/>
                </a:cubicBezTo>
                <a:cubicBezTo>
                  <a:pt x="1692658" y="21422"/>
                  <a:pt x="1777958" y="-27947"/>
                  <a:pt x="2143957" y="0"/>
                </a:cubicBezTo>
                <a:cubicBezTo>
                  <a:pt x="2509956" y="27947"/>
                  <a:pt x="2426494" y="19026"/>
                  <a:pt x="2590060" y="0"/>
                </a:cubicBezTo>
                <a:cubicBezTo>
                  <a:pt x="2753626" y="-19026"/>
                  <a:pt x="3090644" y="-8933"/>
                  <a:pt x="3329125" y="0"/>
                </a:cubicBezTo>
                <a:cubicBezTo>
                  <a:pt x="3567607" y="8933"/>
                  <a:pt x="3756666" y="32670"/>
                  <a:pt x="3994951" y="0"/>
                </a:cubicBezTo>
                <a:cubicBezTo>
                  <a:pt x="4233236" y="-32670"/>
                  <a:pt x="4500926" y="2640"/>
                  <a:pt x="4660776" y="0"/>
                </a:cubicBezTo>
                <a:cubicBezTo>
                  <a:pt x="4820626" y="-2640"/>
                  <a:pt x="5001572" y="13882"/>
                  <a:pt x="5180119" y="0"/>
                </a:cubicBezTo>
                <a:cubicBezTo>
                  <a:pt x="5358666" y="-13882"/>
                  <a:pt x="5414900" y="19760"/>
                  <a:pt x="5626222" y="0"/>
                </a:cubicBezTo>
                <a:cubicBezTo>
                  <a:pt x="5837544" y="-19760"/>
                  <a:pt x="6204561" y="6177"/>
                  <a:pt x="6365288" y="0"/>
                </a:cubicBezTo>
                <a:cubicBezTo>
                  <a:pt x="6526015" y="-6177"/>
                  <a:pt x="7119576" y="-33410"/>
                  <a:pt x="7324076" y="0"/>
                </a:cubicBezTo>
                <a:cubicBezTo>
                  <a:pt x="7301025" y="167282"/>
                  <a:pt x="7330882" y="353975"/>
                  <a:pt x="7324076" y="461665"/>
                </a:cubicBezTo>
                <a:cubicBezTo>
                  <a:pt x="7013918" y="484156"/>
                  <a:pt x="6877771" y="480925"/>
                  <a:pt x="6658251" y="461665"/>
                </a:cubicBezTo>
                <a:cubicBezTo>
                  <a:pt x="6438732" y="442405"/>
                  <a:pt x="6067196" y="424730"/>
                  <a:pt x="5919185" y="461665"/>
                </a:cubicBezTo>
                <a:cubicBezTo>
                  <a:pt x="5771174" y="498600"/>
                  <a:pt x="5430509" y="456899"/>
                  <a:pt x="5106878" y="461665"/>
                </a:cubicBezTo>
                <a:cubicBezTo>
                  <a:pt x="4783247" y="466431"/>
                  <a:pt x="4617889" y="479588"/>
                  <a:pt x="4294572" y="461665"/>
                </a:cubicBezTo>
                <a:cubicBezTo>
                  <a:pt x="3971255" y="443742"/>
                  <a:pt x="3808631" y="459891"/>
                  <a:pt x="3482265" y="461665"/>
                </a:cubicBezTo>
                <a:cubicBezTo>
                  <a:pt x="3155899" y="463439"/>
                  <a:pt x="3021654" y="438418"/>
                  <a:pt x="2889681" y="461665"/>
                </a:cubicBezTo>
                <a:cubicBezTo>
                  <a:pt x="2757708" y="484912"/>
                  <a:pt x="2510907" y="455516"/>
                  <a:pt x="2297097" y="461665"/>
                </a:cubicBezTo>
                <a:cubicBezTo>
                  <a:pt x="2083287" y="467814"/>
                  <a:pt x="1837611" y="449217"/>
                  <a:pt x="1631271" y="461665"/>
                </a:cubicBezTo>
                <a:cubicBezTo>
                  <a:pt x="1424931" y="474113"/>
                  <a:pt x="1278884" y="456765"/>
                  <a:pt x="1038687" y="461665"/>
                </a:cubicBezTo>
                <a:cubicBezTo>
                  <a:pt x="798490" y="466565"/>
                  <a:pt x="788592" y="477784"/>
                  <a:pt x="592584" y="461665"/>
                </a:cubicBezTo>
                <a:cubicBezTo>
                  <a:pt x="396576" y="445546"/>
                  <a:pt x="182435" y="462700"/>
                  <a:pt x="0" y="461665"/>
                </a:cubicBezTo>
                <a:cubicBezTo>
                  <a:pt x="9665" y="285244"/>
                  <a:pt x="8808" y="114305"/>
                  <a:pt x="0" y="0"/>
                </a:cubicBezTo>
                <a:close/>
              </a:path>
            </a:pathLst>
          </a:custGeom>
          <a:ln w="19050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6508845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chemeClr val="accent5">
                    <a:lumMod val="50000"/>
                  </a:schemeClr>
                </a:solidFill>
              </a:rPr>
              <a:t>To teach you how to breathe at your resonant frequency.</a:t>
            </a:r>
          </a:p>
        </p:txBody>
      </p:sp>
    </p:spTree>
    <p:extLst>
      <p:ext uri="{BB962C8B-B14F-4D97-AF65-F5344CB8AC3E}">
        <p14:creationId xmlns:p14="http://schemas.microsoft.com/office/powerpoint/2010/main" val="3726417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D1601-BD8B-3463-380E-2BB4DF328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216928"/>
            <a:ext cx="9688296" cy="1002889"/>
          </a:xfrm>
        </p:spPr>
        <p:txBody>
          <a:bodyPr anchor="b">
            <a:normAutofit/>
          </a:bodyPr>
          <a:lstStyle/>
          <a:p>
            <a:r>
              <a:rPr lang="en-GB" dirty="0"/>
              <a:t>HRV Biofeedback: Possible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155C9-EED0-05D7-2EBB-5FCA35E55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990414"/>
            <a:ext cx="9688296" cy="163978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b="0" i="0" dirty="0">
                <a:effectLst/>
              </a:rPr>
              <a:t>Following this clinic, you may </a:t>
            </a:r>
            <a:r>
              <a:rPr lang="en-GB" sz="2000" dirty="0"/>
              <a:t>be able to use the resonant breathing technique on demand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to regulate your arousal when faced with stressors</a:t>
            </a:r>
            <a:r>
              <a:rPr lang="en-GB" sz="2000" dirty="0"/>
              <a:t>, such as competitions or exams, so helping you perform to the best of your ability.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293397-42EE-514F-41DF-5C895CC7A5BF}"/>
              </a:ext>
            </a:extLst>
          </p:cNvPr>
          <p:cNvSpPr txBox="1"/>
          <p:nvPr/>
        </p:nvSpPr>
        <p:spPr>
          <a:xfrm>
            <a:off x="1136397" y="2282101"/>
            <a:ext cx="10191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Research shows resonant frequency breathing can help to improve emotional regulation, and manage the negative side effects of stress and anxiety.: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32E0B4-1242-EF5E-BB3D-B4797362739B}"/>
              </a:ext>
            </a:extLst>
          </p:cNvPr>
          <p:cNvCxnSpPr>
            <a:cxnSpLocks/>
          </p:cNvCxnSpPr>
          <p:nvPr/>
        </p:nvCxnSpPr>
        <p:spPr>
          <a:xfrm>
            <a:off x="748874" y="1219817"/>
            <a:ext cx="9253542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303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E8A5958423F749A217B7B809AA8872" ma:contentTypeVersion="12" ma:contentTypeDescription="Create a new document." ma:contentTypeScope="" ma:versionID="dfca6d6c353d68f6736efd4f1789ae29">
  <xsd:schema xmlns:xsd="http://www.w3.org/2001/XMLSchema" xmlns:xs="http://www.w3.org/2001/XMLSchema" xmlns:p="http://schemas.microsoft.com/office/2006/metadata/properties" xmlns:ns2="7fe228c1-862b-4aea-8145-20ca6320e617" xmlns:ns3="232ee0e1-82ed-4e5c-b509-00089a256d2d" targetNamespace="http://schemas.microsoft.com/office/2006/metadata/properties" ma:root="true" ma:fieldsID="2bebfd4a5c4fdaf20334bc96beaa00ee" ns2:_="" ns3:_="">
    <xsd:import namespace="7fe228c1-862b-4aea-8145-20ca6320e617"/>
    <xsd:import namespace="232ee0e1-82ed-4e5c-b509-00089a256d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e228c1-862b-4aea-8145-20ca6320e6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a7a97d3-a1e8-4e72-aadf-490c0711cb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2ee0e1-82ed-4e5c-b509-00089a256d2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f82006e-74b5-4a38-9076-295687e8d89c}" ma:internalName="TaxCatchAll" ma:showField="CatchAllData" ma:web="232ee0e1-82ed-4e5c-b509-00089a256d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2ee0e1-82ed-4e5c-b509-00089a256d2d" xsi:nil="true"/>
    <lcf76f155ced4ddcb4097134ff3c332f xmlns="7fe228c1-862b-4aea-8145-20ca6320e61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E52853-B44F-40C9-829F-D18F15DC5B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89BBAB-5038-4DB0-B319-2F6FA78EFD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e228c1-862b-4aea-8145-20ca6320e617"/>
    <ds:schemaRef ds:uri="232ee0e1-82ed-4e5c-b509-00089a256d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A80AB9-D873-471E-9378-CBE791852D5B}">
  <ds:schemaRefs>
    <ds:schemaRef ds:uri="232ee0e1-82ed-4e5c-b509-00089a256d2d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7fe228c1-862b-4aea-8145-20ca6320e617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1497</Words>
  <Application>Microsoft Office PowerPoint</Application>
  <PresentationFormat>Widescreen</PresentationFormat>
  <Paragraphs>123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HRV Biofeedback Clinic: An overview</vt:lpstr>
      <vt:lpstr>Thank you for your participation!  Overview of this presentation:</vt:lpstr>
      <vt:lpstr>The Autonomic Nervous System</vt:lpstr>
      <vt:lpstr>The Stress Response</vt:lpstr>
      <vt:lpstr>What is heart rate variability (HRV)?</vt:lpstr>
      <vt:lpstr>How can biofeedback help?</vt:lpstr>
      <vt:lpstr>HRV Biofeedback: The What</vt:lpstr>
      <vt:lpstr>HRV Biofeedback: Aim</vt:lpstr>
      <vt:lpstr>HRV Biofeedback: Possible benefits</vt:lpstr>
      <vt:lpstr>Brief overview of clinic</vt:lpstr>
      <vt:lpstr>Biofeedback clinic procedure</vt:lpstr>
      <vt:lpstr>Application for at-home Practice</vt:lpstr>
      <vt:lpstr>PowerPoint Presentation</vt:lpstr>
      <vt:lpstr>Any questions?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Biofeedback Clinic: an overview</dc:title>
  <dc:creator>Alice Points (UG)</dc:creator>
  <cp:lastModifiedBy>Alice Points (UG)</cp:lastModifiedBy>
  <cp:revision>25</cp:revision>
  <dcterms:created xsi:type="dcterms:W3CDTF">2022-10-12T14:20:16Z</dcterms:created>
  <dcterms:modified xsi:type="dcterms:W3CDTF">2023-03-13T13:29:28Z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0x01010070E8A5958423F749A217B7B809AA8872</vt:lpwstr>
  </property>
  <property fmtid="{D5CDD505-2E9C-101B-9397-08002B2CF9AE}" pid="3" name="MediaServiceImageTags">
    <vt:lpwstr/>
  </property>
</Properties>
</file>