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85" r:id="rId5"/>
    <p:sldId id="257" r:id="rId6"/>
    <p:sldId id="258" r:id="rId7"/>
    <p:sldId id="281" r:id="rId8"/>
    <p:sldId id="280" r:id="rId9"/>
    <p:sldId id="286" r:id="rId10"/>
    <p:sldId id="278" r:id="rId11"/>
    <p:sldId id="270" r:id="rId12"/>
    <p:sldId id="284" r:id="rId13"/>
    <p:sldId id="290" r:id="rId14"/>
    <p:sldId id="283" r:id="rId15"/>
    <p:sldId id="282" r:id="rId16"/>
    <p:sldId id="291" r:id="rId17"/>
    <p:sldId id="287" r:id="rId18"/>
    <p:sldId id="271"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67D72-084C-C148-8187-85DB8E98A48D}" name="Alice Points" initials="AP" userId="e2d3ad565fe0296a" providerId="Windows Live"/>
  <p188:author id="{8568FC7B-C662-F45B-0B16-9AC924CFA59D}" name="Max Stone" initials="MS" userId="S::nms295@newcastle.ac.uk::4c0fda75-08e6-4a25-a553-ac6438c53985" providerId="AD"/>
  <p188:author id="{44767EF2-C249-026D-E259-327CF5B1F203}" name="Tracy Donachie" initials="TD" userId="S::ntd42@newcastle.ac.uk::236ced40-67e5-4342-852a-7648906ff1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18" autoAdjust="0"/>
  </p:normalViewPr>
  <p:slideViewPr>
    <p:cSldViewPr snapToGrid="0">
      <p:cViewPr varScale="1">
        <p:scale>
          <a:sx n="53" d="100"/>
          <a:sy n="53" d="100"/>
        </p:scale>
        <p:origin x="11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Points (UG)" userId="e668b5c5-0c24-4a2a-bf26-a44e836df7dc" providerId="ADAL" clId="{9E5A5509-29E1-44D6-A6CC-2BFD05BE8126}"/>
    <pc:docChg chg="modSld">
      <pc:chgData name="Alice Points (UG)" userId="e668b5c5-0c24-4a2a-bf26-a44e836df7dc" providerId="ADAL" clId="{9E5A5509-29E1-44D6-A6CC-2BFD05BE8126}" dt="2023-03-31T14:37:19.172" v="22"/>
      <pc:docMkLst>
        <pc:docMk/>
      </pc:docMkLst>
      <pc:sldChg chg="modSp mod delCm">
        <pc:chgData name="Alice Points (UG)" userId="e668b5c5-0c24-4a2a-bf26-a44e836df7dc" providerId="ADAL" clId="{9E5A5509-29E1-44D6-A6CC-2BFD05BE8126}" dt="2023-03-31T14:36:29.575" v="3" actId="20577"/>
        <pc:sldMkLst>
          <pc:docMk/>
          <pc:sldMk cId="1699464600" sldId="258"/>
        </pc:sldMkLst>
        <pc:spChg chg="mod">
          <ac:chgData name="Alice Points (UG)" userId="e668b5c5-0c24-4a2a-bf26-a44e836df7dc" providerId="ADAL" clId="{9E5A5509-29E1-44D6-A6CC-2BFD05BE8126}" dt="2023-03-31T14:36:29.575" v="3" actId="20577"/>
          <ac:spMkLst>
            <pc:docMk/>
            <pc:sldMk cId="1699464600" sldId="258"/>
            <ac:spMk id="6" creationId="{FED0F229-1430-6236-57EF-16BDD62D3238}"/>
          </ac:spMkLst>
        </pc:spChg>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6:18.843" v="0"/>
              <pc2:cmMkLst xmlns:pc2="http://schemas.microsoft.com/office/powerpoint/2019/9/main/command">
                <pc:docMk/>
                <pc:sldMk cId="1699464600" sldId="258"/>
                <pc2:cmMk id="{1C20F586-EBFC-475C-A553-66518FD13A5A}"/>
              </pc2:cmMkLst>
            </pc226:cmChg>
          </p:ext>
        </pc:extLst>
      </pc:sldChg>
      <pc:sldChg chg="delCm">
        <pc:chgData name="Alice Points (UG)" userId="e668b5c5-0c24-4a2a-bf26-a44e836df7dc" providerId="ADAL" clId="{9E5A5509-29E1-44D6-A6CC-2BFD05BE8126}" dt="2023-03-31T14:36:50.827" v="11"/>
        <pc:sldMkLst>
          <pc:docMk/>
          <pc:sldMk cId="4180539405" sldId="270"/>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6:50.827" v="11"/>
              <pc2:cmMkLst xmlns:pc2="http://schemas.microsoft.com/office/powerpoint/2019/9/main/command">
                <pc:docMk/>
                <pc:sldMk cId="4180539405" sldId="270"/>
                <pc2:cmMk id="{384B4DBF-6B15-4625-9D58-1949EC91C4E7}"/>
              </pc2:cmMkLst>
            </pc226:cmChg>
          </p:ext>
        </pc:extLst>
      </pc:sldChg>
      <pc:sldChg chg="delCm">
        <pc:chgData name="Alice Points (UG)" userId="e668b5c5-0c24-4a2a-bf26-a44e836df7dc" providerId="ADAL" clId="{9E5A5509-29E1-44D6-A6CC-2BFD05BE8126}" dt="2023-03-31T14:36:44.514" v="9"/>
        <pc:sldMkLst>
          <pc:docMk/>
          <pc:sldMk cId="93614830" sldId="280"/>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6:44.514" v="9"/>
              <pc2:cmMkLst xmlns:pc2="http://schemas.microsoft.com/office/powerpoint/2019/9/main/command">
                <pc:docMk/>
                <pc:sldMk cId="93614830" sldId="280"/>
                <pc2:cmMk id="{3D39E011-B1D7-4093-B5EF-BA6F84823B2A}"/>
              </pc2:cmMkLst>
            </pc226:cmChg>
            <pc226:cmChg xmlns:pc226="http://schemas.microsoft.com/office/powerpoint/2022/06/main/command" chg="del">
              <pc226:chgData name="Alice Points (UG)" userId="e668b5c5-0c24-4a2a-bf26-a44e836df7dc" providerId="ADAL" clId="{9E5A5509-29E1-44D6-A6CC-2BFD05BE8126}" dt="2023-03-31T14:36:42.594" v="7"/>
              <pc2:cmMkLst xmlns:pc2="http://schemas.microsoft.com/office/powerpoint/2019/9/main/command">
                <pc:docMk/>
                <pc:sldMk cId="93614830" sldId="280"/>
                <pc2:cmMk id="{7BC62F4C-0682-4920-9AA7-AA174088AF84}"/>
              </pc2:cmMkLst>
            </pc226:cmChg>
            <pc226:cmChg xmlns:pc226="http://schemas.microsoft.com/office/powerpoint/2022/06/main/command" chg="del">
              <pc226:chgData name="Alice Points (UG)" userId="e668b5c5-0c24-4a2a-bf26-a44e836df7dc" providerId="ADAL" clId="{9E5A5509-29E1-44D6-A6CC-2BFD05BE8126}" dt="2023-03-31T14:36:43.707" v="8"/>
              <pc2:cmMkLst xmlns:pc2="http://schemas.microsoft.com/office/powerpoint/2019/9/main/command">
                <pc:docMk/>
                <pc:sldMk cId="93614830" sldId="280"/>
                <pc2:cmMk id="{14E9F2A1-85B7-4363-BEB2-A52AB451D8CF}"/>
              </pc2:cmMkLst>
            </pc226:cmChg>
          </p:ext>
        </pc:extLst>
      </pc:sldChg>
      <pc:sldChg chg="delCm">
        <pc:chgData name="Alice Points (UG)" userId="e668b5c5-0c24-4a2a-bf26-a44e836df7dc" providerId="ADAL" clId="{9E5A5509-29E1-44D6-A6CC-2BFD05BE8126}" dt="2023-03-31T14:36:36.708" v="6"/>
        <pc:sldMkLst>
          <pc:docMk/>
          <pc:sldMk cId="2545733377" sldId="281"/>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6:36.708" v="6"/>
              <pc2:cmMkLst xmlns:pc2="http://schemas.microsoft.com/office/powerpoint/2019/9/main/command">
                <pc:docMk/>
                <pc:sldMk cId="2545733377" sldId="281"/>
                <pc2:cmMk id="{02CC3824-0561-46F3-8906-BDEEFEAE8DFA}"/>
              </pc2:cmMkLst>
            </pc226:cmChg>
            <pc226:cmChg xmlns:pc226="http://schemas.microsoft.com/office/powerpoint/2022/06/main/command" chg="del">
              <pc226:chgData name="Alice Points (UG)" userId="e668b5c5-0c24-4a2a-bf26-a44e836df7dc" providerId="ADAL" clId="{9E5A5509-29E1-44D6-A6CC-2BFD05BE8126}" dt="2023-03-31T14:36:35.335" v="5"/>
              <pc2:cmMkLst xmlns:pc2="http://schemas.microsoft.com/office/powerpoint/2019/9/main/command">
                <pc:docMk/>
                <pc:sldMk cId="2545733377" sldId="281"/>
                <pc2:cmMk id="{90699F40-E76F-424C-B22B-4E6760DF782D}"/>
              </pc2:cmMkLst>
            </pc226:cmChg>
            <pc226:cmChg xmlns:pc226="http://schemas.microsoft.com/office/powerpoint/2022/06/main/command" chg="del">
              <pc226:chgData name="Alice Points (UG)" userId="e668b5c5-0c24-4a2a-bf26-a44e836df7dc" providerId="ADAL" clId="{9E5A5509-29E1-44D6-A6CC-2BFD05BE8126}" dt="2023-03-31T14:36:34.686" v="4"/>
              <pc2:cmMkLst xmlns:pc2="http://schemas.microsoft.com/office/powerpoint/2019/9/main/command">
                <pc:docMk/>
                <pc:sldMk cId="2545733377" sldId="281"/>
                <pc2:cmMk id="{051A6AB2-814A-447C-B9C6-2B8B0D6B54F4}"/>
              </pc2:cmMkLst>
            </pc226:cmChg>
          </p:ext>
        </pc:extLst>
      </pc:sldChg>
      <pc:sldChg chg="delCm">
        <pc:chgData name="Alice Points (UG)" userId="e668b5c5-0c24-4a2a-bf26-a44e836df7dc" providerId="ADAL" clId="{9E5A5509-29E1-44D6-A6CC-2BFD05BE8126}" dt="2023-03-31T14:37:05.745" v="19"/>
        <pc:sldMkLst>
          <pc:docMk/>
          <pc:sldMk cId="1682254136" sldId="282"/>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7:05.745" v="19"/>
              <pc2:cmMkLst xmlns:pc2="http://schemas.microsoft.com/office/powerpoint/2019/9/main/command">
                <pc:docMk/>
                <pc:sldMk cId="1682254136" sldId="282"/>
                <pc2:cmMk id="{63ED4B2A-DD9E-4181-99B5-5017CF62BC21}"/>
              </pc2:cmMkLst>
            </pc226:cmChg>
            <pc226:cmChg xmlns:pc226="http://schemas.microsoft.com/office/powerpoint/2022/06/main/command" chg="del">
              <pc226:chgData name="Alice Points (UG)" userId="e668b5c5-0c24-4a2a-bf26-a44e836df7dc" providerId="ADAL" clId="{9E5A5509-29E1-44D6-A6CC-2BFD05BE8126}" dt="2023-03-31T14:37:04.936" v="18"/>
              <pc2:cmMkLst xmlns:pc2="http://schemas.microsoft.com/office/powerpoint/2019/9/main/command">
                <pc:docMk/>
                <pc:sldMk cId="1682254136" sldId="282"/>
                <pc2:cmMk id="{5FD28841-92B9-4EFD-85FB-9D84345515CD}"/>
              </pc2:cmMkLst>
            </pc226:cmChg>
            <pc226:cmChg xmlns:pc226="http://schemas.microsoft.com/office/powerpoint/2022/06/main/command" chg="del">
              <pc226:chgData name="Alice Points (UG)" userId="e668b5c5-0c24-4a2a-bf26-a44e836df7dc" providerId="ADAL" clId="{9E5A5509-29E1-44D6-A6CC-2BFD05BE8126}" dt="2023-03-31T14:37:03.650" v="17"/>
              <pc2:cmMkLst xmlns:pc2="http://schemas.microsoft.com/office/powerpoint/2019/9/main/command">
                <pc:docMk/>
                <pc:sldMk cId="1682254136" sldId="282"/>
                <pc2:cmMk id="{C755808F-F754-4A45-8411-471BE13E8AEB}"/>
              </pc2:cmMkLst>
            </pc226:cmChg>
          </p:ext>
        </pc:extLst>
      </pc:sldChg>
      <pc:sldChg chg="delCm">
        <pc:chgData name="Alice Points (UG)" userId="e668b5c5-0c24-4a2a-bf26-a44e836df7dc" providerId="ADAL" clId="{9E5A5509-29E1-44D6-A6CC-2BFD05BE8126}" dt="2023-03-31T14:37:00.624" v="16"/>
        <pc:sldMkLst>
          <pc:docMk/>
          <pc:sldMk cId="1818271497" sldId="283"/>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7:00.624" v="16"/>
              <pc2:cmMkLst xmlns:pc2="http://schemas.microsoft.com/office/powerpoint/2019/9/main/command">
                <pc:docMk/>
                <pc:sldMk cId="1818271497" sldId="283"/>
                <pc2:cmMk id="{E7430D0C-EA94-49D4-ABE4-9CC97953B8BB}"/>
              </pc2:cmMkLst>
            </pc226:cmChg>
          </p:ext>
        </pc:extLst>
      </pc:sldChg>
      <pc:sldChg chg="delCm">
        <pc:chgData name="Alice Points (UG)" userId="e668b5c5-0c24-4a2a-bf26-a44e836df7dc" providerId="ADAL" clId="{9E5A5509-29E1-44D6-A6CC-2BFD05BE8126}" dt="2023-03-31T14:36:54.513" v="13"/>
        <pc:sldMkLst>
          <pc:docMk/>
          <pc:sldMk cId="3697393015" sldId="284"/>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6:53.347" v="12"/>
              <pc2:cmMkLst xmlns:pc2="http://schemas.microsoft.com/office/powerpoint/2019/9/main/command">
                <pc:docMk/>
                <pc:sldMk cId="3697393015" sldId="284"/>
                <pc2:cmMk id="{B2A0FA77-ACB1-4306-BA7B-9CA831C14630}"/>
              </pc2:cmMkLst>
            </pc226:cmChg>
            <pc226:cmChg xmlns:pc226="http://schemas.microsoft.com/office/powerpoint/2022/06/main/command" chg="del">
              <pc226:chgData name="Alice Points (UG)" userId="e668b5c5-0c24-4a2a-bf26-a44e836df7dc" providerId="ADAL" clId="{9E5A5509-29E1-44D6-A6CC-2BFD05BE8126}" dt="2023-03-31T14:36:54.513" v="13"/>
              <pc2:cmMkLst xmlns:pc2="http://schemas.microsoft.com/office/powerpoint/2019/9/main/command">
                <pc:docMk/>
                <pc:sldMk cId="3697393015" sldId="284"/>
                <pc2:cmMk id="{3125C8D4-ACDF-4FD7-8DFA-5002F15345D7}"/>
              </pc2:cmMkLst>
            </pc226:cmChg>
          </p:ext>
        </pc:extLst>
      </pc:sldChg>
      <pc:sldChg chg="delCm">
        <pc:chgData name="Alice Points (UG)" userId="e668b5c5-0c24-4a2a-bf26-a44e836df7dc" providerId="ADAL" clId="{9E5A5509-29E1-44D6-A6CC-2BFD05BE8126}" dt="2023-03-31T14:36:48.164" v="10"/>
        <pc:sldMkLst>
          <pc:docMk/>
          <pc:sldMk cId="3700822303" sldId="286"/>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6:48.164" v="10"/>
              <pc2:cmMkLst xmlns:pc2="http://schemas.microsoft.com/office/powerpoint/2019/9/main/command">
                <pc:docMk/>
                <pc:sldMk cId="3700822303" sldId="286"/>
                <pc2:cmMk id="{1F179DD5-DD99-45C9-AD02-2CBA18A58E2D}"/>
              </pc2:cmMkLst>
            </pc226:cmChg>
          </p:ext>
        </pc:extLst>
      </pc:sldChg>
      <pc:sldChg chg="delCm">
        <pc:chgData name="Alice Points (UG)" userId="e668b5c5-0c24-4a2a-bf26-a44e836df7dc" providerId="ADAL" clId="{9E5A5509-29E1-44D6-A6CC-2BFD05BE8126}" dt="2023-03-31T14:36:58.282" v="15"/>
        <pc:sldMkLst>
          <pc:docMk/>
          <pc:sldMk cId="3228091042" sldId="290"/>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6:57.184" v="14"/>
              <pc2:cmMkLst xmlns:pc2="http://schemas.microsoft.com/office/powerpoint/2019/9/main/command">
                <pc:docMk/>
                <pc:sldMk cId="3228091042" sldId="290"/>
                <pc2:cmMk id="{5C537202-3D10-45FE-BC97-F5E391C54077}"/>
              </pc2:cmMkLst>
            </pc226:cmChg>
            <pc226:cmChg xmlns:pc226="http://schemas.microsoft.com/office/powerpoint/2022/06/main/command" chg="del">
              <pc226:chgData name="Alice Points (UG)" userId="e668b5c5-0c24-4a2a-bf26-a44e836df7dc" providerId="ADAL" clId="{9E5A5509-29E1-44D6-A6CC-2BFD05BE8126}" dt="2023-03-31T14:36:58.282" v="15"/>
              <pc2:cmMkLst xmlns:pc2="http://schemas.microsoft.com/office/powerpoint/2019/9/main/command">
                <pc:docMk/>
                <pc:sldMk cId="3228091042" sldId="290"/>
                <pc2:cmMk id="{643F037E-516E-471F-9F51-3C8E4A046ACB}"/>
              </pc2:cmMkLst>
            </pc226:cmChg>
          </p:ext>
        </pc:extLst>
      </pc:sldChg>
      <pc:sldChg chg="delCm">
        <pc:chgData name="Alice Points (UG)" userId="e668b5c5-0c24-4a2a-bf26-a44e836df7dc" providerId="ADAL" clId="{9E5A5509-29E1-44D6-A6CC-2BFD05BE8126}" dt="2023-03-31T14:37:15.662" v="21"/>
        <pc:sldMkLst>
          <pc:docMk/>
          <pc:sldMk cId="904953342" sldId="291"/>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7:15.662" v="21"/>
              <pc2:cmMkLst xmlns:pc2="http://schemas.microsoft.com/office/powerpoint/2019/9/main/command">
                <pc:docMk/>
                <pc:sldMk cId="904953342" sldId="291"/>
                <pc2:cmMk id="{838BA879-A4DA-432C-8FA7-7EA3F8030D49}"/>
              </pc2:cmMkLst>
            </pc226:cmChg>
            <pc226:cmChg xmlns:pc226="http://schemas.microsoft.com/office/powerpoint/2022/06/main/command" chg="del">
              <pc226:chgData name="Alice Points (UG)" userId="e668b5c5-0c24-4a2a-bf26-a44e836df7dc" providerId="ADAL" clId="{9E5A5509-29E1-44D6-A6CC-2BFD05BE8126}" dt="2023-03-31T14:37:14.482" v="20"/>
              <pc2:cmMkLst xmlns:pc2="http://schemas.microsoft.com/office/powerpoint/2019/9/main/command">
                <pc:docMk/>
                <pc:sldMk cId="904953342" sldId="291"/>
                <pc2:cmMk id="{EAD2A5C5-E9AC-4E9C-B86D-07F4C7AD00B7}"/>
              </pc2:cmMkLst>
            </pc226:cmChg>
          </p:ext>
        </pc:extLst>
      </pc:sldChg>
      <pc:sldChg chg="delCm">
        <pc:chgData name="Alice Points (UG)" userId="e668b5c5-0c24-4a2a-bf26-a44e836df7dc" providerId="ADAL" clId="{9E5A5509-29E1-44D6-A6CC-2BFD05BE8126}" dt="2023-03-31T14:37:19.172" v="22"/>
        <pc:sldMkLst>
          <pc:docMk/>
          <pc:sldMk cId="3000162518" sldId="292"/>
        </pc:sldMkLst>
        <pc:extLst>
          <p:ext xmlns:p="http://schemas.openxmlformats.org/presentationml/2006/main" uri="{D6D511B9-2390-475A-947B-AFAB55BFBCF1}">
            <pc226:cmChg xmlns:pc226="http://schemas.microsoft.com/office/powerpoint/2022/06/main/command" chg="del">
              <pc226:chgData name="Alice Points (UG)" userId="e668b5c5-0c24-4a2a-bf26-a44e836df7dc" providerId="ADAL" clId="{9E5A5509-29E1-44D6-A6CC-2BFD05BE8126}" dt="2023-03-31T14:37:19.172" v="22"/>
              <pc2:cmMkLst xmlns:pc2="http://schemas.microsoft.com/office/powerpoint/2019/9/main/command">
                <pc:docMk/>
                <pc:sldMk cId="3000162518" sldId="292"/>
                <pc2:cmMk id="{7272E1F7-249C-429E-9F20-679BF23F015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5FE0B-8A45-4388-8312-3DA4F14F4DDC}" type="datetimeFigureOut">
              <a:rPr lang="en-GB" smtClean="0"/>
              <a:t>31/03/2023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FBE9B-2767-4EA9-9370-101BD7FA76D3}" type="slidenum">
              <a:rPr lang="en-GB" smtClean="0"/>
              <a:t>‹#›</a:t>
            </a:fld>
            <a:endParaRPr lang="en-GB"/>
          </a:p>
        </p:txBody>
      </p:sp>
    </p:spTree>
    <p:extLst>
      <p:ext uri="{BB962C8B-B14F-4D97-AF65-F5344CB8AC3E}">
        <p14:creationId xmlns:p14="http://schemas.microsoft.com/office/powerpoint/2010/main" val="209437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2FBE9B-2767-4EA9-9370-101BD7FA76D3}" type="slidenum">
              <a:rPr lang="en-GB" smtClean="0"/>
              <a:t>2</a:t>
            </a:fld>
            <a:endParaRPr lang="en-GB"/>
          </a:p>
        </p:txBody>
      </p:sp>
    </p:spTree>
    <p:extLst>
      <p:ext uri="{BB962C8B-B14F-4D97-AF65-F5344CB8AC3E}">
        <p14:creationId xmlns:p14="http://schemas.microsoft.com/office/powerpoint/2010/main" val="196920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2FBE9B-2767-4EA9-9370-101BD7FA76D3}" type="slidenum">
              <a:rPr lang="en-GB" smtClean="0"/>
              <a:t>13</a:t>
            </a:fld>
            <a:endParaRPr lang="en-GB"/>
          </a:p>
        </p:txBody>
      </p:sp>
    </p:spTree>
    <p:extLst>
      <p:ext uri="{BB962C8B-B14F-4D97-AF65-F5344CB8AC3E}">
        <p14:creationId xmlns:p14="http://schemas.microsoft.com/office/powerpoint/2010/main" val="119923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2FBE9B-2767-4EA9-9370-101BD7FA76D3}" type="slidenum">
              <a:rPr lang="en-GB" smtClean="0"/>
              <a:t>14</a:t>
            </a:fld>
            <a:endParaRPr lang="en-GB"/>
          </a:p>
        </p:txBody>
      </p:sp>
    </p:spTree>
    <p:extLst>
      <p:ext uri="{BB962C8B-B14F-4D97-AF65-F5344CB8AC3E}">
        <p14:creationId xmlns:p14="http://schemas.microsoft.com/office/powerpoint/2010/main" val="151055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2FBE9B-2767-4EA9-9370-101BD7FA76D3}" type="slidenum">
              <a:rPr lang="en-GB" smtClean="0"/>
              <a:t>16</a:t>
            </a:fld>
            <a:endParaRPr lang="en-GB"/>
          </a:p>
        </p:txBody>
      </p:sp>
    </p:spTree>
    <p:extLst>
      <p:ext uri="{BB962C8B-B14F-4D97-AF65-F5344CB8AC3E}">
        <p14:creationId xmlns:p14="http://schemas.microsoft.com/office/powerpoint/2010/main" val="193170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2FBE9B-2767-4EA9-9370-101BD7FA76D3}" type="slidenum">
              <a:rPr lang="en-GB" smtClean="0"/>
              <a:t>3</a:t>
            </a:fld>
            <a:endParaRPr lang="en-GB"/>
          </a:p>
        </p:txBody>
      </p:sp>
    </p:spTree>
    <p:extLst>
      <p:ext uri="{BB962C8B-B14F-4D97-AF65-F5344CB8AC3E}">
        <p14:creationId xmlns:p14="http://schemas.microsoft.com/office/powerpoint/2010/main" val="37355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2FBE9B-2767-4EA9-9370-101BD7FA76D3}" type="slidenum">
              <a:rPr lang="en-GB" smtClean="0"/>
              <a:t>4</a:t>
            </a:fld>
            <a:endParaRPr lang="en-GB"/>
          </a:p>
        </p:txBody>
      </p:sp>
    </p:spTree>
    <p:extLst>
      <p:ext uri="{BB962C8B-B14F-4D97-AF65-F5344CB8AC3E}">
        <p14:creationId xmlns:p14="http://schemas.microsoft.com/office/powerpoint/2010/main" val="301547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While heart rate is raised in both states, unlike in a challenge state, there is no corresponding release of adrenaline to prepare the body for action. There is also less blood shunting to the muscles, meaning that the muscles are being provided with less energy than they are in a challenge state. There are also large differences between the psychological components in the two states.</a:t>
            </a:r>
          </a:p>
        </p:txBody>
      </p:sp>
      <p:sp>
        <p:nvSpPr>
          <p:cNvPr id="4" name="Slide Number Placeholder 3"/>
          <p:cNvSpPr>
            <a:spLocks noGrp="1"/>
          </p:cNvSpPr>
          <p:nvPr>
            <p:ph type="sldNum" sz="quarter" idx="5"/>
          </p:nvPr>
        </p:nvSpPr>
        <p:spPr/>
        <p:txBody>
          <a:bodyPr/>
          <a:lstStyle/>
          <a:p>
            <a:fld id="{EB2FBE9B-2767-4EA9-9370-101BD7FA76D3}" type="slidenum">
              <a:rPr lang="en-GB" smtClean="0"/>
              <a:t>5</a:t>
            </a:fld>
            <a:endParaRPr lang="en-GB"/>
          </a:p>
        </p:txBody>
      </p:sp>
    </p:spTree>
    <p:extLst>
      <p:ext uri="{BB962C8B-B14F-4D97-AF65-F5344CB8AC3E}">
        <p14:creationId xmlns:p14="http://schemas.microsoft.com/office/powerpoint/2010/main" val="81294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2FBE9B-2767-4EA9-9370-101BD7FA76D3}" type="slidenum">
              <a:rPr lang="en-GB" smtClean="0"/>
              <a:t>8</a:t>
            </a:fld>
            <a:endParaRPr lang="en-GB"/>
          </a:p>
        </p:txBody>
      </p:sp>
    </p:spTree>
    <p:extLst>
      <p:ext uri="{BB962C8B-B14F-4D97-AF65-F5344CB8AC3E}">
        <p14:creationId xmlns:p14="http://schemas.microsoft.com/office/powerpoint/2010/main" val="94436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Task and self goals should be emphasised over other related goals. </a:t>
            </a:r>
            <a:r>
              <a:rPr lang="en-GB" sz="1800" dirty="0">
                <a:effectLst/>
                <a:latin typeface="Segoe UI" panose="020B0502040204020203" pitchFamily="34" charset="0"/>
              </a:rPr>
              <a:t>This is because task and self are much more under the individual’s control (links to next slides) than others (as you can’t control how good your opponent is).</a:t>
            </a:r>
            <a:endParaRPr lang="en-GB" sz="1800" dirty="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EB2FBE9B-2767-4EA9-9370-101BD7FA76D3}" type="slidenum">
              <a:rPr lang="en-GB" smtClean="0"/>
              <a:t>9</a:t>
            </a:fld>
            <a:endParaRPr lang="en-GB"/>
          </a:p>
        </p:txBody>
      </p:sp>
    </p:spTree>
    <p:extLst>
      <p:ext uri="{BB962C8B-B14F-4D97-AF65-F5344CB8AC3E}">
        <p14:creationId xmlns:p14="http://schemas.microsoft.com/office/powerpoint/2010/main" val="251593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Input from the team when setting goals is important for maintaining their commitment to the goal.</a:t>
            </a:r>
          </a:p>
        </p:txBody>
      </p:sp>
      <p:sp>
        <p:nvSpPr>
          <p:cNvPr id="4" name="Slide Number Placeholder 3"/>
          <p:cNvSpPr>
            <a:spLocks noGrp="1"/>
          </p:cNvSpPr>
          <p:nvPr>
            <p:ph type="sldNum" sz="quarter" idx="5"/>
          </p:nvPr>
        </p:nvSpPr>
        <p:spPr/>
        <p:txBody>
          <a:bodyPr/>
          <a:lstStyle/>
          <a:p>
            <a:fld id="{EB2FBE9B-2767-4EA9-9370-101BD7FA76D3}" type="slidenum">
              <a:rPr lang="en-GB" smtClean="0"/>
              <a:t>10</a:t>
            </a:fld>
            <a:endParaRPr lang="en-GB"/>
          </a:p>
        </p:txBody>
      </p:sp>
    </p:spTree>
    <p:extLst>
      <p:ext uri="{BB962C8B-B14F-4D97-AF65-F5344CB8AC3E}">
        <p14:creationId xmlns:p14="http://schemas.microsoft.com/office/powerpoint/2010/main" val="254228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2FBE9B-2767-4EA9-9370-101BD7FA76D3}" type="slidenum">
              <a:rPr lang="en-GB" smtClean="0"/>
              <a:t>11</a:t>
            </a:fld>
            <a:endParaRPr lang="en-GB"/>
          </a:p>
        </p:txBody>
      </p:sp>
    </p:spTree>
    <p:extLst>
      <p:ext uri="{BB962C8B-B14F-4D97-AF65-F5344CB8AC3E}">
        <p14:creationId xmlns:p14="http://schemas.microsoft.com/office/powerpoint/2010/main" val="382655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2FBE9B-2767-4EA9-9370-101BD7FA76D3}" type="slidenum">
              <a:rPr lang="en-GB" smtClean="0"/>
              <a:t>12</a:t>
            </a:fld>
            <a:endParaRPr lang="en-GB"/>
          </a:p>
        </p:txBody>
      </p:sp>
    </p:spTree>
    <p:extLst>
      <p:ext uri="{BB962C8B-B14F-4D97-AF65-F5344CB8AC3E}">
        <p14:creationId xmlns:p14="http://schemas.microsoft.com/office/powerpoint/2010/main" val="335655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8833-D58F-CCEA-A0FD-E86205E30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B4766B-5A98-F464-290F-FF9AA87C2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DFAFE4-356A-1A3E-6165-0BE8D901B116}"/>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5" name="Footer Placeholder 4">
            <a:extLst>
              <a:ext uri="{FF2B5EF4-FFF2-40B4-BE49-F238E27FC236}">
                <a16:creationId xmlns:a16="http://schemas.microsoft.com/office/drawing/2014/main" id="{EE4A36C6-5DB8-3503-BA14-438307CE99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A6543B-050D-0C31-F7D5-5F954EECA770}"/>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227463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1463-0E20-AAE1-021F-07926DC3B1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7D02AB-4217-4F0C-B6E6-472069BB40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58B99-C479-9715-136C-D5CF4B47D9F0}"/>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5" name="Footer Placeholder 4">
            <a:extLst>
              <a:ext uri="{FF2B5EF4-FFF2-40B4-BE49-F238E27FC236}">
                <a16:creationId xmlns:a16="http://schemas.microsoft.com/office/drawing/2014/main" id="{CC33CE65-01B8-42BC-13E7-91F589E9D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3E6D69-2766-646B-1606-E6FE56B8D179}"/>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412164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E1A70C-2686-252B-1F4A-C29019D5F1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76B94C-3BB1-F900-4978-E4F019269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B8D83-1037-6052-F981-A84DC40D40B8}"/>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5" name="Footer Placeholder 4">
            <a:extLst>
              <a:ext uri="{FF2B5EF4-FFF2-40B4-BE49-F238E27FC236}">
                <a16:creationId xmlns:a16="http://schemas.microsoft.com/office/drawing/2014/main" id="{551251B5-2FAC-F8A4-DC5D-0A406CF54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1CF3A-753D-DE1B-D8A3-7B298856C512}"/>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8399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6BB-8A24-FDA1-542B-16519CC33E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876E3C-2BBF-9A9C-4184-93119551E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9B27D4-C94F-F91A-2595-1D5F2118E369}"/>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5" name="Footer Placeholder 4">
            <a:extLst>
              <a:ext uri="{FF2B5EF4-FFF2-40B4-BE49-F238E27FC236}">
                <a16:creationId xmlns:a16="http://schemas.microsoft.com/office/drawing/2014/main" id="{A07941D8-FFE5-C7B6-726D-7F80293271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6A0729-0A89-6141-11A7-4B7260639288}"/>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132737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21DE-909D-5A3F-4B03-DE5E646B7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E89260-FD70-1152-411E-6880F51D1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02D58-FD65-A27A-0B05-563843B5C29E}"/>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5" name="Footer Placeholder 4">
            <a:extLst>
              <a:ext uri="{FF2B5EF4-FFF2-40B4-BE49-F238E27FC236}">
                <a16:creationId xmlns:a16="http://schemas.microsoft.com/office/drawing/2014/main" id="{C42FDA91-1579-D275-33CB-AAB8EE177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BCAE8-E681-0DF0-C56F-C9E94F78C44C}"/>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17358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1102-4BB5-F71A-B189-8A34AA3ADD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3FEBE7-137A-C0FE-49C9-94A55C91E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3C7740-14B8-DD1A-AD79-685A7238F4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2F6851-EC8C-C9D8-C903-5466CD25E3A1}"/>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6" name="Footer Placeholder 5">
            <a:extLst>
              <a:ext uri="{FF2B5EF4-FFF2-40B4-BE49-F238E27FC236}">
                <a16:creationId xmlns:a16="http://schemas.microsoft.com/office/drawing/2014/main" id="{0E7BB185-D7E2-6ED4-8E9E-EB82DEDFAD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A76790-DEF9-B044-E43D-A78E0532D025}"/>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221772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D1D6-65DA-A96B-0721-4FA12D2067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9EF23-C91D-0B6E-A082-A296A05D8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728337-CDA1-B26A-EC3E-69380AAD8F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6E6BD6-5A4B-713E-632B-950B70601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049471-664B-3FFB-54E0-75DE64DEF8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65F5AF-59C5-D05B-E9DF-C055E3F554AF}"/>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8" name="Footer Placeholder 7">
            <a:extLst>
              <a:ext uri="{FF2B5EF4-FFF2-40B4-BE49-F238E27FC236}">
                <a16:creationId xmlns:a16="http://schemas.microsoft.com/office/drawing/2014/main" id="{88B6BF50-0B21-6952-5BF9-1D36498D20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ADA2D7-189D-9A4D-FE76-62B008130953}"/>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363894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AC32-3E1D-6076-0C5A-B72797FC4D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BF26B9-4EE2-FB45-5A28-078E3DA1C7D0}"/>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4" name="Footer Placeholder 3">
            <a:extLst>
              <a:ext uri="{FF2B5EF4-FFF2-40B4-BE49-F238E27FC236}">
                <a16:creationId xmlns:a16="http://schemas.microsoft.com/office/drawing/2014/main" id="{80867F29-EF8A-D3F7-5387-DB10E2F507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83D0E0-DCE7-FD55-A098-B5D5FB2D332F}"/>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340110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F96A3-F142-9C73-1A52-2038474F8C8A}"/>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3" name="Footer Placeholder 2">
            <a:extLst>
              <a:ext uri="{FF2B5EF4-FFF2-40B4-BE49-F238E27FC236}">
                <a16:creationId xmlns:a16="http://schemas.microsoft.com/office/drawing/2014/main" id="{17F8EF1F-4E92-9CC7-7C24-F6CA04EE61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2B70C1-CF10-139F-EF3F-1939132C1AB7}"/>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267639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59F8-C80F-F996-CFC0-AD16C02B9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C772E0-7573-6500-50E8-6211C06A7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A78436-CF98-1DB4-B291-0CADA01C7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CE255-6F47-D06E-8C2D-F12EFAF6AB24}"/>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6" name="Footer Placeholder 5">
            <a:extLst>
              <a:ext uri="{FF2B5EF4-FFF2-40B4-BE49-F238E27FC236}">
                <a16:creationId xmlns:a16="http://schemas.microsoft.com/office/drawing/2014/main" id="{23CE8822-4C54-CE13-0B6C-A3EFD1BEE6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C3C9DA-BDE2-485B-3E0D-F484978D0010}"/>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189718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01FB-85FB-DAA3-783E-9AF9B74F4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310643-C115-A5C1-C8D6-CC94D85F5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AA1C62-4D09-057F-9FA6-AE6F74EA0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CD721-1108-265D-23A7-D66F5D30C76D}"/>
              </a:ext>
            </a:extLst>
          </p:cNvPr>
          <p:cNvSpPr>
            <a:spLocks noGrp="1"/>
          </p:cNvSpPr>
          <p:nvPr>
            <p:ph type="dt" sz="half" idx="10"/>
          </p:nvPr>
        </p:nvSpPr>
        <p:spPr/>
        <p:txBody>
          <a:bodyPr/>
          <a:lstStyle/>
          <a:p>
            <a:fld id="{9EF5917E-4165-4724-A0D0-1F91B742A288}" type="datetimeFigureOut">
              <a:rPr lang="en-GB" smtClean="0"/>
              <a:t>31/03/2023</a:t>
            </a:fld>
            <a:endParaRPr lang="en-GB"/>
          </a:p>
        </p:txBody>
      </p:sp>
      <p:sp>
        <p:nvSpPr>
          <p:cNvPr id="6" name="Footer Placeholder 5">
            <a:extLst>
              <a:ext uri="{FF2B5EF4-FFF2-40B4-BE49-F238E27FC236}">
                <a16:creationId xmlns:a16="http://schemas.microsoft.com/office/drawing/2014/main" id="{CC23B520-46BF-3BD6-079B-A2F1692039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6FAE8-2FA6-0388-B541-575E920CD4A1}"/>
              </a:ext>
            </a:extLst>
          </p:cNvPr>
          <p:cNvSpPr>
            <a:spLocks noGrp="1"/>
          </p:cNvSpPr>
          <p:nvPr>
            <p:ph type="sldNum" sz="quarter" idx="12"/>
          </p:nvPr>
        </p:nvSpPr>
        <p:spPr/>
        <p:txBody>
          <a:bodyPr/>
          <a:lstStyle/>
          <a:p>
            <a:fld id="{2A21749B-8D6D-4F68-9ED3-289E3DC40815}" type="slidenum">
              <a:rPr lang="en-GB" smtClean="0"/>
              <a:t>‹#›</a:t>
            </a:fld>
            <a:endParaRPr lang="en-GB"/>
          </a:p>
        </p:txBody>
      </p:sp>
    </p:spTree>
    <p:extLst>
      <p:ext uri="{BB962C8B-B14F-4D97-AF65-F5344CB8AC3E}">
        <p14:creationId xmlns:p14="http://schemas.microsoft.com/office/powerpoint/2010/main" val="266618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2F0ED-B2ED-6E51-D68E-943CD3EF8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2AAB8E-CE2E-FC52-AC2F-C77DCA45E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1067A3-5C2A-56B7-A028-8F2140C5C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5917E-4165-4724-A0D0-1F91B742A288}" type="datetimeFigureOut">
              <a:rPr lang="en-GB" smtClean="0"/>
              <a:t>31/03/2023</a:t>
            </a:fld>
            <a:endParaRPr lang="en-GB"/>
          </a:p>
        </p:txBody>
      </p:sp>
      <p:sp>
        <p:nvSpPr>
          <p:cNvPr id="5" name="Footer Placeholder 4">
            <a:extLst>
              <a:ext uri="{FF2B5EF4-FFF2-40B4-BE49-F238E27FC236}">
                <a16:creationId xmlns:a16="http://schemas.microsoft.com/office/drawing/2014/main" id="{92CAE697-A27C-3FFD-1207-D1E487186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63D255-1EE0-3886-6875-0C248CB6B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1749B-8D6D-4F68-9ED3-289E3DC40815}" type="slidenum">
              <a:rPr lang="en-GB" smtClean="0"/>
              <a:t>‹#›</a:t>
            </a:fld>
            <a:endParaRPr lang="en-GB"/>
          </a:p>
        </p:txBody>
      </p:sp>
    </p:spTree>
    <p:extLst>
      <p:ext uri="{BB962C8B-B14F-4D97-AF65-F5344CB8AC3E}">
        <p14:creationId xmlns:p14="http://schemas.microsoft.com/office/powerpoint/2010/main" val="3485602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ooper1@newcastle.ac.uk" TargetMode="External"/><Relationship Id="rId2" Type="http://schemas.openxmlformats.org/officeDocument/2006/relationships/hyperlink" Target="mailto:A.points2@newcastle.ac.uk" TargetMode="Externa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mailto:Tracy.donachie@newastle.ac.uk" TargetMode="External"/><Relationship Id="rId4" Type="http://schemas.openxmlformats.org/officeDocument/2006/relationships/hyperlink" Target="mailto:Max.stone@newcastle.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ndfonline.com/doi/pdf/10.1080/17509840902829331?casa_token=SaHbnaehRpYAAAAA:xEtDuDlQsKk37jwArS1l_1-jdYOZfNnGfBmEwP7HZV4ztcfrtrMGB8RSpWoId4yvNt-znIlBJctrTg" TargetMode="External"/><Relationship Id="rId2" Type="http://schemas.openxmlformats.org/officeDocument/2006/relationships/hyperlink" Target="https://outdoorswimmer.com/coach/how-tos/sport-psychology-challenge-or-threat/" TargetMode="External"/><Relationship Id="rId1" Type="http://schemas.openxmlformats.org/officeDocument/2006/relationships/slideLayout" Target="../slideLayouts/slideLayout2.xml"/><Relationship Id="rId4" Type="http://schemas.openxmlformats.org/officeDocument/2006/relationships/hyperlink" Target="https://www.frontiersin.org/articles/10.3389/fpsyg.2020.00126/full?&amp;utm_source=Email_to_authors_&amp;utm_medium=Email&amp;utm_content=T1_11.5e1_author&amp;utm_campaign=Email_publication&amp;field=&amp;journalName=Frontiers_in_Psychology&amp;id=47766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successstartswithin" TargetMode="External"/><Relationship Id="rId4" Type="http://schemas.openxmlformats.org/officeDocument/2006/relationships/hyperlink" Target="https://open.spotify.com/episode/2NgQNVI1mKy60FQKuTHRCD?si=9fbd2dcd74944ef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C4DDDD5-B0EF-5EA9-ECE1-2518246B2436}"/>
              </a:ext>
            </a:extLst>
          </p:cNvPr>
          <p:cNvSpPr>
            <a:spLocks noGrp="1"/>
          </p:cNvSpPr>
          <p:nvPr>
            <p:ph type="title"/>
          </p:nvPr>
        </p:nvSpPr>
        <p:spPr>
          <a:xfrm>
            <a:off x="2988102" y="1491627"/>
            <a:ext cx="6592604" cy="2310312"/>
          </a:xfrm>
        </p:spPr>
        <p:txBody>
          <a:bodyPr vert="horz" lIns="91440" tIns="45720" rIns="91440" bIns="45720" rtlCol="0" anchor="b">
            <a:normAutofit/>
          </a:bodyPr>
          <a:lstStyle/>
          <a:p>
            <a:pPr algn="ctr"/>
            <a:r>
              <a:rPr lang="en-US" kern="1200">
                <a:solidFill>
                  <a:schemeClr val="tx2"/>
                </a:solidFill>
                <a:latin typeface="+mj-lt"/>
                <a:ea typeface="+mj-ea"/>
                <a:cs typeface="+mj-cs"/>
              </a:rPr>
              <a:t>Challenge Appraisal</a:t>
            </a:r>
          </a:p>
        </p:txBody>
      </p:sp>
      <p:sp>
        <p:nvSpPr>
          <p:cNvPr id="3" name="Subtitle 2">
            <a:extLst>
              <a:ext uri="{FF2B5EF4-FFF2-40B4-BE49-F238E27FC236}">
                <a16:creationId xmlns:a16="http://schemas.microsoft.com/office/drawing/2014/main" id="{D0E0D9F0-6EC0-146A-B144-620BFDFDCAFF}"/>
              </a:ext>
            </a:extLst>
          </p:cNvPr>
          <p:cNvSpPr>
            <a:spLocks noGrp="1"/>
          </p:cNvSpPr>
          <p:nvPr/>
        </p:nvSpPr>
        <p:spPr>
          <a:xfrm>
            <a:off x="1303402" y="4229509"/>
            <a:ext cx="10513106" cy="124268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a:solidFill>
                  <a:srgbClr val="898989"/>
                </a:solidFill>
              </a:rPr>
              <a:t>Alice Points, Amelia Hooper, Dr Max Stone, Dr Tracy </a:t>
            </a:r>
            <a:r>
              <a:rPr lang="en-GB" sz="3200" err="1">
                <a:solidFill>
                  <a:srgbClr val="898989"/>
                </a:solidFill>
              </a:rPr>
              <a:t>Donachie</a:t>
            </a:r>
            <a:endParaRPr lang="en-GB" sz="3200">
              <a:solidFill>
                <a:srgbClr val="898989"/>
              </a:solidFill>
            </a:endParaRPr>
          </a:p>
        </p:txBody>
      </p:sp>
      <p:sp>
        <p:nvSpPr>
          <p:cNvPr id="4" name="TextBox 1">
            <a:extLst>
              <a:ext uri="{FF2B5EF4-FFF2-40B4-BE49-F238E27FC236}">
                <a16:creationId xmlns:a16="http://schemas.microsoft.com/office/drawing/2014/main" id="{08F5BCA2-BEA1-C415-9106-9A26FD30990A}"/>
              </a:ext>
            </a:extLst>
          </p:cNvPr>
          <p:cNvSpPr txBox="1"/>
          <p:nvPr/>
        </p:nvSpPr>
        <p:spPr>
          <a:xfrm>
            <a:off x="287329" y="5476181"/>
            <a:ext cx="337616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hlinkClick r:id="rId2"/>
              </a:rPr>
              <a:t>A.points2@newcastle.ac.uk</a:t>
            </a:r>
            <a:endParaRPr lang="en-GB"/>
          </a:p>
          <a:p>
            <a:r>
              <a:rPr lang="en-GB">
                <a:hlinkClick r:id="rId3"/>
              </a:rPr>
              <a:t>A.hooper1@newcastle.ac.uk</a:t>
            </a:r>
            <a:endParaRPr lang="en-GB"/>
          </a:p>
          <a:p>
            <a:r>
              <a:rPr lang="en-GB">
                <a:hlinkClick r:id="rId4"/>
              </a:rPr>
              <a:t>Max.stone@newcastle.ac.uk</a:t>
            </a:r>
            <a:endParaRPr lang="en-GB"/>
          </a:p>
          <a:p>
            <a:r>
              <a:rPr lang="en-GB">
                <a:hlinkClick r:id="rId5"/>
              </a:rPr>
              <a:t>Tracy.donachie@newastle.ac.uk</a:t>
            </a:r>
            <a:r>
              <a:rPr lang="en-GB"/>
              <a:t> </a:t>
            </a:r>
          </a:p>
        </p:txBody>
      </p:sp>
      <p:pic>
        <p:nvPicPr>
          <p:cNvPr id="3074" name="Picture 2">
            <a:extLst>
              <a:ext uri="{FF2B5EF4-FFF2-40B4-BE49-F238E27FC236}">
                <a16:creationId xmlns:a16="http://schemas.microsoft.com/office/drawing/2014/main" id="{B25EF245-5A12-45EA-6C89-4640A1B40D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0706" y="5899767"/>
            <a:ext cx="23336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3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99F5D24-F0DD-2344-87D7-C1FDDE8BB2AB}"/>
              </a:ext>
            </a:extLst>
          </p:cNvPr>
          <p:cNvSpPr>
            <a:spLocks noGrp="1"/>
          </p:cNvSpPr>
          <p:nvPr>
            <p:ph type="title"/>
          </p:nvPr>
        </p:nvSpPr>
        <p:spPr>
          <a:xfrm>
            <a:off x="785508" y="-209566"/>
            <a:ext cx="9833548" cy="1325563"/>
          </a:xfrm>
        </p:spPr>
        <p:txBody>
          <a:bodyPr anchor="b">
            <a:normAutofit/>
          </a:bodyPr>
          <a:lstStyle/>
          <a:p>
            <a:pPr algn="ctr"/>
            <a:r>
              <a:rPr lang="en-GB" sz="3600" dirty="0">
                <a:solidFill>
                  <a:schemeClr val="tx2"/>
                </a:solidFill>
              </a:rPr>
              <a:t>Step 1: Focus on approach goals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966B7AD-387D-76FB-5A8E-7A65BA546144}"/>
              </a:ext>
            </a:extLst>
          </p:cNvPr>
          <p:cNvSpPr txBox="1"/>
          <p:nvPr/>
        </p:nvSpPr>
        <p:spPr>
          <a:xfrm>
            <a:off x="357187" y="2311626"/>
            <a:ext cx="7089848" cy="430887"/>
          </a:xfrm>
          <a:prstGeom prst="rect">
            <a:avLst/>
          </a:prstGeom>
          <a:noFill/>
        </p:spPr>
        <p:txBody>
          <a:bodyPr wrap="square" rtlCol="0">
            <a:spAutoFit/>
          </a:bodyPr>
          <a:lstStyle/>
          <a:p>
            <a:pPr algn="ctr"/>
            <a:r>
              <a:rPr lang="en-GB" sz="2200" b="1" u="sng" dirty="0"/>
              <a:t>Recommendations to focus athletes on approach goals:</a:t>
            </a:r>
          </a:p>
        </p:txBody>
      </p:sp>
      <p:sp>
        <p:nvSpPr>
          <p:cNvPr id="9" name="Rectangle: Rounded Corners 8">
            <a:extLst>
              <a:ext uri="{FF2B5EF4-FFF2-40B4-BE49-F238E27FC236}">
                <a16:creationId xmlns:a16="http://schemas.microsoft.com/office/drawing/2014/main" id="{4A3EB0C8-3552-1A8B-96DE-7F81FBB5F97D}"/>
              </a:ext>
            </a:extLst>
          </p:cNvPr>
          <p:cNvSpPr/>
          <p:nvPr/>
        </p:nvSpPr>
        <p:spPr>
          <a:xfrm>
            <a:off x="624748" y="2811495"/>
            <a:ext cx="11056991" cy="9398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200" dirty="0"/>
              <a:t>Work with the team to set </a:t>
            </a:r>
            <a:r>
              <a:rPr lang="en-GB" sz="2200" dirty="0">
                <a:solidFill>
                  <a:schemeClr val="accent1"/>
                </a:solidFill>
              </a:rPr>
              <a:t>measurable </a:t>
            </a:r>
            <a:r>
              <a:rPr lang="en-GB" sz="2200" dirty="0"/>
              <a:t>goals centred around demonstrating competence. They should be </a:t>
            </a:r>
            <a:r>
              <a:rPr lang="en-GB" sz="2200" dirty="0">
                <a:solidFill>
                  <a:schemeClr val="accent1"/>
                </a:solidFill>
              </a:rPr>
              <a:t>specific and challenging </a:t>
            </a:r>
            <a:r>
              <a:rPr lang="en-GB" sz="2200" dirty="0"/>
              <a:t>for the abilities of the team. </a:t>
            </a:r>
          </a:p>
        </p:txBody>
      </p:sp>
      <p:sp>
        <p:nvSpPr>
          <p:cNvPr id="24" name="TextBox 23">
            <a:extLst>
              <a:ext uri="{FF2B5EF4-FFF2-40B4-BE49-F238E27FC236}">
                <a16:creationId xmlns:a16="http://schemas.microsoft.com/office/drawing/2014/main" id="{D989C77F-0B93-C884-C77F-87A1F6551DFF}"/>
              </a:ext>
            </a:extLst>
          </p:cNvPr>
          <p:cNvSpPr txBox="1"/>
          <p:nvPr/>
        </p:nvSpPr>
        <p:spPr>
          <a:xfrm>
            <a:off x="624748" y="1412031"/>
            <a:ext cx="10729732" cy="769441"/>
          </a:xfrm>
          <a:prstGeom prst="rect">
            <a:avLst/>
          </a:prstGeom>
          <a:noFill/>
        </p:spPr>
        <p:txBody>
          <a:bodyPr wrap="square" rtlCol="0">
            <a:spAutoFit/>
          </a:bodyPr>
          <a:lstStyle/>
          <a:p>
            <a:r>
              <a:rPr lang="en-GB" sz="2200" dirty="0"/>
              <a:t>This slide takes a team goal setting approach, but the same recommendations can also be adapted for individual athletes. </a:t>
            </a:r>
          </a:p>
        </p:txBody>
      </p:sp>
      <p:sp>
        <p:nvSpPr>
          <p:cNvPr id="7" name="Rectangle: Rounded Corners 6">
            <a:extLst>
              <a:ext uri="{FF2B5EF4-FFF2-40B4-BE49-F238E27FC236}">
                <a16:creationId xmlns:a16="http://schemas.microsoft.com/office/drawing/2014/main" id="{FF228EC7-FE42-7BAB-47E1-3731214EB66F}"/>
              </a:ext>
            </a:extLst>
          </p:cNvPr>
          <p:cNvSpPr/>
          <p:nvPr/>
        </p:nvSpPr>
        <p:spPr>
          <a:xfrm>
            <a:off x="592747" y="3889287"/>
            <a:ext cx="11088992" cy="14624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200" dirty="0"/>
              <a:t>Approach goals should be </a:t>
            </a:r>
            <a:r>
              <a:rPr lang="en-GB" sz="2200" dirty="0">
                <a:solidFill>
                  <a:schemeClr val="accent1"/>
                </a:solidFill>
              </a:rPr>
              <a:t>long term </a:t>
            </a:r>
            <a:r>
              <a:rPr lang="en-GB" sz="2200" dirty="0"/>
              <a:t>(e.g., for the season). Short term process goals (set before competitions, see slide 12) can help achieve these. </a:t>
            </a:r>
            <a:r>
              <a:rPr lang="en-GB" sz="2200" dirty="0" err="1"/>
              <a:t>I.e</a:t>
            </a:r>
            <a:r>
              <a:rPr lang="en-GB" sz="2200" dirty="0"/>
              <a:t>:</a:t>
            </a:r>
          </a:p>
          <a:p>
            <a:pPr marL="342900" indent="-342900">
              <a:buFont typeface="Arial" panose="020B0604020202020204" pitchFamily="34" charset="0"/>
              <a:buChar char="•"/>
            </a:pPr>
            <a:r>
              <a:rPr lang="en-GB" sz="2200" b="1" dirty="0"/>
              <a:t>Approach goal</a:t>
            </a:r>
            <a:r>
              <a:rPr lang="en-GB" sz="2200" dirty="0"/>
              <a:t>: to beat 1000m rowing PB by end of season.</a:t>
            </a:r>
          </a:p>
          <a:p>
            <a:pPr marL="342900" indent="-342900">
              <a:buFont typeface="Arial" panose="020B0604020202020204" pitchFamily="34" charset="0"/>
              <a:buChar char="•"/>
            </a:pPr>
            <a:r>
              <a:rPr lang="en-GB" sz="2200" b="1" dirty="0"/>
              <a:t>Process goal</a:t>
            </a:r>
            <a:r>
              <a:rPr lang="en-GB" sz="2200" dirty="0"/>
              <a:t>: maintain a consistent tempo throughout the 1000m in the upcoming race.</a:t>
            </a:r>
            <a:endParaRPr lang="en-GB" sz="2200" dirty="0">
              <a:solidFill>
                <a:schemeClr val="accent6">
                  <a:lumMod val="75000"/>
                </a:schemeClr>
              </a:solidFill>
            </a:endParaRPr>
          </a:p>
        </p:txBody>
      </p:sp>
      <p:sp>
        <p:nvSpPr>
          <p:cNvPr id="11" name="Rectangle: Rounded Corners 10">
            <a:extLst>
              <a:ext uri="{FF2B5EF4-FFF2-40B4-BE49-F238E27FC236}">
                <a16:creationId xmlns:a16="http://schemas.microsoft.com/office/drawing/2014/main" id="{1B76F2F9-EA9D-FE46-FC6B-59E27D4B53D8}"/>
              </a:ext>
            </a:extLst>
          </p:cNvPr>
          <p:cNvSpPr/>
          <p:nvPr/>
        </p:nvSpPr>
        <p:spPr>
          <a:xfrm>
            <a:off x="567351" y="5495360"/>
            <a:ext cx="11114388" cy="9398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200" dirty="0"/>
              <a:t>Schedule time throughout the season to</a:t>
            </a:r>
            <a:r>
              <a:rPr lang="en-GB" sz="2200" dirty="0">
                <a:solidFill>
                  <a:schemeClr val="accent1"/>
                </a:solidFill>
              </a:rPr>
              <a:t> evaluate </a:t>
            </a:r>
            <a:r>
              <a:rPr lang="en-GB" sz="2200" dirty="0"/>
              <a:t>the approach goals. Goals may need to be adjusted due to injuries or sickness, and reflecting on progress helps </a:t>
            </a:r>
            <a:r>
              <a:rPr lang="en-GB" sz="2200" dirty="0">
                <a:solidFill>
                  <a:schemeClr val="accent1"/>
                </a:solidFill>
              </a:rPr>
              <a:t>maintain confidence</a:t>
            </a:r>
            <a:r>
              <a:rPr lang="en-GB" sz="2200" dirty="0"/>
              <a:t>.</a:t>
            </a:r>
          </a:p>
        </p:txBody>
      </p:sp>
    </p:spTree>
    <p:extLst>
      <p:ext uri="{BB962C8B-B14F-4D97-AF65-F5344CB8AC3E}">
        <p14:creationId xmlns:p14="http://schemas.microsoft.com/office/powerpoint/2010/main" val="322809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99F5D24-F0DD-2344-87D7-C1FDDE8BB2AB}"/>
              </a:ext>
            </a:extLst>
          </p:cNvPr>
          <p:cNvSpPr>
            <a:spLocks noGrp="1"/>
          </p:cNvSpPr>
          <p:nvPr>
            <p:ph type="title"/>
          </p:nvPr>
        </p:nvSpPr>
        <p:spPr>
          <a:xfrm>
            <a:off x="1179073" y="119927"/>
            <a:ext cx="9833548" cy="1325563"/>
          </a:xfrm>
        </p:spPr>
        <p:txBody>
          <a:bodyPr anchor="b">
            <a:normAutofit/>
          </a:bodyPr>
          <a:lstStyle/>
          <a:p>
            <a:pPr algn="ctr"/>
            <a:r>
              <a:rPr lang="en-GB" sz="3600" dirty="0">
                <a:solidFill>
                  <a:schemeClr val="tx2"/>
                </a:solidFill>
              </a:rPr>
              <a:t>Step 2: High confidence</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D30CDFB-DA7B-C463-9C08-5527073EC1D1}"/>
              </a:ext>
            </a:extLst>
          </p:cNvPr>
          <p:cNvSpPr>
            <a:spLocks noGrp="1"/>
          </p:cNvSpPr>
          <p:nvPr>
            <p:ph idx="1"/>
          </p:nvPr>
        </p:nvSpPr>
        <p:spPr>
          <a:xfrm>
            <a:off x="627961" y="1717093"/>
            <a:ext cx="11204154" cy="875094"/>
          </a:xfrm>
        </p:spPr>
        <p:txBody>
          <a:bodyPr>
            <a:normAutofit/>
          </a:bodyPr>
          <a:lstStyle/>
          <a:p>
            <a:pPr marL="457200" lvl="1" indent="0" algn="ctr">
              <a:buNone/>
            </a:pPr>
            <a:r>
              <a:rPr lang="en-GB" dirty="0"/>
              <a:t>If an athlete has high confidence, they are confident in their own ability to perform and achieve their desired outcome.</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AC855203-28D9-B2D7-8482-CD5AD3724398}"/>
              </a:ext>
            </a:extLst>
          </p:cNvPr>
          <p:cNvSpPr txBox="1"/>
          <p:nvPr/>
        </p:nvSpPr>
        <p:spPr>
          <a:xfrm>
            <a:off x="2085978" y="2765949"/>
            <a:ext cx="9320307" cy="461665"/>
          </a:xfrm>
          <a:prstGeom prst="rect">
            <a:avLst/>
          </a:prstGeom>
          <a:noFill/>
        </p:spPr>
        <p:txBody>
          <a:bodyPr wrap="square">
            <a:spAutoFit/>
          </a:bodyPr>
          <a:lstStyle/>
          <a:p>
            <a:pPr algn="l" rtl="0" fontAlgn="base"/>
            <a:r>
              <a:rPr lang="en-US" sz="2400" b="1" u="sng">
                <a:solidFill>
                  <a:srgbClr val="000000"/>
                </a:solidFill>
                <a:latin typeface="Calibri" panose="020F0502020204030204" pitchFamily="34" charset="0"/>
              </a:rPr>
              <a:t>Confidence</a:t>
            </a:r>
            <a:r>
              <a:rPr lang="en-US" sz="2400" b="1" i="0" u="sng">
                <a:solidFill>
                  <a:srgbClr val="000000"/>
                </a:solidFill>
                <a:effectLst/>
                <a:latin typeface="Calibri" panose="020F0502020204030204" pitchFamily="34" charset="0"/>
              </a:rPr>
              <a:t> can be developed in the run-up to the competition:</a:t>
            </a:r>
          </a:p>
        </p:txBody>
      </p:sp>
      <p:sp>
        <p:nvSpPr>
          <p:cNvPr id="4" name="Rectangle: Rounded Corners 3">
            <a:extLst>
              <a:ext uri="{FF2B5EF4-FFF2-40B4-BE49-F238E27FC236}">
                <a16:creationId xmlns:a16="http://schemas.microsoft.com/office/drawing/2014/main" id="{2253B78F-035D-9E1E-894E-9D8E1C3B0569}"/>
              </a:ext>
            </a:extLst>
          </p:cNvPr>
          <p:cNvSpPr/>
          <p:nvPr/>
        </p:nvSpPr>
        <p:spPr>
          <a:xfrm>
            <a:off x="2220169" y="4281195"/>
            <a:ext cx="8019738" cy="13158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0" fontAlgn="base"/>
            <a:r>
              <a:rPr lang="en-US" sz="2400" b="0" i="0">
                <a:solidFill>
                  <a:srgbClr val="000000"/>
                </a:solidFill>
                <a:effectLst/>
                <a:latin typeface="Calibri" panose="020F0502020204030204" pitchFamily="34" charset="0"/>
              </a:rPr>
              <a:t>Record successes (e.g., games won/number of </a:t>
            </a:r>
            <a:r>
              <a:rPr lang="en-US" sz="2400">
                <a:solidFill>
                  <a:srgbClr val="000000"/>
                </a:solidFill>
                <a:latin typeface="Calibri" panose="020F0502020204030204" pitchFamily="34" charset="0"/>
              </a:rPr>
              <a:t>goals scored) </a:t>
            </a:r>
            <a:r>
              <a:rPr lang="en-US" sz="2400" b="0" i="0">
                <a:solidFill>
                  <a:srgbClr val="000000"/>
                </a:solidFill>
                <a:effectLst/>
                <a:latin typeface="Calibri" panose="020F0502020204030204" pitchFamily="34" charset="0"/>
              </a:rPr>
              <a:t>and refer to these regularly, so the athlete has </a:t>
            </a:r>
            <a:r>
              <a:rPr lang="en-US" sz="2400" b="1" i="0">
                <a:solidFill>
                  <a:srgbClr val="000000"/>
                </a:solidFill>
                <a:effectLst/>
                <a:latin typeface="Calibri" panose="020F0502020204030204" pitchFamily="34" charset="0"/>
              </a:rPr>
              <a:t>evidence of their past accomplishments </a:t>
            </a:r>
            <a:r>
              <a:rPr lang="en-US" sz="2400" b="0" i="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p:txBody>
      </p:sp>
      <p:sp>
        <p:nvSpPr>
          <p:cNvPr id="6" name="Rectangle: Rounded Corners 5">
            <a:extLst>
              <a:ext uri="{FF2B5EF4-FFF2-40B4-BE49-F238E27FC236}">
                <a16:creationId xmlns:a16="http://schemas.microsoft.com/office/drawing/2014/main" id="{EB88280F-D0D9-6161-26F7-F5E19CF87399}"/>
              </a:ext>
            </a:extLst>
          </p:cNvPr>
          <p:cNvSpPr/>
          <p:nvPr/>
        </p:nvSpPr>
        <p:spPr>
          <a:xfrm>
            <a:off x="2220169" y="5682568"/>
            <a:ext cx="8019738" cy="8741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0" fontAlgn="base"/>
            <a:r>
              <a:rPr lang="en-US" sz="2400" b="0" i="0">
                <a:solidFill>
                  <a:srgbClr val="000000"/>
                </a:solidFill>
                <a:effectLst/>
                <a:latin typeface="Calibri" panose="020F0502020204030204" pitchFamily="34" charset="0"/>
              </a:rPr>
              <a:t>Give </a:t>
            </a:r>
            <a:r>
              <a:rPr lang="en-US" sz="2400" b="1" i="0">
                <a:solidFill>
                  <a:srgbClr val="000000"/>
                </a:solidFill>
                <a:effectLst/>
                <a:latin typeface="Calibri" panose="020F0502020204030204" pitchFamily="34" charset="0"/>
              </a:rPr>
              <a:t>positive feedback </a:t>
            </a:r>
            <a:r>
              <a:rPr lang="en-US" sz="2400" b="0" i="0">
                <a:solidFill>
                  <a:srgbClr val="000000"/>
                </a:solidFill>
                <a:effectLst/>
                <a:latin typeface="Calibri" panose="020F0502020204030204" pitchFamily="34" charset="0"/>
              </a:rPr>
              <a:t>after tough tasks to persuade the athlete that they have the capability to succeed.</a:t>
            </a:r>
            <a:endParaRPr lang="en-US" sz="2400" b="0" i="0" dirty="0">
              <a:solidFill>
                <a:srgbClr val="000000"/>
              </a:solidFill>
              <a:effectLst/>
              <a:latin typeface="Segoe UI" panose="020B0502040204020203" pitchFamily="34" charset="0"/>
            </a:endParaRPr>
          </a:p>
        </p:txBody>
      </p:sp>
      <p:sp>
        <p:nvSpPr>
          <p:cNvPr id="7" name="Rectangle: Rounded Corners 6">
            <a:extLst>
              <a:ext uri="{FF2B5EF4-FFF2-40B4-BE49-F238E27FC236}">
                <a16:creationId xmlns:a16="http://schemas.microsoft.com/office/drawing/2014/main" id="{4B958A2A-8DF3-08D6-796E-EF1C41CA49A5}"/>
              </a:ext>
            </a:extLst>
          </p:cNvPr>
          <p:cNvSpPr/>
          <p:nvPr/>
        </p:nvSpPr>
        <p:spPr>
          <a:xfrm>
            <a:off x="2220169" y="3324014"/>
            <a:ext cx="8019738" cy="8741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0" fontAlgn="base"/>
            <a:r>
              <a:rPr lang="en-US" sz="2400" b="1" i="0" dirty="0">
                <a:solidFill>
                  <a:srgbClr val="000000"/>
                </a:solidFill>
                <a:effectLst/>
                <a:latin typeface="Calibri" panose="020F0502020204030204" pitchFamily="34" charset="0"/>
              </a:rPr>
              <a:t>Provide opportunities </a:t>
            </a:r>
            <a:r>
              <a:rPr lang="en-US" sz="2400" i="0" dirty="0">
                <a:solidFill>
                  <a:srgbClr val="000000"/>
                </a:solidFill>
                <a:effectLst/>
                <a:latin typeface="Calibri" panose="020F0502020204030204" pitchFamily="34" charset="0"/>
              </a:rPr>
              <a:t>for individual and team success during training.</a:t>
            </a:r>
            <a:endParaRPr lang="en-US" sz="240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81827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99F5D24-F0DD-2344-87D7-C1FDDE8BB2AB}"/>
              </a:ext>
            </a:extLst>
          </p:cNvPr>
          <p:cNvSpPr>
            <a:spLocks noGrp="1"/>
          </p:cNvSpPr>
          <p:nvPr>
            <p:ph type="title"/>
          </p:nvPr>
        </p:nvSpPr>
        <p:spPr>
          <a:xfrm>
            <a:off x="1178768" y="-5205"/>
            <a:ext cx="9833548" cy="1325563"/>
          </a:xfrm>
        </p:spPr>
        <p:txBody>
          <a:bodyPr anchor="b">
            <a:normAutofit/>
          </a:bodyPr>
          <a:lstStyle/>
          <a:p>
            <a:pPr algn="ctr"/>
            <a:r>
              <a:rPr lang="en-GB" sz="3600" dirty="0">
                <a:solidFill>
                  <a:schemeClr val="tx2"/>
                </a:solidFill>
              </a:rPr>
              <a:t>Step 3: High perception of control</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2B43947-5634-77D8-C44E-8DD153DE6016}"/>
              </a:ext>
            </a:extLst>
          </p:cNvPr>
          <p:cNvSpPr txBox="1"/>
          <p:nvPr/>
        </p:nvSpPr>
        <p:spPr>
          <a:xfrm>
            <a:off x="937549" y="1471776"/>
            <a:ext cx="10531551" cy="769441"/>
          </a:xfrm>
          <a:prstGeom prst="rect">
            <a:avLst/>
          </a:prstGeom>
          <a:noFill/>
        </p:spPr>
        <p:txBody>
          <a:bodyPr wrap="square" rtlCol="0">
            <a:spAutoFit/>
          </a:bodyPr>
          <a:lstStyle/>
          <a:p>
            <a:r>
              <a:rPr lang="en-GB" sz="2200"/>
              <a:t>If athletes have a high perception of control, they believe that they can control the outcome of their goal (e.g., believing they can win if they put in the effort).</a:t>
            </a:r>
          </a:p>
        </p:txBody>
      </p:sp>
      <p:sp>
        <p:nvSpPr>
          <p:cNvPr id="5" name="TextBox 4">
            <a:extLst>
              <a:ext uri="{FF2B5EF4-FFF2-40B4-BE49-F238E27FC236}">
                <a16:creationId xmlns:a16="http://schemas.microsoft.com/office/drawing/2014/main" id="{CBBCFF4A-5E9C-0C2C-8821-82D5652CCDAE}"/>
              </a:ext>
            </a:extLst>
          </p:cNvPr>
          <p:cNvSpPr txBox="1"/>
          <p:nvPr/>
        </p:nvSpPr>
        <p:spPr>
          <a:xfrm>
            <a:off x="2028363" y="2437965"/>
            <a:ext cx="10163332" cy="461665"/>
          </a:xfrm>
          <a:prstGeom prst="rect">
            <a:avLst/>
          </a:prstGeom>
          <a:noFill/>
        </p:spPr>
        <p:txBody>
          <a:bodyPr wrap="square" rtlCol="0">
            <a:spAutoFit/>
          </a:bodyPr>
          <a:lstStyle/>
          <a:p>
            <a:r>
              <a:rPr lang="en-GB" sz="2400" b="1" u="sng"/>
              <a:t>Recommendations to increase the athlete’s perception of control:</a:t>
            </a:r>
          </a:p>
        </p:txBody>
      </p:sp>
      <p:graphicFrame>
        <p:nvGraphicFramePr>
          <p:cNvPr id="17" name="Table 22">
            <a:extLst>
              <a:ext uri="{FF2B5EF4-FFF2-40B4-BE49-F238E27FC236}">
                <a16:creationId xmlns:a16="http://schemas.microsoft.com/office/drawing/2014/main" id="{6038F2D9-12E5-898A-C14F-7BDF32298E85}"/>
              </a:ext>
            </a:extLst>
          </p:cNvPr>
          <p:cNvGraphicFramePr>
            <a:graphicFrameLocks noGrp="1"/>
          </p:cNvGraphicFramePr>
          <p:nvPr>
            <p:extLst>
              <p:ext uri="{D42A27DB-BD31-4B8C-83A1-F6EECF244321}">
                <p14:modId xmlns:p14="http://schemas.microsoft.com/office/powerpoint/2010/main" val="3389338686"/>
              </p:ext>
            </p:extLst>
          </p:nvPr>
        </p:nvGraphicFramePr>
        <p:xfrm>
          <a:off x="937548" y="2958837"/>
          <a:ext cx="10531551" cy="3646595"/>
        </p:xfrm>
        <a:graphic>
          <a:graphicData uri="http://schemas.openxmlformats.org/drawingml/2006/table">
            <a:tbl>
              <a:tblPr firstRow="1" bandRow="1">
                <a:tableStyleId>{7DF18680-E054-41AD-8BC1-D1AEF772440D}</a:tableStyleId>
              </a:tblPr>
              <a:tblGrid>
                <a:gridCol w="2489046">
                  <a:extLst>
                    <a:ext uri="{9D8B030D-6E8A-4147-A177-3AD203B41FA5}">
                      <a16:colId xmlns:a16="http://schemas.microsoft.com/office/drawing/2014/main" val="610009848"/>
                    </a:ext>
                  </a:extLst>
                </a:gridCol>
                <a:gridCol w="4531988">
                  <a:extLst>
                    <a:ext uri="{9D8B030D-6E8A-4147-A177-3AD203B41FA5}">
                      <a16:colId xmlns:a16="http://schemas.microsoft.com/office/drawing/2014/main" val="943726024"/>
                    </a:ext>
                  </a:extLst>
                </a:gridCol>
                <a:gridCol w="3510517">
                  <a:extLst>
                    <a:ext uri="{9D8B030D-6E8A-4147-A177-3AD203B41FA5}">
                      <a16:colId xmlns:a16="http://schemas.microsoft.com/office/drawing/2014/main" val="1140859783"/>
                    </a:ext>
                  </a:extLst>
                </a:gridCol>
              </a:tblGrid>
              <a:tr h="1025315">
                <a:tc>
                  <a:txBody>
                    <a:bodyPr/>
                    <a:lstStyle/>
                    <a:p>
                      <a:r>
                        <a:rPr lang="en-GB" sz="2200"/>
                        <a:t>Technique</a:t>
                      </a:r>
                    </a:p>
                  </a:txBody>
                  <a:tcPr/>
                </a:tc>
                <a:tc>
                  <a:txBody>
                    <a:bodyPr/>
                    <a:lstStyle/>
                    <a:p>
                      <a:r>
                        <a:rPr lang="en-GB" sz="2200"/>
                        <a:t>How to implement the technique</a:t>
                      </a:r>
                    </a:p>
                  </a:txBody>
                  <a:tcPr/>
                </a:tc>
                <a:tc>
                  <a:txBody>
                    <a:bodyPr/>
                    <a:lstStyle/>
                    <a:p>
                      <a:r>
                        <a:rPr lang="en-GB" sz="2200"/>
                        <a:t>Example</a:t>
                      </a:r>
                    </a:p>
                  </a:txBody>
                  <a:tcPr/>
                </a:tc>
                <a:extLst>
                  <a:ext uri="{0D108BD9-81ED-4DB2-BD59-A6C34878D82A}">
                    <a16:rowId xmlns:a16="http://schemas.microsoft.com/office/drawing/2014/main" val="3155961855"/>
                  </a:ext>
                </a:extLst>
              </a:tr>
              <a:tr h="866313">
                <a:tc>
                  <a:txBody>
                    <a:bodyPr/>
                    <a:lstStyle/>
                    <a:p>
                      <a:r>
                        <a:rPr lang="en-GB" sz="2000"/>
                        <a:t>Focus on what can be controlled</a:t>
                      </a:r>
                    </a:p>
                  </a:txBody>
                  <a:tcPr/>
                </a:tc>
                <a:tc>
                  <a:txBody>
                    <a:bodyPr/>
                    <a:lstStyle/>
                    <a:p>
                      <a:r>
                        <a:rPr lang="en-GB" sz="2000"/>
                        <a:t>Only focus on factors that can be controlled, e.g., communication, strategy, effort etc. </a:t>
                      </a:r>
                      <a:r>
                        <a:rPr lang="en-GB" sz="2000" b="1"/>
                        <a:t>Ignore external factors</a:t>
                      </a:r>
                      <a:r>
                        <a:rPr lang="en-GB" sz="2000"/>
                        <a:t>, e.g., opposition talent, the weather, etc.</a:t>
                      </a:r>
                      <a:endParaRPr lang="en-GB" sz="2000" dirty="0"/>
                    </a:p>
                  </a:txBody>
                  <a:tcPr/>
                </a:tc>
                <a:tc>
                  <a:txBody>
                    <a:bodyPr/>
                    <a:lstStyle/>
                    <a:p>
                      <a:r>
                        <a:rPr lang="en-GB" sz="2000"/>
                        <a:t>“We can’t change their talent, all we can do is keep communicating and putting in 100% effort.”</a:t>
                      </a:r>
                      <a:endParaRPr lang="en-GB" sz="2000" dirty="0"/>
                    </a:p>
                  </a:txBody>
                  <a:tcPr/>
                </a:tc>
                <a:extLst>
                  <a:ext uri="{0D108BD9-81ED-4DB2-BD59-A6C34878D82A}">
                    <a16:rowId xmlns:a16="http://schemas.microsoft.com/office/drawing/2014/main" val="2340945928"/>
                  </a:ext>
                </a:extLst>
              </a:tr>
              <a:tr h="604531">
                <a:tc>
                  <a:txBody>
                    <a:bodyPr/>
                    <a:lstStyle/>
                    <a:p>
                      <a:r>
                        <a:rPr lang="en-GB" sz="2000"/>
                        <a:t>Set process goals</a:t>
                      </a:r>
                    </a:p>
                  </a:txBody>
                  <a:tcPr/>
                </a:tc>
                <a:tc>
                  <a:txBody>
                    <a:bodyPr/>
                    <a:lstStyle/>
                    <a:p>
                      <a:r>
                        <a:rPr lang="en-GB" sz="2000" dirty="0"/>
                        <a:t>Before the competition, encourage your athletes to </a:t>
                      </a:r>
                      <a:r>
                        <a:rPr lang="en-GB" sz="2000" b="1" dirty="0"/>
                        <a:t>each say one thing that they are going to try and do </a:t>
                      </a:r>
                      <a:r>
                        <a:rPr lang="en-GB" sz="2000" dirty="0"/>
                        <a:t>when performing. This focuses on what they can control.</a:t>
                      </a:r>
                    </a:p>
                  </a:txBody>
                  <a:tcPr/>
                </a:tc>
                <a:tc>
                  <a:txBody>
                    <a:bodyPr/>
                    <a:lstStyle/>
                    <a:p>
                      <a:r>
                        <a:rPr lang="en-GB" sz="2000"/>
                        <a:t>“I am going to focus on maintaining a consistent stroke rate throughout the race.”</a:t>
                      </a:r>
                      <a:endParaRPr lang="en-GB" sz="2000" dirty="0"/>
                    </a:p>
                  </a:txBody>
                  <a:tcPr/>
                </a:tc>
                <a:extLst>
                  <a:ext uri="{0D108BD9-81ED-4DB2-BD59-A6C34878D82A}">
                    <a16:rowId xmlns:a16="http://schemas.microsoft.com/office/drawing/2014/main" val="3343333380"/>
                  </a:ext>
                </a:extLst>
              </a:tr>
            </a:tbl>
          </a:graphicData>
        </a:graphic>
      </p:graphicFrame>
    </p:spTree>
    <p:extLst>
      <p:ext uri="{BB962C8B-B14F-4D97-AF65-F5344CB8AC3E}">
        <p14:creationId xmlns:p14="http://schemas.microsoft.com/office/powerpoint/2010/main" val="168225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55092EBE-B5C1-7574-0177-B49359772F60}"/>
              </a:ext>
            </a:extLst>
          </p:cNvPr>
          <p:cNvSpPr txBox="1">
            <a:spLocks/>
          </p:cNvSpPr>
          <p:nvPr/>
        </p:nvSpPr>
        <p:spPr>
          <a:xfrm>
            <a:off x="1631046" y="4287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tx2"/>
                </a:solidFill>
              </a:rPr>
              <a:t>What does all this mean in practice?</a:t>
            </a:r>
          </a:p>
        </p:txBody>
      </p:sp>
      <p:sp>
        <p:nvSpPr>
          <p:cNvPr id="17" name="Content Placeholder 2">
            <a:extLst>
              <a:ext uri="{FF2B5EF4-FFF2-40B4-BE49-F238E27FC236}">
                <a16:creationId xmlns:a16="http://schemas.microsoft.com/office/drawing/2014/main" id="{DF54A6C2-1C6D-537E-3035-F1BCF0D56C95}"/>
              </a:ext>
            </a:extLst>
          </p:cNvPr>
          <p:cNvSpPr>
            <a:spLocks noGrp="1"/>
          </p:cNvSpPr>
          <p:nvPr>
            <p:ph idx="1"/>
          </p:nvPr>
        </p:nvSpPr>
        <p:spPr>
          <a:xfrm>
            <a:off x="550843" y="2836973"/>
            <a:ext cx="11029425" cy="592027"/>
          </a:xfrm>
        </p:spPr>
        <p:txBody>
          <a:bodyPr>
            <a:normAutofit/>
          </a:bodyPr>
          <a:lstStyle/>
          <a:p>
            <a:pPr marL="0" indent="0">
              <a:buNone/>
            </a:pPr>
            <a:r>
              <a:rPr lang="en-GB" sz="2200" b="1" u="sng"/>
              <a:t>How to develop the player’s challenge appraisal so they start the game in a challenge state:</a:t>
            </a:r>
          </a:p>
        </p:txBody>
      </p:sp>
      <p:sp>
        <p:nvSpPr>
          <p:cNvPr id="2" name="Rectangle: Rounded Corners 1">
            <a:extLst>
              <a:ext uri="{FF2B5EF4-FFF2-40B4-BE49-F238E27FC236}">
                <a16:creationId xmlns:a16="http://schemas.microsoft.com/office/drawing/2014/main" id="{A42609FA-18AE-6E2B-429F-E452F0991BC5}"/>
              </a:ext>
            </a:extLst>
          </p:cNvPr>
          <p:cNvSpPr/>
          <p:nvPr/>
        </p:nvSpPr>
        <p:spPr>
          <a:xfrm>
            <a:off x="863800" y="1619737"/>
            <a:ext cx="10716468" cy="9544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200"/>
              <a:t>Scenario: A hockey defender is not looking forward to the upcoming BUCS match as they know the opposing team is aggressive and very strong.</a:t>
            </a:r>
          </a:p>
        </p:txBody>
      </p:sp>
      <p:grpSp>
        <p:nvGrpSpPr>
          <p:cNvPr id="28" name="Group 27">
            <a:extLst>
              <a:ext uri="{FF2B5EF4-FFF2-40B4-BE49-F238E27FC236}">
                <a16:creationId xmlns:a16="http://schemas.microsoft.com/office/drawing/2014/main" id="{AA3799E5-98D4-0DEB-CBB1-3512C0CBEF74}"/>
              </a:ext>
            </a:extLst>
          </p:cNvPr>
          <p:cNvGrpSpPr/>
          <p:nvPr/>
        </p:nvGrpSpPr>
        <p:grpSpPr>
          <a:xfrm>
            <a:off x="133689" y="3364528"/>
            <a:ext cx="3801701" cy="3298335"/>
            <a:chOff x="8224519" y="3412902"/>
            <a:chExt cx="3547568" cy="3100187"/>
          </a:xfrm>
        </p:grpSpPr>
        <p:sp>
          <p:nvSpPr>
            <p:cNvPr id="11" name="Rectangle: Rounded Corners 10">
              <a:extLst>
                <a:ext uri="{FF2B5EF4-FFF2-40B4-BE49-F238E27FC236}">
                  <a16:creationId xmlns:a16="http://schemas.microsoft.com/office/drawing/2014/main" id="{3C33B3D0-FE81-8337-F294-C90587A69963}"/>
                </a:ext>
              </a:extLst>
            </p:cNvPr>
            <p:cNvSpPr/>
            <p:nvPr/>
          </p:nvSpPr>
          <p:spPr>
            <a:xfrm>
              <a:off x="8224801" y="3815848"/>
              <a:ext cx="3547286" cy="269724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t>Set </a:t>
              </a:r>
              <a:r>
                <a:rPr lang="en-GB" sz="1900" dirty="0">
                  <a:solidFill>
                    <a:schemeClr val="bg1"/>
                  </a:solidFill>
                </a:rPr>
                <a:t>an approach goal with the player for the season. This should be a specific, challenging, measurable goal that focuses on developing competence. E.g., clearing the ball from the D to midfield 20 times over the course of the season. This encourages them to play their hardest.</a:t>
              </a:r>
              <a:endParaRPr lang="en-GB" sz="1900" dirty="0"/>
            </a:p>
          </p:txBody>
        </p:sp>
        <p:sp>
          <p:nvSpPr>
            <p:cNvPr id="24" name="Rectangle: Rounded Corners 23">
              <a:extLst>
                <a:ext uri="{FF2B5EF4-FFF2-40B4-BE49-F238E27FC236}">
                  <a16:creationId xmlns:a16="http://schemas.microsoft.com/office/drawing/2014/main" id="{A76B3054-5441-8C11-2792-4945775388B0}"/>
                </a:ext>
              </a:extLst>
            </p:cNvPr>
            <p:cNvSpPr/>
            <p:nvPr/>
          </p:nvSpPr>
          <p:spPr>
            <a:xfrm>
              <a:off x="8224519" y="3412902"/>
              <a:ext cx="1564395" cy="4819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solidFill>
                    <a:schemeClr val="tx2"/>
                  </a:solidFill>
                </a:rPr>
                <a:t>Step 1:</a:t>
              </a:r>
            </a:p>
          </p:txBody>
        </p:sp>
      </p:grpSp>
      <p:grpSp>
        <p:nvGrpSpPr>
          <p:cNvPr id="3" name="Group 2">
            <a:extLst>
              <a:ext uri="{FF2B5EF4-FFF2-40B4-BE49-F238E27FC236}">
                <a16:creationId xmlns:a16="http://schemas.microsoft.com/office/drawing/2014/main" id="{04704150-7EEE-6307-84A8-1B6147CEEEED}"/>
              </a:ext>
            </a:extLst>
          </p:cNvPr>
          <p:cNvGrpSpPr/>
          <p:nvPr/>
        </p:nvGrpSpPr>
        <p:grpSpPr>
          <a:xfrm>
            <a:off x="4006205" y="3368467"/>
            <a:ext cx="7879777" cy="3305563"/>
            <a:chOff x="183" y="3357715"/>
            <a:chExt cx="7833146" cy="3305563"/>
          </a:xfrm>
        </p:grpSpPr>
        <p:grpSp>
          <p:nvGrpSpPr>
            <p:cNvPr id="26" name="Group 25">
              <a:extLst>
                <a:ext uri="{FF2B5EF4-FFF2-40B4-BE49-F238E27FC236}">
                  <a16:creationId xmlns:a16="http://schemas.microsoft.com/office/drawing/2014/main" id="{A1422035-A872-9E2E-875C-287B4C235280}"/>
                </a:ext>
              </a:extLst>
            </p:cNvPr>
            <p:cNvGrpSpPr/>
            <p:nvPr/>
          </p:nvGrpSpPr>
          <p:grpSpPr>
            <a:xfrm>
              <a:off x="183" y="3357715"/>
              <a:ext cx="3872615" cy="3305563"/>
              <a:chOff x="353895" y="3282789"/>
              <a:chExt cx="3751211" cy="3305563"/>
            </a:xfrm>
          </p:grpSpPr>
          <p:sp>
            <p:nvSpPr>
              <p:cNvPr id="7" name="Rectangle: Rounded Corners 6">
                <a:extLst>
                  <a:ext uri="{FF2B5EF4-FFF2-40B4-BE49-F238E27FC236}">
                    <a16:creationId xmlns:a16="http://schemas.microsoft.com/office/drawing/2014/main" id="{3F2D2C72-C86D-8934-61D6-CC8F4EF0241F}"/>
                  </a:ext>
                </a:extLst>
              </p:cNvPr>
              <p:cNvSpPr/>
              <p:nvPr/>
            </p:nvSpPr>
            <p:spPr>
              <a:xfrm>
                <a:off x="353895" y="3707551"/>
                <a:ext cx="3751211" cy="2880801"/>
              </a:xfrm>
              <a:prstGeom prst="roundRect">
                <a:avLst/>
              </a:prstGeom>
              <a:solidFill>
                <a:schemeClr val="accent5">
                  <a:lumMod val="5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indent="0" algn="ctr">
                  <a:spcAft>
                    <a:spcPts val="600"/>
                  </a:spcAft>
                  <a:buNone/>
                </a:pPr>
                <a:r>
                  <a:rPr lang="en-GB" sz="1900" dirty="0">
                    <a:solidFill>
                      <a:schemeClr val="bg1"/>
                    </a:solidFill>
                  </a:rPr>
                  <a:t>In the weeks before the game, refer to previous occasions when the player has held off a tough opponent. During training, give the player ample opportunity to defend against attackers and give positive feedback following good communication and defensive work.</a:t>
                </a:r>
              </a:p>
            </p:txBody>
          </p:sp>
          <p:sp>
            <p:nvSpPr>
              <p:cNvPr id="23" name="Rectangle: Rounded Corners 22">
                <a:extLst>
                  <a:ext uri="{FF2B5EF4-FFF2-40B4-BE49-F238E27FC236}">
                    <a16:creationId xmlns:a16="http://schemas.microsoft.com/office/drawing/2014/main" id="{65B837BE-62B3-9FD6-5094-8357C293327F}"/>
                  </a:ext>
                </a:extLst>
              </p:cNvPr>
              <p:cNvSpPr/>
              <p:nvPr/>
            </p:nvSpPr>
            <p:spPr>
              <a:xfrm>
                <a:off x="580083" y="3282789"/>
                <a:ext cx="1564395" cy="4819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solidFill>
                      <a:schemeClr val="tx2"/>
                    </a:solidFill>
                  </a:rPr>
                  <a:t>Step 2:</a:t>
                </a:r>
              </a:p>
            </p:txBody>
          </p:sp>
        </p:grpSp>
        <p:grpSp>
          <p:nvGrpSpPr>
            <p:cNvPr id="27" name="Group 26">
              <a:extLst>
                <a:ext uri="{FF2B5EF4-FFF2-40B4-BE49-F238E27FC236}">
                  <a16:creationId xmlns:a16="http://schemas.microsoft.com/office/drawing/2014/main" id="{9FAA05FD-0DA5-B8D8-328D-ACC9E36CB19A}"/>
                </a:ext>
              </a:extLst>
            </p:cNvPr>
            <p:cNvGrpSpPr/>
            <p:nvPr/>
          </p:nvGrpSpPr>
          <p:grpSpPr>
            <a:xfrm>
              <a:off x="3981883" y="3358033"/>
              <a:ext cx="3851446" cy="3294078"/>
              <a:chOff x="4272018" y="3283107"/>
              <a:chExt cx="3851446" cy="3294078"/>
            </a:xfrm>
          </p:grpSpPr>
          <p:sp>
            <p:nvSpPr>
              <p:cNvPr id="9" name="Rectangle: Rounded Corners 8">
                <a:extLst>
                  <a:ext uri="{FF2B5EF4-FFF2-40B4-BE49-F238E27FC236}">
                    <a16:creationId xmlns:a16="http://schemas.microsoft.com/office/drawing/2014/main" id="{B28A9517-9B3D-027A-CD26-A1CF2532BF7B}"/>
                  </a:ext>
                </a:extLst>
              </p:cNvPr>
              <p:cNvSpPr/>
              <p:nvPr/>
            </p:nvSpPr>
            <p:spPr>
              <a:xfrm>
                <a:off x="4272018" y="3707551"/>
                <a:ext cx="3851446" cy="286963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solidFill>
                      <a:schemeClr val="bg1"/>
                    </a:solidFill>
                  </a:rPr>
                  <a:t>Before the game, focus the player on the importance of communication and effort. Dismiss ruminations on factors that can’t be controlled, such as opposition ability. Encourage them to say one thing that they will work on during the game.</a:t>
                </a:r>
              </a:p>
            </p:txBody>
          </p:sp>
          <p:sp>
            <p:nvSpPr>
              <p:cNvPr id="25" name="Rectangle: Rounded Corners 24">
                <a:extLst>
                  <a:ext uri="{FF2B5EF4-FFF2-40B4-BE49-F238E27FC236}">
                    <a16:creationId xmlns:a16="http://schemas.microsoft.com/office/drawing/2014/main" id="{7625B393-086F-64D5-A9E8-9368503AAD1D}"/>
                  </a:ext>
                </a:extLst>
              </p:cNvPr>
              <p:cNvSpPr/>
              <p:nvPr/>
            </p:nvSpPr>
            <p:spPr>
              <a:xfrm>
                <a:off x="4321910" y="3283107"/>
                <a:ext cx="1564395" cy="4819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solidFill>
                      <a:schemeClr val="tx2"/>
                    </a:solidFill>
                  </a:rPr>
                  <a:t>Step 3:</a:t>
                </a:r>
              </a:p>
            </p:txBody>
          </p:sp>
        </p:grpSp>
      </p:grpSp>
    </p:spTree>
    <p:extLst>
      <p:ext uri="{BB962C8B-B14F-4D97-AF65-F5344CB8AC3E}">
        <p14:creationId xmlns:p14="http://schemas.microsoft.com/office/powerpoint/2010/main" val="90495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99F5D24-F0DD-2344-87D7-C1FDDE8BB2AB}"/>
              </a:ext>
            </a:extLst>
          </p:cNvPr>
          <p:cNvSpPr>
            <a:spLocks noGrp="1"/>
          </p:cNvSpPr>
          <p:nvPr>
            <p:ph type="title"/>
          </p:nvPr>
        </p:nvSpPr>
        <p:spPr>
          <a:xfrm>
            <a:off x="1038810" y="-134075"/>
            <a:ext cx="9833548" cy="1325563"/>
          </a:xfrm>
        </p:spPr>
        <p:txBody>
          <a:bodyPr anchor="b">
            <a:normAutofit/>
          </a:bodyPr>
          <a:lstStyle/>
          <a:p>
            <a:pPr algn="ctr"/>
            <a:r>
              <a:rPr lang="en-GB" sz="3600">
                <a:solidFill>
                  <a:schemeClr val="tx2"/>
                </a:solidFill>
              </a:rPr>
              <a:t>Summary</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77D5D5B8-7D9E-8A2F-60B7-11A176681A60}"/>
              </a:ext>
            </a:extLst>
          </p:cNvPr>
          <p:cNvSpPr txBox="1"/>
          <p:nvPr/>
        </p:nvSpPr>
        <p:spPr>
          <a:xfrm>
            <a:off x="320080" y="1491323"/>
            <a:ext cx="11551534" cy="530914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200" dirty="0"/>
              <a:t>Athletes can </a:t>
            </a:r>
            <a:r>
              <a:rPr lang="en-GB" sz="2200" dirty="0">
                <a:solidFill>
                  <a:schemeClr val="accent1"/>
                </a:solidFill>
              </a:rPr>
              <a:t>appraise a situation as a challenge or a threat, resulting in a challenge or threat state.</a:t>
            </a:r>
          </a:p>
          <a:p>
            <a:pPr marL="285750" indent="-285750">
              <a:spcAft>
                <a:spcPts val="600"/>
              </a:spcAft>
              <a:buFont typeface="Arial" panose="020B0604020202020204" pitchFamily="34" charset="0"/>
              <a:buChar char="•"/>
            </a:pPr>
            <a:r>
              <a:rPr lang="en-GB" sz="2200" dirty="0"/>
              <a:t>A </a:t>
            </a:r>
            <a:r>
              <a:rPr lang="en-GB" sz="2200" dirty="0">
                <a:solidFill>
                  <a:schemeClr val="accent1"/>
                </a:solidFill>
              </a:rPr>
              <a:t>challenge state </a:t>
            </a:r>
            <a:r>
              <a:rPr lang="en-GB" sz="2200" dirty="0"/>
              <a:t>allows the athlete to channel their emotions into motivation, think more clearly, and </a:t>
            </a:r>
            <a:r>
              <a:rPr lang="en-GB" sz="2200" dirty="0">
                <a:solidFill>
                  <a:schemeClr val="accent1"/>
                </a:solidFill>
              </a:rPr>
              <a:t>perform better.</a:t>
            </a:r>
          </a:p>
          <a:p>
            <a:pPr marL="285750" indent="-285750">
              <a:spcAft>
                <a:spcPts val="600"/>
              </a:spcAft>
              <a:buFont typeface="Arial" panose="020B0604020202020204" pitchFamily="34" charset="0"/>
              <a:buChar char="•"/>
            </a:pPr>
            <a:r>
              <a:rPr lang="en-GB" sz="2200" dirty="0">
                <a:solidFill>
                  <a:schemeClr val="accent1"/>
                </a:solidFill>
              </a:rPr>
              <a:t>Negative emotions can be experienced in both states</a:t>
            </a:r>
            <a:r>
              <a:rPr lang="en-GB" sz="2200" dirty="0"/>
              <a:t>, but are more likely in a threat state. </a:t>
            </a:r>
          </a:p>
          <a:p>
            <a:pPr marL="285750" indent="-285750">
              <a:spcAft>
                <a:spcPts val="600"/>
              </a:spcAft>
              <a:buFont typeface="Arial" panose="020B0604020202020204" pitchFamily="34" charset="0"/>
              <a:buChar char="•"/>
            </a:pPr>
            <a:r>
              <a:rPr lang="en-GB" sz="2200" dirty="0"/>
              <a:t>A challenge appraisal can be achieved if the athlete </a:t>
            </a:r>
            <a:r>
              <a:rPr lang="en-GB" sz="2200" dirty="0">
                <a:solidFill>
                  <a:schemeClr val="accent1"/>
                </a:solidFill>
              </a:rPr>
              <a:t>is focused on approach goals, has high confidence, and a high perception of control.</a:t>
            </a:r>
          </a:p>
          <a:p>
            <a:pPr marL="742950" lvl="1" indent="-285750">
              <a:spcAft>
                <a:spcPts val="600"/>
              </a:spcAft>
              <a:buFont typeface="Arial" panose="020B0604020202020204" pitchFamily="34" charset="0"/>
              <a:buChar char="•"/>
            </a:pPr>
            <a:r>
              <a:rPr lang="en-GB" sz="2200" dirty="0"/>
              <a:t>Set long-term approach goals with the athlete. These are </a:t>
            </a:r>
            <a:r>
              <a:rPr lang="en-GB" sz="2200" dirty="0">
                <a:solidFill>
                  <a:schemeClr val="accent1"/>
                </a:solidFill>
              </a:rPr>
              <a:t>specific, challenging performance goals</a:t>
            </a:r>
            <a:r>
              <a:rPr lang="en-GB" sz="2200" dirty="0"/>
              <a:t> </a:t>
            </a:r>
            <a:r>
              <a:rPr lang="en-GB" sz="2200" dirty="0">
                <a:solidFill>
                  <a:schemeClr val="accent1"/>
                </a:solidFill>
              </a:rPr>
              <a:t>centred around demonstrating competency</a:t>
            </a:r>
            <a:r>
              <a:rPr lang="en-GB" sz="2200" dirty="0"/>
              <a:t>, rather than avoiding incompetency.</a:t>
            </a:r>
          </a:p>
          <a:p>
            <a:pPr marL="742950" lvl="1" indent="-285750">
              <a:spcAft>
                <a:spcPts val="600"/>
              </a:spcAft>
              <a:buFont typeface="Arial" panose="020B0604020202020204" pitchFamily="34" charset="0"/>
              <a:buChar char="•"/>
            </a:pPr>
            <a:r>
              <a:rPr lang="en-GB" sz="2200" dirty="0"/>
              <a:t>To develop an athlete’s confidence, provide </a:t>
            </a:r>
            <a:r>
              <a:rPr lang="en-GB" sz="2200" dirty="0">
                <a:solidFill>
                  <a:schemeClr val="accent1"/>
                </a:solidFill>
              </a:rPr>
              <a:t>opportunities for success</a:t>
            </a:r>
            <a:r>
              <a:rPr lang="en-GB" sz="2200" dirty="0"/>
              <a:t>, remind them of </a:t>
            </a:r>
            <a:r>
              <a:rPr lang="en-GB" sz="2200" dirty="0">
                <a:solidFill>
                  <a:schemeClr val="accent1"/>
                </a:solidFill>
              </a:rPr>
              <a:t>past accomplishments </a:t>
            </a:r>
            <a:r>
              <a:rPr lang="en-GB" sz="2200" dirty="0"/>
              <a:t>and provide </a:t>
            </a:r>
            <a:r>
              <a:rPr lang="en-GB" sz="2200" dirty="0">
                <a:solidFill>
                  <a:schemeClr val="accent1"/>
                </a:solidFill>
              </a:rPr>
              <a:t>positive feedback </a:t>
            </a:r>
            <a:r>
              <a:rPr lang="en-GB" sz="2200" dirty="0"/>
              <a:t>following challenges.</a:t>
            </a:r>
          </a:p>
          <a:p>
            <a:pPr marL="742950" lvl="1" indent="-285750">
              <a:spcAft>
                <a:spcPts val="600"/>
              </a:spcAft>
              <a:buFont typeface="Arial" panose="020B0604020202020204" pitchFamily="34" charset="0"/>
              <a:buChar char="•"/>
            </a:pPr>
            <a:r>
              <a:rPr lang="en-GB" sz="2200" dirty="0"/>
              <a:t>To improve an athlete’s perception of control, </a:t>
            </a:r>
            <a:r>
              <a:rPr lang="en-GB" sz="2200" dirty="0">
                <a:solidFill>
                  <a:schemeClr val="accent1"/>
                </a:solidFill>
              </a:rPr>
              <a:t>focus them on factors that they can control </a:t>
            </a:r>
            <a:r>
              <a:rPr lang="en-GB" sz="2200" dirty="0"/>
              <a:t>and</a:t>
            </a:r>
            <a:r>
              <a:rPr lang="en-GB" sz="2200" dirty="0">
                <a:solidFill>
                  <a:schemeClr val="accent1"/>
                </a:solidFill>
              </a:rPr>
              <a:t> </a:t>
            </a:r>
            <a:r>
              <a:rPr lang="en-GB" sz="2200" dirty="0"/>
              <a:t>encourage them to </a:t>
            </a:r>
            <a:r>
              <a:rPr lang="en-GB" sz="2200" dirty="0">
                <a:solidFill>
                  <a:schemeClr val="accent1"/>
                </a:solidFill>
              </a:rPr>
              <a:t>set process goals </a:t>
            </a:r>
            <a:r>
              <a:rPr lang="en-GB" sz="2200" dirty="0"/>
              <a:t>before the competition. These process goals can also help achieve the long-term approach goal.</a:t>
            </a:r>
          </a:p>
          <a:p>
            <a:endParaRPr lang="en-GB" dirty="0"/>
          </a:p>
        </p:txBody>
      </p:sp>
    </p:spTree>
    <p:extLst>
      <p:ext uri="{BB962C8B-B14F-4D97-AF65-F5344CB8AC3E}">
        <p14:creationId xmlns:p14="http://schemas.microsoft.com/office/powerpoint/2010/main" val="125222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0DE77AC-2C6A-5869-4317-B74BCDD8D782}"/>
              </a:ext>
            </a:extLst>
          </p:cNvPr>
          <p:cNvSpPr>
            <a:spLocks noGrp="1"/>
          </p:cNvSpPr>
          <p:nvPr>
            <p:ph type="title"/>
          </p:nvPr>
        </p:nvSpPr>
        <p:spPr>
          <a:xfrm>
            <a:off x="1179073" y="414045"/>
            <a:ext cx="9833548" cy="1325563"/>
          </a:xfrm>
        </p:spPr>
        <p:txBody>
          <a:bodyPr anchor="b">
            <a:normAutofit/>
          </a:bodyPr>
          <a:lstStyle/>
          <a:p>
            <a:pPr algn="ctr"/>
            <a:r>
              <a:rPr lang="en-GB" sz="3600" dirty="0">
                <a:solidFill>
                  <a:schemeClr val="tx2"/>
                </a:solidFill>
              </a:rPr>
              <a:t>More Information</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E3DF730-0D76-5F58-ED26-9B49EE6DFFD6}"/>
              </a:ext>
            </a:extLst>
          </p:cNvPr>
          <p:cNvSpPr>
            <a:spLocks noGrp="1"/>
          </p:cNvSpPr>
          <p:nvPr>
            <p:ph idx="1"/>
          </p:nvPr>
        </p:nvSpPr>
        <p:spPr>
          <a:xfrm>
            <a:off x="1179073" y="2003108"/>
            <a:ext cx="9833548" cy="3979052"/>
          </a:xfrm>
        </p:spPr>
        <p:txBody>
          <a:bodyPr>
            <a:normAutofit/>
          </a:bodyPr>
          <a:lstStyle/>
          <a:p>
            <a:pPr marL="0" indent="0">
              <a:buNone/>
            </a:pPr>
            <a:r>
              <a:rPr lang="en-GB" sz="2200" b="1" dirty="0">
                <a:solidFill>
                  <a:schemeClr val="tx2"/>
                </a:solidFill>
              </a:rPr>
              <a:t>Light read:</a:t>
            </a:r>
          </a:p>
          <a:p>
            <a:pPr marL="0" indent="0">
              <a:buNone/>
            </a:pPr>
            <a:r>
              <a:rPr lang="en-GB" sz="1800" dirty="0">
                <a:solidFill>
                  <a:schemeClr val="tx2"/>
                </a:solidFill>
                <a:hlinkClick r:id="rId2"/>
              </a:rPr>
              <a:t>https://outdoorswimmer.com/coach/how-tos/sport-psychology-challenge-or-threat/</a:t>
            </a:r>
            <a:r>
              <a:rPr lang="en-GB" sz="1800" dirty="0">
                <a:solidFill>
                  <a:schemeClr val="tx2"/>
                </a:solidFill>
              </a:rPr>
              <a:t> </a:t>
            </a:r>
          </a:p>
          <a:p>
            <a:pPr marL="0" indent="0">
              <a:buNone/>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en-GB" sz="2200" b="1" dirty="0">
                <a:solidFill>
                  <a:schemeClr val="tx2"/>
                </a:solidFill>
              </a:rPr>
              <a:t>Research:</a:t>
            </a:r>
          </a:p>
          <a:p>
            <a:pPr marL="0" indent="0">
              <a:buNone/>
            </a:pPr>
            <a:r>
              <a:rPr lang="en-GB" sz="2000" dirty="0">
                <a:solidFill>
                  <a:schemeClr val="tx2"/>
                </a:solidFill>
              </a:rPr>
              <a:t>The Theory of Challenge and Threat States in Athletes (Jones, 2009)</a:t>
            </a:r>
          </a:p>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https://www.tandfonline.com/doi/pdf/10.1080/17509840902829331?casa_token=SaHbnaehRpYAAAAA:xEtDuDlQsKk37jwArS1l_1-jdYOZfNnGfBmEwP7HZV4ztcfrtrMGB8RSpWoId4yvNt-znIlBJctrTg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2000" dirty="0">
                <a:solidFill>
                  <a:schemeClr val="tx2"/>
                </a:solidFill>
              </a:rPr>
              <a:t>The Theory of Challenge and Threat States: A Revised Conceptualisation (</a:t>
            </a:r>
            <a:r>
              <a:rPr lang="en-GB" sz="2000" dirty="0" err="1">
                <a:solidFill>
                  <a:schemeClr val="tx2"/>
                </a:solidFill>
              </a:rPr>
              <a:t>Meijen</a:t>
            </a:r>
            <a:r>
              <a:rPr lang="en-GB" sz="2000" dirty="0">
                <a:solidFill>
                  <a:schemeClr val="tx2"/>
                </a:solidFill>
              </a:rPr>
              <a:t> et al., 2020)</a:t>
            </a:r>
          </a:p>
          <a:p>
            <a:r>
              <a:rPr lang="en-GB" sz="1800" dirty="0">
                <a:solidFill>
                  <a:schemeClr val="tx2"/>
                </a:solidFill>
                <a:hlinkClick r:id="rId4"/>
              </a:rPr>
              <a:t>https://www.frontiersin.org/articles/10.3389/fpsyg.2020.00126/full?&amp;utm_source=Email_to_authors_&amp;utm_medium=Email&amp;utm_content=T1_11.5e1_author&amp;utm_campaign=Email_publication&amp;field=&amp;journalName=Frontiers_in_Psychology&amp;id=477661</a:t>
            </a:r>
            <a:r>
              <a:rPr lang="en-GB" sz="1800" dirty="0">
                <a:solidFill>
                  <a:schemeClr val="tx2"/>
                </a:solidFill>
              </a:rPr>
              <a:t> </a:t>
            </a:r>
          </a:p>
          <a:p>
            <a:pPr marL="0" indent="0">
              <a:buNone/>
            </a:pPr>
            <a:endParaRPr lang="en-GB"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020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0DE77AC-2C6A-5869-4317-B74BCDD8D782}"/>
              </a:ext>
            </a:extLst>
          </p:cNvPr>
          <p:cNvSpPr>
            <a:spLocks noGrp="1"/>
          </p:cNvSpPr>
          <p:nvPr>
            <p:ph type="title"/>
          </p:nvPr>
        </p:nvSpPr>
        <p:spPr>
          <a:xfrm>
            <a:off x="1085264" y="-7482"/>
            <a:ext cx="9833548" cy="1325563"/>
          </a:xfrm>
        </p:spPr>
        <p:txBody>
          <a:bodyPr anchor="b">
            <a:normAutofit/>
          </a:bodyPr>
          <a:lstStyle/>
          <a:p>
            <a:pPr algn="ctr"/>
            <a:r>
              <a:rPr lang="en-GB" sz="3600" dirty="0">
                <a:solidFill>
                  <a:schemeClr val="tx2"/>
                </a:solidFill>
              </a:rPr>
              <a:t>Multimedia</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1864E266-4B2F-7A7E-ED3F-15076FA67EF9}"/>
              </a:ext>
            </a:extLst>
          </p:cNvPr>
          <p:cNvPicPr>
            <a:picLocks noChangeAspect="1"/>
          </p:cNvPicPr>
          <p:nvPr/>
        </p:nvPicPr>
        <p:blipFill>
          <a:blip r:embed="rId3"/>
          <a:stretch>
            <a:fillRect/>
          </a:stretch>
        </p:blipFill>
        <p:spPr>
          <a:xfrm>
            <a:off x="1414330" y="2784028"/>
            <a:ext cx="2943679" cy="2927461"/>
          </a:xfrm>
          <a:prstGeom prst="rect">
            <a:avLst/>
          </a:prstGeom>
        </p:spPr>
      </p:pic>
      <p:sp>
        <p:nvSpPr>
          <p:cNvPr id="5" name="TextBox 4">
            <a:extLst>
              <a:ext uri="{FF2B5EF4-FFF2-40B4-BE49-F238E27FC236}">
                <a16:creationId xmlns:a16="http://schemas.microsoft.com/office/drawing/2014/main" id="{9ED6420B-74FC-D8B8-EB32-10EA047C4089}"/>
              </a:ext>
            </a:extLst>
          </p:cNvPr>
          <p:cNvSpPr txBox="1"/>
          <p:nvPr/>
        </p:nvSpPr>
        <p:spPr>
          <a:xfrm>
            <a:off x="249250" y="5787198"/>
            <a:ext cx="5273841" cy="646331"/>
          </a:xfrm>
          <a:prstGeom prst="rect">
            <a:avLst/>
          </a:prstGeom>
          <a:noFill/>
        </p:spPr>
        <p:txBody>
          <a:bodyPr wrap="square" rtlCol="0">
            <a:spAutoFit/>
          </a:bodyPr>
          <a:lstStyle/>
          <a:p>
            <a:pPr algn="ctr"/>
            <a:r>
              <a:rPr lang="en-GB" dirty="0">
                <a:hlinkClick r:id="rId4"/>
              </a:rPr>
              <a:t>https://open.spotify.com/episode/2NgQNVI1mKy60FQKuTHRCD?si=9fbd2dcd74944ef5</a:t>
            </a:r>
            <a:r>
              <a:rPr lang="en-GB" dirty="0"/>
              <a:t> </a:t>
            </a:r>
          </a:p>
        </p:txBody>
      </p:sp>
      <p:sp>
        <p:nvSpPr>
          <p:cNvPr id="6" name="TextBox 5">
            <a:extLst>
              <a:ext uri="{FF2B5EF4-FFF2-40B4-BE49-F238E27FC236}">
                <a16:creationId xmlns:a16="http://schemas.microsoft.com/office/drawing/2014/main" id="{59608FB4-E974-496C-44A2-0468F297D62C}"/>
              </a:ext>
            </a:extLst>
          </p:cNvPr>
          <p:cNvSpPr txBox="1"/>
          <p:nvPr/>
        </p:nvSpPr>
        <p:spPr>
          <a:xfrm>
            <a:off x="285081" y="1395436"/>
            <a:ext cx="5273840" cy="2000548"/>
          </a:xfrm>
          <a:prstGeom prst="rect">
            <a:avLst/>
          </a:prstGeom>
          <a:noFill/>
        </p:spPr>
        <p:txBody>
          <a:bodyPr wrap="square" rtlCol="0">
            <a:spAutoFit/>
          </a:bodyPr>
          <a:lstStyle/>
          <a:p>
            <a:pPr algn="ctr">
              <a:spcAft>
                <a:spcPts val="1200"/>
              </a:spcAft>
            </a:pPr>
            <a:r>
              <a:rPr lang="en-GB" sz="2400" dirty="0"/>
              <a:t>Podcast (10 mins):</a:t>
            </a:r>
          </a:p>
          <a:p>
            <a:pPr algn="ctr"/>
            <a:r>
              <a:rPr lang="en-GB" sz="2400" b="1" dirty="0"/>
              <a:t>Importance Of Focusing On What’s In Your Control</a:t>
            </a:r>
          </a:p>
          <a:p>
            <a:pPr algn="ctr"/>
            <a:endParaRPr lang="en-GB" sz="2400" dirty="0"/>
          </a:p>
          <a:p>
            <a:pPr algn="ctr"/>
            <a:endParaRPr lang="en-GB" dirty="0"/>
          </a:p>
        </p:txBody>
      </p:sp>
      <p:sp>
        <p:nvSpPr>
          <p:cNvPr id="7" name="TextBox 6">
            <a:extLst>
              <a:ext uri="{FF2B5EF4-FFF2-40B4-BE49-F238E27FC236}">
                <a16:creationId xmlns:a16="http://schemas.microsoft.com/office/drawing/2014/main" id="{89A08162-F5DF-C937-EFD8-59FE5C1FA8E5}"/>
              </a:ext>
            </a:extLst>
          </p:cNvPr>
          <p:cNvSpPr txBox="1"/>
          <p:nvPr/>
        </p:nvSpPr>
        <p:spPr>
          <a:xfrm>
            <a:off x="5860583" y="1678381"/>
            <a:ext cx="5601560" cy="443198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This is a really clear talk surrounding what athletes can control during competitions, the importance of focusing on them, and strategies to focus on them.</a:t>
            </a:r>
          </a:p>
          <a:p>
            <a:endParaRPr lang="en-GB" sz="2400" dirty="0"/>
          </a:p>
          <a:p>
            <a:r>
              <a:rPr lang="en-GB" sz="2400" dirty="0"/>
              <a:t>This podcast is a really good channel to follow in general, as all talks are only around 10 minutes, so are very concise and digestible.</a:t>
            </a:r>
          </a:p>
          <a:p>
            <a:endParaRPr lang="en-GB" sz="2400" dirty="0"/>
          </a:p>
          <a:p>
            <a:r>
              <a:rPr lang="en-GB" sz="2400" dirty="0"/>
              <a:t>They also have a YouTube channel:</a:t>
            </a:r>
          </a:p>
          <a:p>
            <a:r>
              <a:rPr lang="en-GB" dirty="0">
                <a:hlinkClick r:id="rId5"/>
              </a:rPr>
              <a:t>https://www.youtube.com/@successstartswithin</a:t>
            </a:r>
            <a:r>
              <a:rPr lang="en-GB" dirty="0"/>
              <a:t> </a:t>
            </a:r>
          </a:p>
        </p:txBody>
      </p:sp>
    </p:spTree>
    <p:extLst>
      <p:ext uri="{BB962C8B-B14F-4D97-AF65-F5344CB8AC3E}">
        <p14:creationId xmlns:p14="http://schemas.microsoft.com/office/powerpoint/2010/main" val="300016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5">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0D7A90C-26BF-E609-7D49-2C5F6E4E7526}"/>
              </a:ext>
            </a:extLst>
          </p:cNvPr>
          <p:cNvSpPr>
            <a:spLocks noGrp="1"/>
          </p:cNvSpPr>
          <p:nvPr>
            <p:ph type="title"/>
          </p:nvPr>
        </p:nvSpPr>
        <p:spPr>
          <a:xfrm>
            <a:off x="591606" y="2783474"/>
            <a:ext cx="3106997" cy="1325563"/>
          </a:xfrm>
        </p:spPr>
        <p:txBody>
          <a:bodyPr anchor="b">
            <a:normAutofit/>
          </a:bodyPr>
          <a:lstStyle/>
          <a:p>
            <a:r>
              <a:rPr lang="en-GB">
                <a:solidFill>
                  <a:schemeClr val="tx2"/>
                </a:solidFill>
              </a:rPr>
              <a:t>Purpose and Overview</a:t>
            </a:r>
          </a:p>
        </p:txBody>
      </p:sp>
      <p:grpSp>
        <p:nvGrpSpPr>
          <p:cNvPr id="55" name="Group 27">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9" name="Freeform: Shape 28">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D353CBC-4B18-F8AD-8860-5EBD99035050}"/>
              </a:ext>
            </a:extLst>
          </p:cNvPr>
          <p:cNvSpPr>
            <a:spLocks noGrp="1"/>
          </p:cNvSpPr>
          <p:nvPr>
            <p:ph idx="1"/>
          </p:nvPr>
        </p:nvSpPr>
        <p:spPr>
          <a:xfrm>
            <a:off x="4858285" y="967221"/>
            <a:ext cx="6408148" cy="1364270"/>
          </a:xfrm>
        </p:spPr>
        <p:txBody>
          <a:bodyPr>
            <a:normAutofit/>
          </a:bodyPr>
          <a:lstStyle/>
          <a:p>
            <a:pPr marL="0" indent="0">
              <a:buNone/>
            </a:pPr>
            <a:r>
              <a:rPr lang="en-GB" sz="2400">
                <a:solidFill>
                  <a:schemeClr val="tx2"/>
                </a:solidFill>
              </a:rPr>
              <a:t>A big topic from the meetings in October was how athletes struggled to adopt a winning attitude when faced with renowned competitors.</a:t>
            </a:r>
          </a:p>
          <a:p>
            <a:endParaRPr lang="en-GB" sz="1800">
              <a:solidFill>
                <a:schemeClr val="tx2"/>
              </a:solidFill>
            </a:endParaRPr>
          </a:p>
        </p:txBody>
      </p:sp>
      <p:grpSp>
        <p:nvGrpSpPr>
          <p:cNvPr id="56" name="Group 33">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5" name="Freeform: Shape 34">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4C8C7D8-BA0B-1A37-B972-060FEFBD86C8}"/>
              </a:ext>
            </a:extLst>
          </p:cNvPr>
          <p:cNvSpPr txBox="1"/>
          <p:nvPr/>
        </p:nvSpPr>
        <p:spPr>
          <a:xfrm>
            <a:off x="4623865" y="2263837"/>
            <a:ext cx="6142536" cy="3046988"/>
          </a:xfrm>
          <a:prstGeom prst="rect">
            <a:avLst/>
          </a:prstGeom>
          <a:noFill/>
        </p:spPr>
        <p:txBody>
          <a:bodyPr wrap="square">
            <a:spAutoFit/>
          </a:bodyPr>
          <a:lstStyle/>
          <a:p>
            <a:pPr marL="285750" indent="-285750">
              <a:buFont typeface="Arial" panose="020B0604020202020204" pitchFamily="34" charset="0"/>
              <a:buChar char="•"/>
            </a:pPr>
            <a:r>
              <a:rPr lang="en-GB" sz="2400">
                <a:solidFill>
                  <a:schemeClr val="tx2"/>
                </a:solidFill>
              </a:rPr>
              <a:t>This presentation will examine </a:t>
            </a:r>
            <a:r>
              <a:rPr lang="en-GB" sz="2400" b="1">
                <a:solidFill>
                  <a:schemeClr val="accent1">
                    <a:lumMod val="75000"/>
                  </a:schemeClr>
                </a:solidFill>
              </a:rPr>
              <a:t>the difference between challenge and threat states.</a:t>
            </a:r>
          </a:p>
          <a:p>
            <a:pPr marL="285750" indent="-285750">
              <a:buFont typeface="Arial" panose="020B0604020202020204" pitchFamily="34" charset="0"/>
              <a:buChar char="•"/>
            </a:pPr>
            <a:r>
              <a:rPr lang="en-GB" sz="2400">
                <a:solidFill>
                  <a:schemeClr val="tx2"/>
                </a:solidFill>
              </a:rPr>
              <a:t>Specifically, it will cover the </a:t>
            </a:r>
            <a:r>
              <a:rPr lang="en-GB" sz="2400" b="1">
                <a:solidFill>
                  <a:schemeClr val="accent1">
                    <a:lumMod val="75000"/>
                  </a:schemeClr>
                </a:solidFill>
              </a:rPr>
              <a:t>importance of challenge appraisal.</a:t>
            </a:r>
          </a:p>
          <a:p>
            <a:pPr marL="285750" indent="-285750">
              <a:buFont typeface="Arial" panose="020B0604020202020204" pitchFamily="34" charset="0"/>
              <a:buChar char="•"/>
            </a:pPr>
            <a:r>
              <a:rPr lang="en-GB" sz="2400">
                <a:solidFill>
                  <a:schemeClr val="tx2"/>
                </a:solidFill>
              </a:rPr>
              <a:t>Finally, some</a:t>
            </a:r>
            <a:r>
              <a:rPr lang="en-GB" sz="2400" b="1">
                <a:solidFill>
                  <a:schemeClr val="tx2"/>
                </a:solidFill>
              </a:rPr>
              <a:t> </a:t>
            </a:r>
            <a:r>
              <a:rPr lang="en-GB" sz="2400" b="1">
                <a:solidFill>
                  <a:schemeClr val="accent1">
                    <a:lumMod val="75000"/>
                  </a:schemeClr>
                </a:solidFill>
              </a:rPr>
              <a:t>recommendations </a:t>
            </a:r>
            <a:r>
              <a:rPr lang="en-GB" sz="2400">
                <a:solidFill>
                  <a:schemeClr val="tx2"/>
                </a:solidFill>
              </a:rPr>
              <a:t>will be presented to use in your coaching to help athletes </a:t>
            </a:r>
            <a:r>
              <a:rPr lang="en-GB" sz="2400" b="1">
                <a:solidFill>
                  <a:schemeClr val="accent1">
                    <a:lumMod val="75000"/>
                  </a:schemeClr>
                </a:solidFill>
              </a:rPr>
              <a:t>achieve a challenge state, even against close competitors.</a:t>
            </a:r>
          </a:p>
        </p:txBody>
      </p:sp>
      <p:cxnSp>
        <p:nvCxnSpPr>
          <p:cNvPr id="7" name="Straight Connector 6">
            <a:extLst>
              <a:ext uri="{FF2B5EF4-FFF2-40B4-BE49-F238E27FC236}">
                <a16:creationId xmlns:a16="http://schemas.microsoft.com/office/drawing/2014/main" id="{5474B3BF-C7DE-5C25-6387-F4EE659465DA}"/>
              </a:ext>
            </a:extLst>
          </p:cNvPr>
          <p:cNvCxnSpPr/>
          <p:nvPr/>
        </p:nvCxnSpPr>
        <p:spPr>
          <a:xfrm>
            <a:off x="3822853" y="528810"/>
            <a:ext cx="0" cy="5596568"/>
          </a:xfrm>
          <a:prstGeom prst="line">
            <a:avLst/>
          </a:prstGeom>
          <a:ln w="28575"/>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7CD770F7-2E0F-A51E-6D8D-D15A745EC464}"/>
              </a:ext>
            </a:extLst>
          </p:cNvPr>
          <p:cNvCxnSpPr>
            <a:cxnSpLocks/>
          </p:cNvCxnSpPr>
          <p:nvPr/>
        </p:nvCxnSpPr>
        <p:spPr>
          <a:xfrm>
            <a:off x="3933022" y="539827"/>
            <a:ext cx="0" cy="5585551"/>
          </a:xfrm>
          <a:prstGeom prst="line">
            <a:avLst/>
          </a:prstGeom>
        </p:spPr>
        <p:style>
          <a:lnRef idx="1">
            <a:schemeClr val="accent6"/>
          </a:lnRef>
          <a:fillRef idx="0">
            <a:schemeClr val="accent6"/>
          </a:fillRef>
          <a:effectRef idx="0">
            <a:schemeClr val="accent6"/>
          </a:effectRef>
          <a:fontRef idx="minor">
            <a:schemeClr val="tx1"/>
          </a:fontRef>
        </p:style>
      </p:cxnSp>
      <p:sp>
        <p:nvSpPr>
          <p:cNvPr id="4" name="Rectangle: Rounded Corners 3">
            <a:extLst>
              <a:ext uri="{FF2B5EF4-FFF2-40B4-BE49-F238E27FC236}">
                <a16:creationId xmlns:a16="http://schemas.microsoft.com/office/drawing/2014/main" id="{8AC1A88B-B4AA-1BFF-180C-A40FAE6F1B27}"/>
              </a:ext>
            </a:extLst>
          </p:cNvPr>
          <p:cNvSpPr/>
          <p:nvPr/>
        </p:nvSpPr>
        <p:spPr>
          <a:xfrm>
            <a:off x="4758431" y="5554735"/>
            <a:ext cx="6142533" cy="807868"/>
          </a:xfrm>
          <a:prstGeom prst="round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N.B. The notes section is used throughout this presentation to provide extra info! </a:t>
            </a:r>
          </a:p>
        </p:txBody>
      </p:sp>
    </p:spTree>
    <p:extLst>
      <p:ext uri="{BB962C8B-B14F-4D97-AF65-F5344CB8AC3E}">
        <p14:creationId xmlns:p14="http://schemas.microsoft.com/office/powerpoint/2010/main" val="408218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C44238E-9621-5FD7-2371-208250C5E02D}"/>
              </a:ext>
            </a:extLst>
          </p:cNvPr>
          <p:cNvSpPr>
            <a:spLocks noGrp="1"/>
          </p:cNvSpPr>
          <p:nvPr>
            <p:ph type="title"/>
          </p:nvPr>
        </p:nvSpPr>
        <p:spPr>
          <a:xfrm>
            <a:off x="407397" y="115484"/>
            <a:ext cx="9833548" cy="1325563"/>
          </a:xfrm>
        </p:spPr>
        <p:txBody>
          <a:bodyPr anchor="b">
            <a:normAutofit/>
          </a:bodyPr>
          <a:lstStyle/>
          <a:p>
            <a:pPr algn="ctr"/>
            <a:r>
              <a:rPr lang="en-GB">
                <a:solidFill>
                  <a:schemeClr val="tx2"/>
                </a:solidFill>
              </a:rPr>
              <a:t>Challenge vs Threat state</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ED0F229-1430-6236-57EF-16BDD62D3238}"/>
              </a:ext>
            </a:extLst>
          </p:cNvPr>
          <p:cNvSpPr txBox="1"/>
          <p:nvPr/>
        </p:nvSpPr>
        <p:spPr>
          <a:xfrm>
            <a:off x="552888" y="2097495"/>
            <a:ext cx="6047126" cy="4431983"/>
          </a:xfrm>
          <a:prstGeom prst="rect">
            <a:avLst/>
          </a:prstGeom>
          <a:noFill/>
        </p:spPr>
        <p:txBody>
          <a:bodyPr wrap="square" rtlCol="0">
            <a:spAutoFit/>
          </a:bodyPr>
          <a:lstStyle/>
          <a:p>
            <a:pPr marL="285750" indent="-285750">
              <a:buFont typeface="Courier New" panose="02070309020205020404" pitchFamily="49" charset="0"/>
              <a:buChar char="o"/>
            </a:pPr>
            <a:r>
              <a:rPr lang="en-GB" sz="2400" dirty="0"/>
              <a:t>In response to a situation, such as an upcoming competition, athletes can either exhibit a challenge state or a threat state.</a:t>
            </a:r>
          </a:p>
          <a:p>
            <a:endParaRPr lang="en-GB" sz="2400" dirty="0"/>
          </a:p>
          <a:p>
            <a:pPr marL="285750" indent="-285750">
              <a:buFont typeface="Courier New" panose="02070309020205020404" pitchFamily="49" charset="0"/>
              <a:buChar char="o"/>
            </a:pPr>
            <a:r>
              <a:rPr lang="en-GB" sz="2400" dirty="0"/>
              <a:t>Athletes who exhibit a </a:t>
            </a:r>
            <a:r>
              <a:rPr lang="en-GB" sz="2400" dirty="0">
                <a:solidFill>
                  <a:schemeClr val="accent6">
                    <a:lumMod val="75000"/>
                  </a:schemeClr>
                </a:solidFill>
              </a:rPr>
              <a:t>challenge state tend to perform better.</a:t>
            </a:r>
          </a:p>
          <a:p>
            <a:pPr marL="285750" indent="-285750">
              <a:buFont typeface="Courier New" panose="02070309020205020404" pitchFamily="49" charset="0"/>
              <a:buChar char="o"/>
            </a:pPr>
            <a:endParaRPr lang="en-GB" sz="2400" dirty="0">
              <a:solidFill>
                <a:schemeClr val="accent1"/>
              </a:solidFill>
            </a:endParaRPr>
          </a:p>
          <a:p>
            <a:pPr marL="285750" indent="-285750">
              <a:buFont typeface="Courier New" panose="02070309020205020404" pitchFamily="49" charset="0"/>
              <a:buChar char="o"/>
            </a:pPr>
            <a:r>
              <a:rPr lang="en-GB" sz="2400" dirty="0"/>
              <a:t>Whether an athlete exhibits a challenge or threat state depends on the way they view the situation (their </a:t>
            </a:r>
            <a:r>
              <a:rPr lang="en-GB" sz="2400" b="1" dirty="0"/>
              <a:t>appraisal</a:t>
            </a:r>
            <a:r>
              <a:rPr lang="en-GB" sz="2400" dirty="0"/>
              <a:t>).</a:t>
            </a:r>
            <a:endParaRPr lang="en-GB" sz="2400" dirty="0">
              <a:solidFill>
                <a:schemeClr val="accent1"/>
              </a:solidFill>
            </a:endParaRPr>
          </a:p>
          <a:p>
            <a:pPr marL="285750" indent="-285750">
              <a:buFont typeface="Courier New" panose="02070309020205020404" pitchFamily="49" charset="0"/>
              <a:buChar char="o"/>
            </a:pPr>
            <a:endParaRPr lang="en-GB" sz="2400" dirty="0">
              <a:solidFill>
                <a:schemeClr val="accent1"/>
              </a:solidFill>
            </a:endParaRPr>
          </a:p>
          <a:p>
            <a:endParaRPr lang="en-GB" dirty="0"/>
          </a:p>
        </p:txBody>
      </p:sp>
      <p:pic>
        <p:nvPicPr>
          <p:cNvPr id="2050" name="Picture 2" descr="Free Photo | Athlete ready to run with are you ready message">
            <a:extLst>
              <a:ext uri="{FF2B5EF4-FFF2-40B4-BE49-F238E27FC236}">
                <a16:creationId xmlns:a16="http://schemas.microsoft.com/office/drawing/2014/main" id="{583D64C9-9086-ECC9-963E-538DEB41A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03" y="2498460"/>
            <a:ext cx="4885147" cy="325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6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99F5D24-F0DD-2344-87D7-C1FDDE8BB2AB}"/>
              </a:ext>
            </a:extLst>
          </p:cNvPr>
          <p:cNvSpPr>
            <a:spLocks noGrp="1"/>
          </p:cNvSpPr>
          <p:nvPr>
            <p:ph type="title"/>
          </p:nvPr>
        </p:nvSpPr>
        <p:spPr>
          <a:xfrm>
            <a:off x="1029951" y="-105734"/>
            <a:ext cx="9833548" cy="1325563"/>
          </a:xfrm>
        </p:spPr>
        <p:txBody>
          <a:bodyPr anchor="b">
            <a:normAutofit/>
          </a:bodyPr>
          <a:lstStyle/>
          <a:p>
            <a:pPr algn="ctr"/>
            <a:r>
              <a:rPr lang="en-GB">
                <a:solidFill>
                  <a:schemeClr val="tx2"/>
                </a:solidFill>
              </a:rPr>
              <a:t>Challenge Appraisal </a:t>
            </a:r>
            <a:r>
              <a:rPr lang="en-GB">
                <a:solidFill>
                  <a:schemeClr val="tx2"/>
                </a:solidFill>
                <a:sym typeface="Symbol" panose="05050102010706020507" pitchFamily="18" charset="2"/>
              </a:rPr>
              <a:t> Challenge State</a:t>
            </a:r>
            <a:endParaRPr lang="en-GB">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a:extLst>
              <a:ext uri="{FF2B5EF4-FFF2-40B4-BE49-F238E27FC236}">
                <a16:creationId xmlns:a16="http://schemas.microsoft.com/office/drawing/2014/main" id="{6F17A7DE-B4F7-09EC-7454-A98DBF32D7B9}"/>
              </a:ext>
            </a:extLst>
          </p:cNvPr>
          <p:cNvSpPr>
            <a:spLocks noGrp="1"/>
          </p:cNvSpPr>
          <p:nvPr>
            <p:ph idx="1"/>
          </p:nvPr>
        </p:nvSpPr>
        <p:spPr>
          <a:xfrm>
            <a:off x="590731" y="1480071"/>
            <a:ext cx="9664439" cy="1705089"/>
          </a:xfrm>
        </p:spPr>
        <p:txBody>
          <a:bodyPr>
            <a:normAutofit/>
          </a:bodyPr>
          <a:lstStyle/>
          <a:p>
            <a:pPr marL="0" indent="0">
              <a:lnSpc>
                <a:spcPct val="100000"/>
              </a:lnSpc>
              <a:spcBef>
                <a:spcPts val="0"/>
              </a:spcBef>
              <a:buNone/>
            </a:pPr>
            <a:r>
              <a:rPr lang="en-GB" sz="2200">
                <a:effectLst/>
                <a:latin typeface="Calibri" panose="020F0502020204030204" pitchFamily="34" charset="0"/>
                <a:ea typeface="Calibri" panose="020F0502020204030204" pitchFamily="34" charset="0"/>
                <a:cs typeface="Times New Roman" panose="02020603050405020304" pitchFamily="18" charset="0"/>
              </a:rPr>
              <a:t>Appraising a situation as a</a:t>
            </a:r>
            <a:r>
              <a:rPr lang="en-GB" sz="2200" b="1">
                <a:effectLst/>
                <a:latin typeface="Calibri" panose="020F0502020204030204" pitchFamily="34" charset="0"/>
                <a:ea typeface="Calibri" panose="020F0502020204030204" pitchFamily="34" charset="0"/>
                <a:cs typeface="Times New Roman" panose="02020603050405020304" pitchFamily="18" charset="0"/>
              </a:rPr>
              <a:t> challenge </a:t>
            </a:r>
            <a:r>
              <a:rPr lang="en-GB" sz="2200">
                <a:latin typeface="Calibri" panose="020F0502020204030204" pitchFamily="34" charset="0"/>
                <a:ea typeface="Calibri" panose="020F0502020204030204" pitchFamily="34" charset="0"/>
                <a:cs typeface="Times New Roman" panose="02020603050405020304" pitchFamily="18" charset="0"/>
              </a:rPr>
              <a:t>(a </a:t>
            </a:r>
            <a:r>
              <a:rPr lang="en-GB" sz="22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difficult but rewarding test of abilities</a:t>
            </a:r>
            <a:r>
              <a:rPr lang="en-GB" sz="2200">
                <a:latin typeface="Calibri" panose="020F0502020204030204" pitchFamily="34" charset="0"/>
                <a:ea typeface="Calibri" panose="020F0502020204030204" pitchFamily="34" charset="0"/>
                <a:cs typeface="Times New Roman" panose="02020603050405020304" pitchFamily="18" charset="0"/>
              </a:rPr>
              <a:t>) leads to a </a:t>
            </a:r>
            <a:r>
              <a:rPr lang="en-GB" sz="22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challenge state</a:t>
            </a:r>
            <a:r>
              <a:rPr lang="en-GB" sz="2200">
                <a:latin typeface="Calibri" panose="020F0502020204030204" pitchFamily="34" charset="0"/>
                <a:ea typeface="Calibri" panose="020F0502020204030204" pitchFamily="34" charset="0"/>
                <a:cs typeface="Times New Roman" panose="02020603050405020304" pitchFamily="18" charset="0"/>
              </a:rPr>
              <a:t>, and often results in more </a:t>
            </a:r>
            <a:r>
              <a:rPr lang="en-GB" sz="220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positive emotions.</a:t>
            </a:r>
          </a:p>
        </p:txBody>
      </p:sp>
      <p:sp>
        <p:nvSpPr>
          <p:cNvPr id="35" name="TextBox 34">
            <a:extLst>
              <a:ext uri="{FF2B5EF4-FFF2-40B4-BE49-F238E27FC236}">
                <a16:creationId xmlns:a16="http://schemas.microsoft.com/office/drawing/2014/main" id="{7DEA996B-E376-04A8-B954-C7D8EAE76A03}"/>
              </a:ext>
            </a:extLst>
          </p:cNvPr>
          <p:cNvSpPr txBox="1"/>
          <p:nvPr/>
        </p:nvSpPr>
        <p:spPr>
          <a:xfrm>
            <a:off x="508204" y="5374211"/>
            <a:ext cx="11175283"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200"/>
              <a:t>N.B. The challenge state is about having the MOTIVATION to succeed, so </a:t>
            </a:r>
            <a:r>
              <a:rPr lang="en-GB" sz="2200">
                <a:effectLst/>
              </a:rPr>
              <a:t>'negative' emotions such as anger and anxiety can still be intensely experienced </a:t>
            </a:r>
            <a:r>
              <a:rPr lang="en-GB" sz="2200"/>
              <a:t>in a challenge state if they are being channelled into motivation.</a:t>
            </a:r>
          </a:p>
        </p:txBody>
      </p:sp>
      <p:sp>
        <p:nvSpPr>
          <p:cNvPr id="40" name="TextBox 39">
            <a:extLst>
              <a:ext uri="{FF2B5EF4-FFF2-40B4-BE49-F238E27FC236}">
                <a16:creationId xmlns:a16="http://schemas.microsoft.com/office/drawing/2014/main" id="{A2D05386-82CF-87CD-E3A2-6BB0F7646DF6}"/>
              </a:ext>
            </a:extLst>
          </p:cNvPr>
          <p:cNvSpPr txBox="1"/>
          <p:nvPr/>
        </p:nvSpPr>
        <p:spPr>
          <a:xfrm>
            <a:off x="590426" y="2459264"/>
            <a:ext cx="7384531" cy="2539157"/>
          </a:xfrm>
          <a:prstGeom prst="rect">
            <a:avLst/>
          </a:prstGeom>
          <a:noFill/>
        </p:spPr>
        <p:txBody>
          <a:bodyPr wrap="square" rtlCol="0">
            <a:spAutoFit/>
          </a:bodyPr>
          <a:lstStyle/>
          <a:p>
            <a:pPr>
              <a:spcAft>
                <a:spcPts val="600"/>
              </a:spcAft>
            </a:pPr>
            <a:r>
              <a:rPr lang="en-GB" sz="2200" b="1" u="sng"/>
              <a:t>Characteristics of a challenge state</a:t>
            </a:r>
          </a:p>
          <a:p>
            <a:pPr marL="285750" indent="-285750">
              <a:buFont typeface="Courier New" panose="02070309020205020404" pitchFamily="49" charset="0"/>
              <a:buChar char="o"/>
            </a:pPr>
            <a:r>
              <a:rPr lang="en-GB" sz="2200"/>
              <a:t>Increased heart rate</a:t>
            </a:r>
          </a:p>
          <a:p>
            <a:pPr marL="285750" indent="-285750">
              <a:buFont typeface="Courier New" panose="02070309020205020404" pitchFamily="49" charset="0"/>
              <a:buChar char="o"/>
            </a:pPr>
            <a:r>
              <a:rPr lang="en-GB" sz="2200"/>
              <a:t>Adrenaline released (body is ready for action)</a:t>
            </a:r>
          </a:p>
          <a:p>
            <a:pPr marL="285750" indent="-285750">
              <a:buFont typeface="Courier New" panose="02070309020205020404" pitchFamily="49" charset="0"/>
              <a:buChar char="o"/>
            </a:pPr>
            <a:r>
              <a:rPr lang="en-GB" sz="2200"/>
              <a:t>Movements have more power </a:t>
            </a:r>
          </a:p>
          <a:p>
            <a:pPr marL="285750" indent="-285750">
              <a:buFont typeface="Courier New" panose="02070309020205020404" pitchFamily="49" charset="0"/>
              <a:buChar char="o"/>
            </a:pPr>
            <a:r>
              <a:rPr lang="en-GB" sz="2200"/>
              <a:t>Improved decision making</a:t>
            </a:r>
          </a:p>
          <a:p>
            <a:pPr marL="285750" indent="-285750">
              <a:buFont typeface="Courier New" panose="02070309020205020404" pitchFamily="49" charset="0"/>
              <a:buChar char="o"/>
            </a:pPr>
            <a:r>
              <a:rPr lang="en-GB" sz="2200"/>
              <a:t>More engaged with the task</a:t>
            </a:r>
          </a:p>
          <a:p>
            <a:pPr marL="285750" indent="-285750">
              <a:buFont typeface="Courier New" panose="02070309020205020404" pitchFamily="49" charset="0"/>
              <a:buChar char="o"/>
            </a:pPr>
            <a:r>
              <a:rPr lang="en-GB" sz="2200"/>
              <a:t>Emotions experienced are seen as helpful to performance</a:t>
            </a:r>
          </a:p>
        </p:txBody>
      </p:sp>
    </p:spTree>
    <p:extLst>
      <p:ext uri="{BB962C8B-B14F-4D97-AF65-F5344CB8AC3E}">
        <p14:creationId xmlns:p14="http://schemas.microsoft.com/office/powerpoint/2010/main" val="254573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295EDCF-7843-0F03-63FE-80A8E9B7326D}"/>
              </a:ext>
            </a:extLst>
          </p:cNvPr>
          <p:cNvSpPr>
            <a:spLocks noGrp="1"/>
          </p:cNvSpPr>
          <p:nvPr>
            <p:ph type="title"/>
          </p:nvPr>
        </p:nvSpPr>
        <p:spPr>
          <a:xfrm>
            <a:off x="881975" y="-258963"/>
            <a:ext cx="9833548" cy="1325563"/>
          </a:xfrm>
        </p:spPr>
        <p:txBody>
          <a:bodyPr anchor="b">
            <a:normAutofit/>
          </a:bodyPr>
          <a:lstStyle/>
          <a:p>
            <a:pPr algn="ctr"/>
            <a:r>
              <a:rPr lang="en-GB">
                <a:solidFill>
                  <a:schemeClr val="tx2"/>
                </a:solidFill>
              </a:rPr>
              <a:t>Threat Appraisal </a:t>
            </a:r>
            <a:r>
              <a:rPr lang="en-GB">
                <a:solidFill>
                  <a:schemeClr val="tx2"/>
                </a:solidFill>
                <a:sym typeface="Symbol" panose="05050102010706020507" pitchFamily="18" charset="2"/>
              </a:rPr>
              <a:t> Threat S</a:t>
            </a:r>
            <a:r>
              <a:rPr lang="en-GB">
                <a:solidFill>
                  <a:schemeClr val="tx2"/>
                </a:solidFill>
              </a:rPr>
              <a:t>tate</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813E9D3-D278-43BB-EF2A-D062310614BD}"/>
              </a:ext>
            </a:extLst>
          </p:cNvPr>
          <p:cNvSpPr txBox="1"/>
          <p:nvPr/>
        </p:nvSpPr>
        <p:spPr>
          <a:xfrm>
            <a:off x="1139970" y="2544076"/>
            <a:ext cx="9470602" cy="2539157"/>
          </a:xfrm>
          <a:prstGeom prst="rect">
            <a:avLst/>
          </a:prstGeom>
          <a:noFill/>
        </p:spPr>
        <p:txBody>
          <a:bodyPr wrap="square" rtlCol="0">
            <a:spAutoFit/>
          </a:bodyPr>
          <a:lstStyle/>
          <a:p>
            <a:pPr>
              <a:spcAft>
                <a:spcPts val="600"/>
              </a:spcAft>
            </a:pPr>
            <a:r>
              <a:rPr lang="en-GB" sz="2200" b="1" u="sng" dirty="0"/>
              <a:t>Characteristics of a threat state</a:t>
            </a:r>
          </a:p>
          <a:p>
            <a:pPr marL="285750" indent="-285750">
              <a:buFont typeface="Courier New" panose="02070309020205020404" pitchFamily="49" charset="0"/>
              <a:buChar char="o"/>
            </a:pPr>
            <a:r>
              <a:rPr lang="en-GB" sz="2200" dirty="0"/>
              <a:t>Increased heart rate</a:t>
            </a:r>
          </a:p>
          <a:p>
            <a:pPr marL="285750" indent="-285750">
              <a:buFont typeface="Courier New" panose="02070309020205020404" pitchFamily="49" charset="0"/>
              <a:buChar char="o"/>
            </a:pPr>
            <a:r>
              <a:rPr lang="en-GB" sz="2200" dirty="0"/>
              <a:t>Cortisol released (body is responding to stress)</a:t>
            </a:r>
          </a:p>
          <a:p>
            <a:pPr marL="285750" indent="-285750">
              <a:buFont typeface="Courier New" panose="02070309020205020404" pitchFamily="49" charset="0"/>
              <a:buChar char="o"/>
            </a:pPr>
            <a:r>
              <a:rPr lang="en-GB" sz="2200" dirty="0"/>
              <a:t>No increase in energy</a:t>
            </a:r>
          </a:p>
          <a:p>
            <a:pPr marL="285750" indent="-285750">
              <a:buFont typeface="Courier New" panose="02070309020205020404" pitchFamily="49" charset="0"/>
              <a:buChar char="o"/>
            </a:pPr>
            <a:r>
              <a:rPr lang="en-GB" sz="2200" dirty="0">
                <a:latin typeface="Calibri" panose="020F0502020204030204" pitchFamily="34" charset="0"/>
                <a:cs typeface="Times New Roman" panose="02020603050405020304" pitchFamily="18" charset="0"/>
              </a:rPr>
              <a:t>A</a:t>
            </a:r>
            <a:r>
              <a:rPr lang="en-GB" sz="2200" dirty="0">
                <a:latin typeface="Calibri" panose="020F0502020204030204" pitchFamily="34" charset="0"/>
                <a:ea typeface="Calibri" panose="020F0502020204030204" pitchFamily="34" charset="0"/>
                <a:cs typeface="Times New Roman" panose="02020603050405020304" pitchFamily="18" charset="0"/>
              </a:rPr>
              <a:t>voidance strategies (e.g., procrastination, not wanting to play)</a:t>
            </a:r>
          </a:p>
          <a:p>
            <a:pPr marL="285750" indent="-285750">
              <a:buFont typeface="Courier New" panose="02070309020205020404" pitchFamily="49" charset="0"/>
              <a:buChar char="o"/>
            </a:pPr>
            <a:r>
              <a:rPr lang="en-GB" sz="2200" dirty="0">
                <a:latin typeface="Calibri" panose="020F0502020204030204" pitchFamily="34" charset="0"/>
                <a:cs typeface="Times New Roman" panose="02020603050405020304" pitchFamily="18" charset="0"/>
              </a:rPr>
              <a:t>Thinking less clearly</a:t>
            </a:r>
          </a:p>
          <a:p>
            <a:pPr marL="285750" indent="-285750">
              <a:buFont typeface="Courier New" panose="02070309020205020404" pitchFamily="49" charset="0"/>
              <a:buChar char="o"/>
            </a:pPr>
            <a:r>
              <a:rPr lang="en-GB" sz="2200" dirty="0">
                <a:latin typeface="Calibri" panose="020F0502020204030204" pitchFamily="34" charset="0"/>
                <a:cs typeface="Times New Roman" panose="02020603050405020304" pitchFamily="18" charset="0"/>
              </a:rPr>
              <a:t>Athlete perceives their emotions as harmful to performance</a:t>
            </a:r>
          </a:p>
        </p:txBody>
      </p:sp>
      <p:sp>
        <p:nvSpPr>
          <p:cNvPr id="9" name="TextBox 8">
            <a:extLst>
              <a:ext uri="{FF2B5EF4-FFF2-40B4-BE49-F238E27FC236}">
                <a16:creationId xmlns:a16="http://schemas.microsoft.com/office/drawing/2014/main" id="{0665A639-2327-3EC7-031D-F1BFE739F5A1}"/>
              </a:ext>
            </a:extLst>
          </p:cNvPr>
          <p:cNvSpPr txBox="1"/>
          <p:nvPr/>
        </p:nvSpPr>
        <p:spPr>
          <a:xfrm>
            <a:off x="1108489" y="5515967"/>
            <a:ext cx="9833547" cy="769441"/>
          </a:xfrm>
          <a:prstGeom prst="rect">
            <a:avLst/>
          </a:prstGeom>
          <a:noFill/>
        </p:spPr>
        <p:txBody>
          <a:bodyPr wrap="square">
            <a:spAutoFit/>
          </a:bodyPr>
          <a:lstStyle/>
          <a:p>
            <a:r>
              <a:rPr lang="en-GB" sz="2200">
                <a:effectLst/>
                <a:latin typeface="Calibri" panose="020F0502020204030204" pitchFamily="34" charset="0"/>
                <a:ea typeface="Calibri" panose="020F0502020204030204" pitchFamily="34" charset="0"/>
                <a:cs typeface="Times New Roman" panose="02020603050405020304" pitchFamily="18" charset="0"/>
              </a:rPr>
              <a:t>These changes represents a </a:t>
            </a:r>
            <a:r>
              <a:rPr lang="en-GB" sz="2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less efficient method of appraising</a:t>
            </a:r>
            <a:r>
              <a:rPr lang="en-GB" sz="2200">
                <a:effectLst/>
                <a:latin typeface="Calibri" panose="020F0502020204030204" pitchFamily="34" charset="0"/>
                <a:ea typeface="Calibri" panose="020F0502020204030204" pitchFamily="34" charset="0"/>
                <a:cs typeface="Times New Roman" panose="02020603050405020304" pitchFamily="18" charset="0"/>
              </a:rPr>
              <a:t> the situation and often result in </a:t>
            </a:r>
            <a:r>
              <a:rPr lang="en-GB" sz="2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poorer performance.</a:t>
            </a:r>
            <a:endParaRPr lang="en-GB" sz="2200">
              <a:solidFill>
                <a:srgbClr val="C00000"/>
              </a:solidFill>
            </a:endParaRPr>
          </a:p>
        </p:txBody>
      </p:sp>
      <p:sp>
        <p:nvSpPr>
          <p:cNvPr id="11" name="TextBox 10">
            <a:extLst>
              <a:ext uri="{FF2B5EF4-FFF2-40B4-BE49-F238E27FC236}">
                <a16:creationId xmlns:a16="http://schemas.microsoft.com/office/drawing/2014/main" id="{68C55099-AAD3-CFF0-C585-76C7D0A31FC9}"/>
              </a:ext>
            </a:extLst>
          </p:cNvPr>
          <p:cNvSpPr txBox="1"/>
          <p:nvPr/>
        </p:nvSpPr>
        <p:spPr>
          <a:xfrm>
            <a:off x="1179073" y="1426399"/>
            <a:ext cx="10377926" cy="769441"/>
          </a:xfrm>
          <a:prstGeom prst="rect">
            <a:avLst/>
          </a:prstGeom>
          <a:noFill/>
        </p:spPr>
        <p:txBody>
          <a:bodyPr wrap="square">
            <a:spAutoFit/>
          </a:bodyPr>
          <a:lstStyle/>
          <a:p>
            <a:r>
              <a:rPr lang="en-GB" sz="2200">
                <a:effectLst/>
                <a:latin typeface="Calibri" panose="020F0502020204030204" pitchFamily="34" charset="0"/>
                <a:ea typeface="Calibri" panose="020F0502020204030204" pitchFamily="34" charset="0"/>
                <a:cs typeface="Times New Roman" panose="02020603050405020304" pitchFamily="18" charset="0"/>
              </a:rPr>
              <a:t>Appraising a situation as a </a:t>
            </a:r>
            <a:r>
              <a:rPr lang="en-GB" sz="2200" b="1">
                <a:effectLst/>
                <a:latin typeface="Calibri" panose="020F0502020204030204" pitchFamily="34" charset="0"/>
                <a:ea typeface="Calibri" panose="020F0502020204030204" pitchFamily="34" charset="0"/>
                <a:cs typeface="Times New Roman" panose="02020603050405020304" pitchFamily="18" charset="0"/>
              </a:rPr>
              <a:t>threat </a:t>
            </a:r>
            <a:r>
              <a:rPr lang="en-GB" sz="2200">
                <a:latin typeface="Calibri" panose="020F0502020204030204" pitchFamily="34" charset="0"/>
                <a:ea typeface="Calibri" panose="020F0502020204030204" pitchFamily="34" charset="0"/>
                <a:cs typeface="Times New Roman" panose="02020603050405020304" pitchFamily="18" charset="0"/>
              </a:rPr>
              <a:t>(where there is the </a:t>
            </a:r>
            <a:r>
              <a:rPr lang="en-GB" sz="2200">
                <a:solidFill>
                  <a:srgbClr val="C00000"/>
                </a:solidFill>
                <a:latin typeface="Calibri" panose="020F0502020204030204" pitchFamily="34" charset="0"/>
                <a:ea typeface="Calibri" panose="020F0502020204030204" pitchFamily="34" charset="0"/>
                <a:cs typeface="Times New Roman" panose="02020603050405020304" pitchFamily="18" charset="0"/>
              </a:rPr>
              <a:t>potential for loss</a:t>
            </a:r>
            <a:r>
              <a:rPr lang="en-GB" sz="2200">
                <a:latin typeface="Calibri" panose="020F0502020204030204" pitchFamily="34" charset="0"/>
                <a:ea typeface="Calibri" panose="020F0502020204030204" pitchFamily="34" charset="0"/>
                <a:cs typeface="Times New Roman" panose="02020603050405020304" pitchFamily="18" charset="0"/>
              </a:rPr>
              <a:t>) leads to a </a:t>
            </a:r>
            <a:r>
              <a:rPr lang="en-GB" sz="2200">
                <a:solidFill>
                  <a:srgbClr val="C00000"/>
                </a:solidFill>
                <a:latin typeface="Calibri" panose="020F0502020204030204" pitchFamily="34" charset="0"/>
                <a:ea typeface="Calibri" panose="020F0502020204030204" pitchFamily="34" charset="0"/>
                <a:cs typeface="Times New Roman" panose="02020603050405020304" pitchFamily="18" charset="0"/>
              </a:rPr>
              <a:t>threat state</a:t>
            </a:r>
            <a:r>
              <a:rPr lang="en-GB" sz="2200">
                <a:latin typeface="Calibri" panose="020F0502020204030204" pitchFamily="34" charset="0"/>
                <a:ea typeface="Calibri" panose="020F0502020204030204" pitchFamily="34" charset="0"/>
                <a:cs typeface="Times New Roman" panose="02020603050405020304" pitchFamily="18" charset="0"/>
              </a:rPr>
              <a:t>, and often results in more </a:t>
            </a:r>
            <a:r>
              <a:rPr lang="en-GB" sz="2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negative emotions</a:t>
            </a:r>
            <a:r>
              <a:rPr lang="en-GB" sz="220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200">
              <a:solidFill>
                <a:srgbClr val="C00000"/>
              </a:solidFill>
            </a:endParaRPr>
          </a:p>
        </p:txBody>
      </p:sp>
      <p:sp>
        <p:nvSpPr>
          <p:cNvPr id="4" name="Star: 5 Points 3">
            <a:extLst>
              <a:ext uri="{FF2B5EF4-FFF2-40B4-BE49-F238E27FC236}">
                <a16:creationId xmlns:a16="http://schemas.microsoft.com/office/drawing/2014/main" id="{3B8CBDB1-38C1-7574-8915-58F279183D2C}"/>
              </a:ext>
            </a:extLst>
          </p:cNvPr>
          <p:cNvSpPr/>
          <p:nvPr/>
        </p:nvSpPr>
        <p:spPr>
          <a:xfrm>
            <a:off x="808522" y="2606172"/>
            <a:ext cx="370551" cy="30713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E5EC8E84-0630-4012-478A-2B609046C5F4}"/>
              </a:ext>
            </a:extLst>
          </p:cNvPr>
          <p:cNvSpPr/>
          <p:nvPr/>
        </p:nvSpPr>
        <p:spPr>
          <a:xfrm>
            <a:off x="10879450" y="6376922"/>
            <a:ext cx="369309" cy="29116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E1DE4D0-84AE-7043-17E4-01537B7E76F6}"/>
              </a:ext>
            </a:extLst>
          </p:cNvPr>
          <p:cNvSpPr txBox="1"/>
          <p:nvPr/>
        </p:nvSpPr>
        <p:spPr>
          <a:xfrm>
            <a:off x="11216038" y="6415747"/>
            <a:ext cx="1065798" cy="307777"/>
          </a:xfrm>
          <a:prstGeom prst="rect">
            <a:avLst/>
          </a:prstGeom>
          <a:noFill/>
        </p:spPr>
        <p:txBody>
          <a:bodyPr wrap="square" rtlCol="0">
            <a:spAutoFit/>
          </a:bodyPr>
          <a:lstStyle/>
          <a:p>
            <a:r>
              <a:rPr lang="en-GB" sz="1400"/>
              <a:t>See notes!</a:t>
            </a:r>
          </a:p>
        </p:txBody>
      </p:sp>
    </p:spTree>
    <p:extLst>
      <p:ext uri="{BB962C8B-B14F-4D97-AF65-F5344CB8AC3E}">
        <p14:creationId xmlns:p14="http://schemas.microsoft.com/office/powerpoint/2010/main" val="9361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295EDCF-7843-0F03-63FE-80A8E9B7326D}"/>
              </a:ext>
            </a:extLst>
          </p:cNvPr>
          <p:cNvSpPr>
            <a:spLocks noGrp="1"/>
          </p:cNvSpPr>
          <p:nvPr>
            <p:ph type="title"/>
          </p:nvPr>
        </p:nvSpPr>
        <p:spPr>
          <a:xfrm>
            <a:off x="705034" y="0"/>
            <a:ext cx="10705284" cy="1325563"/>
          </a:xfrm>
        </p:spPr>
        <p:txBody>
          <a:bodyPr anchor="b">
            <a:normAutofit/>
          </a:bodyPr>
          <a:lstStyle/>
          <a:p>
            <a:pPr algn="ctr"/>
            <a:r>
              <a:rPr lang="en-GB">
                <a:solidFill>
                  <a:schemeClr val="tx2"/>
                </a:solidFill>
              </a:rPr>
              <a:t>Practical example: 30 mins before competition</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4">
            <a:extLst>
              <a:ext uri="{FF2B5EF4-FFF2-40B4-BE49-F238E27FC236}">
                <a16:creationId xmlns:a16="http://schemas.microsoft.com/office/drawing/2014/main" id="{12146AF4-6200-3740-A69B-F97B96A521EE}"/>
              </a:ext>
            </a:extLst>
          </p:cNvPr>
          <p:cNvGraphicFramePr>
            <a:graphicFrameLocks noGrp="1"/>
          </p:cNvGraphicFramePr>
          <p:nvPr>
            <p:extLst>
              <p:ext uri="{D42A27DB-BD31-4B8C-83A1-F6EECF244321}">
                <p14:modId xmlns:p14="http://schemas.microsoft.com/office/powerpoint/2010/main" val="963476621"/>
              </p:ext>
            </p:extLst>
          </p:nvPr>
        </p:nvGraphicFramePr>
        <p:xfrm>
          <a:off x="410379" y="3044975"/>
          <a:ext cx="11370935" cy="2860097"/>
        </p:xfrm>
        <a:graphic>
          <a:graphicData uri="http://schemas.openxmlformats.org/drawingml/2006/table">
            <a:tbl>
              <a:tblPr firstRow="1" bandRow="1">
                <a:tableStyleId>{5FD0F851-EC5A-4D38-B0AD-8093EC10F338}</a:tableStyleId>
              </a:tblPr>
              <a:tblGrid>
                <a:gridCol w="5787874">
                  <a:extLst>
                    <a:ext uri="{9D8B030D-6E8A-4147-A177-3AD203B41FA5}">
                      <a16:colId xmlns:a16="http://schemas.microsoft.com/office/drawing/2014/main" val="685439594"/>
                    </a:ext>
                  </a:extLst>
                </a:gridCol>
                <a:gridCol w="5583061">
                  <a:extLst>
                    <a:ext uri="{9D8B030D-6E8A-4147-A177-3AD203B41FA5}">
                      <a16:colId xmlns:a16="http://schemas.microsoft.com/office/drawing/2014/main" val="1077141353"/>
                    </a:ext>
                  </a:extLst>
                </a:gridCol>
              </a:tblGrid>
              <a:tr h="418614">
                <a:tc>
                  <a:txBody>
                    <a:bodyPr/>
                    <a:lstStyle/>
                    <a:p>
                      <a:r>
                        <a:rPr lang="en-GB" sz="2000"/>
                        <a:t>     CHALLENGE </a:t>
                      </a:r>
                    </a:p>
                  </a:txBody>
                  <a:tcPr/>
                </a:tc>
                <a:tc>
                  <a:txBody>
                    <a:bodyPr/>
                    <a:lstStyle/>
                    <a:p>
                      <a:r>
                        <a:rPr lang="en-GB" sz="2000"/>
                        <a:t>     THREAT</a:t>
                      </a:r>
                    </a:p>
                  </a:txBody>
                  <a:tcPr/>
                </a:tc>
                <a:extLst>
                  <a:ext uri="{0D108BD9-81ED-4DB2-BD59-A6C34878D82A}">
                    <a16:rowId xmlns:a16="http://schemas.microsoft.com/office/drawing/2014/main" val="3599470835"/>
                  </a:ext>
                </a:extLst>
              </a:tr>
              <a:tr h="610510">
                <a:tc>
                  <a:txBody>
                    <a:bodyPr/>
                    <a:lstStyle/>
                    <a:p>
                      <a:r>
                        <a:rPr lang="en-GB" sz="2200"/>
                        <a:t>Sees their goal as challenging, but within reach.</a:t>
                      </a:r>
                      <a:endParaRPr lang="en-GB" sz="2200" dirty="0"/>
                    </a:p>
                  </a:txBody>
                  <a:tcPr>
                    <a:solidFill>
                      <a:schemeClr val="accent5">
                        <a:lumMod val="60000"/>
                        <a:lumOff val="40000"/>
                        <a:alpha val="20000"/>
                      </a:schemeClr>
                    </a:solidFill>
                  </a:tcPr>
                </a:tc>
                <a:tc>
                  <a:txBody>
                    <a:bodyPr/>
                    <a:lstStyle/>
                    <a:p>
                      <a:r>
                        <a:rPr lang="en-GB" sz="2200"/>
                        <a:t>Does not believe they can succeed.</a:t>
                      </a:r>
                      <a:endParaRPr lang="en-GB" sz="2200" dirty="0"/>
                    </a:p>
                  </a:txBody>
                  <a:tcPr>
                    <a:solidFill>
                      <a:schemeClr val="accent5">
                        <a:lumMod val="60000"/>
                        <a:lumOff val="40000"/>
                        <a:alpha val="20000"/>
                      </a:schemeClr>
                    </a:solidFill>
                  </a:tcPr>
                </a:tc>
                <a:extLst>
                  <a:ext uri="{0D108BD9-81ED-4DB2-BD59-A6C34878D82A}">
                    <a16:rowId xmlns:a16="http://schemas.microsoft.com/office/drawing/2014/main" val="4002510786"/>
                  </a:ext>
                </a:extLst>
              </a:tr>
              <a:tr h="418614">
                <a:tc>
                  <a:txBody>
                    <a:bodyPr/>
                    <a:lstStyle/>
                    <a:p>
                      <a:r>
                        <a:rPr lang="en-GB" sz="2200"/>
                        <a:t>Channels any negative emotions into motivation to perform their best.</a:t>
                      </a:r>
                      <a:endParaRPr lang="en-GB"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t>Gives excuses in advance for poor performance e.g., “I’m so tired”.</a:t>
                      </a:r>
                      <a:endParaRPr lang="en-GB" sz="2200" dirty="0"/>
                    </a:p>
                  </a:txBody>
                  <a:tcPr/>
                </a:tc>
                <a:extLst>
                  <a:ext uri="{0D108BD9-81ED-4DB2-BD59-A6C34878D82A}">
                    <a16:rowId xmlns:a16="http://schemas.microsoft.com/office/drawing/2014/main" val="3541316433"/>
                  </a:ext>
                </a:extLst>
              </a:tr>
              <a:tr h="642253">
                <a:tc>
                  <a:txBody>
                    <a:bodyPr/>
                    <a:lstStyle/>
                    <a:p>
                      <a:r>
                        <a:rPr lang="en-GB" sz="2200"/>
                        <a:t>Warms up with a lot of energy and power.</a:t>
                      </a:r>
                      <a:endParaRPr lang="en-GB" sz="2200" dirty="0"/>
                    </a:p>
                  </a:txBody>
                  <a:tcPr>
                    <a:solidFill>
                      <a:schemeClr val="accent5">
                        <a:lumMod val="60000"/>
                        <a:lumOff val="4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t>Procrastinates warming up and exerting energy.</a:t>
                      </a:r>
                      <a:endParaRPr lang="en-GB" sz="2200" dirty="0"/>
                    </a:p>
                  </a:txBody>
                  <a:tcPr>
                    <a:solidFill>
                      <a:schemeClr val="accent5">
                        <a:lumMod val="60000"/>
                        <a:lumOff val="40000"/>
                        <a:alpha val="20000"/>
                      </a:schemeClr>
                    </a:solidFill>
                  </a:tcPr>
                </a:tc>
                <a:extLst>
                  <a:ext uri="{0D108BD9-81ED-4DB2-BD59-A6C34878D82A}">
                    <a16:rowId xmlns:a16="http://schemas.microsoft.com/office/drawing/2014/main" val="1881379378"/>
                  </a:ext>
                </a:extLst>
              </a:tr>
              <a:tr h="418614">
                <a:tc>
                  <a:txBody>
                    <a:bodyPr/>
                    <a:lstStyle/>
                    <a:p>
                      <a:r>
                        <a:rPr lang="en-GB" sz="2200"/>
                        <a:t>Focused on the task at hand.</a:t>
                      </a:r>
                      <a:endParaRPr lang="en-GB" sz="2200" dirty="0"/>
                    </a:p>
                  </a:txBody>
                  <a:tcPr/>
                </a:tc>
                <a:tc>
                  <a:txBody>
                    <a:bodyPr/>
                    <a:lstStyle/>
                    <a:p>
                      <a:r>
                        <a:rPr lang="en-GB" sz="2200"/>
                        <a:t>Easily distracted by irrelevant stimuli.</a:t>
                      </a:r>
                      <a:endParaRPr lang="en-GB" sz="2200" dirty="0"/>
                    </a:p>
                  </a:txBody>
                  <a:tcPr/>
                </a:tc>
                <a:extLst>
                  <a:ext uri="{0D108BD9-81ED-4DB2-BD59-A6C34878D82A}">
                    <a16:rowId xmlns:a16="http://schemas.microsoft.com/office/drawing/2014/main" val="887576069"/>
                  </a:ext>
                </a:extLst>
              </a:tr>
            </a:tbl>
          </a:graphicData>
        </a:graphic>
      </p:graphicFrame>
      <p:sp>
        <p:nvSpPr>
          <p:cNvPr id="5" name="TextBox 4">
            <a:extLst>
              <a:ext uri="{FF2B5EF4-FFF2-40B4-BE49-F238E27FC236}">
                <a16:creationId xmlns:a16="http://schemas.microsoft.com/office/drawing/2014/main" id="{47D603A6-58AD-3D7D-3C7D-7000EE607C5E}"/>
              </a:ext>
            </a:extLst>
          </p:cNvPr>
          <p:cNvSpPr txBox="1"/>
          <p:nvPr/>
        </p:nvSpPr>
        <p:spPr>
          <a:xfrm>
            <a:off x="1379032" y="1738322"/>
            <a:ext cx="9616935" cy="830997"/>
          </a:xfrm>
          <a:prstGeom prst="rect">
            <a:avLst/>
          </a:prstGeom>
          <a:noFill/>
        </p:spPr>
        <p:txBody>
          <a:bodyPr wrap="square" rtlCol="0">
            <a:spAutoFit/>
          </a:bodyPr>
          <a:lstStyle/>
          <a:p>
            <a:pPr algn="ctr"/>
            <a:r>
              <a:rPr lang="en-GB" sz="2400" b="1"/>
              <a:t>You can expect an athlete to exhibit some of the following characteristics, depending on their state:</a:t>
            </a:r>
          </a:p>
        </p:txBody>
      </p:sp>
      <p:sp>
        <p:nvSpPr>
          <p:cNvPr id="6" name="Rectangle 5">
            <a:extLst>
              <a:ext uri="{FF2B5EF4-FFF2-40B4-BE49-F238E27FC236}">
                <a16:creationId xmlns:a16="http://schemas.microsoft.com/office/drawing/2014/main" id="{144C960B-DEF1-E5D4-91D7-85A6B5C1ECC8}"/>
              </a:ext>
            </a:extLst>
          </p:cNvPr>
          <p:cNvSpPr/>
          <p:nvPr/>
        </p:nvSpPr>
        <p:spPr>
          <a:xfrm>
            <a:off x="527508" y="3152180"/>
            <a:ext cx="209320" cy="17627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C688ECA-0396-B330-FFE1-323A89F2BE6C}"/>
              </a:ext>
            </a:extLst>
          </p:cNvPr>
          <p:cNvSpPr/>
          <p:nvPr/>
        </p:nvSpPr>
        <p:spPr>
          <a:xfrm>
            <a:off x="6313932" y="3143182"/>
            <a:ext cx="209320" cy="176270"/>
          </a:xfrm>
          <a:prstGeom prst="rect">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082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Graphic 3" descr="Head with Gears">
            <a:extLst>
              <a:ext uri="{FF2B5EF4-FFF2-40B4-BE49-F238E27FC236}">
                <a16:creationId xmlns:a16="http://schemas.microsoft.com/office/drawing/2014/main" id="{32DC89F6-EDAB-B29C-0BC8-B6F26BED12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6981" y="1436594"/>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7" name="Title 1">
            <a:extLst>
              <a:ext uri="{FF2B5EF4-FFF2-40B4-BE49-F238E27FC236}">
                <a16:creationId xmlns:a16="http://schemas.microsoft.com/office/drawing/2014/main" id="{79063F93-A553-B873-3D2E-2588F6BF28BD}"/>
              </a:ext>
            </a:extLst>
          </p:cNvPr>
          <p:cNvSpPr txBox="1">
            <a:spLocks/>
          </p:cNvSpPr>
          <p:nvPr/>
        </p:nvSpPr>
        <p:spPr>
          <a:xfrm>
            <a:off x="5405959" y="1886503"/>
            <a:ext cx="5667749" cy="16237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a:solidFill>
                  <a:schemeClr val="tx2"/>
                </a:solidFill>
              </a:rPr>
              <a:t>How to achieve a challenge state</a:t>
            </a:r>
          </a:p>
        </p:txBody>
      </p:sp>
      <p:sp>
        <p:nvSpPr>
          <p:cNvPr id="9" name="Title 1">
            <a:extLst>
              <a:ext uri="{FF2B5EF4-FFF2-40B4-BE49-F238E27FC236}">
                <a16:creationId xmlns:a16="http://schemas.microsoft.com/office/drawing/2014/main" id="{6AC2EDC7-6D68-AEB1-B0FB-B5549749BCD8}"/>
              </a:ext>
            </a:extLst>
          </p:cNvPr>
          <p:cNvSpPr txBox="1">
            <a:spLocks/>
          </p:cNvSpPr>
          <p:nvPr/>
        </p:nvSpPr>
        <p:spPr>
          <a:xfrm>
            <a:off x="5405959" y="3560388"/>
            <a:ext cx="5709725" cy="16237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a:solidFill>
                  <a:schemeClr val="tx2"/>
                </a:solidFill>
              </a:rPr>
              <a:t>Research recommendations to help athletes enter a challenge state, even when competing against tough rivals.</a:t>
            </a:r>
          </a:p>
        </p:txBody>
      </p:sp>
    </p:spTree>
    <p:extLst>
      <p:ext uri="{BB962C8B-B14F-4D97-AF65-F5344CB8AC3E}">
        <p14:creationId xmlns:p14="http://schemas.microsoft.com/office/powerpoint/2010/main" val="306489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99F5D24-F0DD-2344-87D7-C1FDDE8BB2AB}"/>
              </a:ext>
            </a:extLst>
          </p:cNvPr>
          <p:cNvSpPr>
            <a:spLocks noGrp="1"/>
          </p:cNvSpPr>
          <p:nvPr>
            <p:ph type="title"/>
          </p:nvPr>
        </p:nvSpPr>
        <p:spPr>
          <a:xfrm>
            <a:off x="1179072" y="716262"/>
            <a:ext cx="9833548" cy="1325563"/>
          </a:xfrm>
        </p:spPr>
        <p:txBody>
          <a:bodyPr anchor="b">
            <a:normAutofit fontScale="90000"/>
          </a:bodyPr>
          <a:lstStyle/>
          <a:p>
            <a:pPr algn="ctr"/>
            <a:r>
              <a:rPr lang="en-GB" sz="3600">
                <a:solidFill>
                  <a:schemeClr val="tx2"/>
                </a:solidFill>
              </a:rPr>
              <a:t>To appraise a situation as a challenge, the athlete needs to:</a:t>
            </a:r>
            <a:br>
              <a:rPr lang="en-GB" sz="3600">
                <a:solidFill>
                  <a:schemeClr val="tx2"/>
                </a:solidFill>
              </a:rPr>
            </a:br>
            <a:endParaRPr lang="en-GB" sz="360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D30CDFB-DA7B-C463-9C08-5527073EC1D1}"/>
              </a:ext>
            </a:extLst>
          </p:cNvPr>
          <p:cNvSpPr>
            <a:spLocks noGrp="1"/>
          </p:cNvSpPr>
          <p:nvPr>
            <p:ph idx="1"/>
          </p:nvPr>
        </p:nvSpPr>
        <p:spPr>
          <a:xfrm>
            <a:off x="1872508" y="5231028"/>
            <a:ext cx="9833548" cy="816428"/>
          </a:xfrm>
        </p:spPr>
        <p:txBody>
          <a:bodyPr>
            <a:normAutofit/>
          </a:bodyPr>
          <a:lstStyle/>
          <a:p>
            <a:pPr marL="0" indent="0">
              <a:buNone/>
            </a:pPr>
            <a:endParaRPr lang="en-GB" sz="1400">
              <a:solidFill>
                <a:schemeClr val="tx2"/>
              </a:solidFill>
            </a:endParaRPr>
          </a:p>
          <a:p>
            <a:pPr marL="0" indent="0">
              <a:buNone/>
            </a:pPr>
            <a:r>
              <a:rPr lang="en-GB" sz="2400">
                <a:solidFill>
                  <a:schemeClr val="tx2"/>
                </a:solidFill>
              </a:rPr>
              <a:t>But how can you develop these characteristics in your athletes?</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54D2B59-3ADA-9E64-1CCD-D1DF1C9DE92D}"/>
              </a:ext>
            </a:extLst>
          </p:cNvPr>
          <p:cNvGrpSpPr/>
          <p:nvPr/>
        </p:nvGrpSpPr>
        <p:grpSpPr>
          <a:xfrm>
            <a:off x="3878828" y="1835735"/>
            <a:ext cx="4447148" cy="2731904"/>
            <a:chOff x="2562080" y="1496284"/>
            <a:chExt cx="4447148" cy="2731904"/>
          </a:xfrm>
        </p:grpSpPr>
        <p:sp>
          <p:nvSpPr>
            <p:cNvPr id="4" name="Rectangle: Rounded Corners 3">
              <a:extLst>
                <a:ext uri="{FF2B5EF4-FFF2-40B4-BE49-F238E27FC236}">
                  <a16:creationId xmlns:a16="http://schemas.microsoft.com/office/drawing/2014/main" id="{CA80BE07-5136-FAB7-196B-BBEB02981F85}"/>
                </a:ext>
              </a:extLst>
            </p:cNvPr>
            <p:cNvSpPr/>
            <p:nvPr/>
          </p:nvSpPr>
          <p:spPr>
            <a:xfrm>
              <a:off x="2562080" y="3411760"/>
              <a:ext cx="4429029" cy="8164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solidFill>
                    <a:schemeClr val="tx2"/>
                  </a:solidFill>
                </a:rPr>
                <a:t>Have a high perception of control</a:t>
              </a:r>
            </a:p>
          </p:txBody>
        </p:sp>
        <p:sp>
          <p:nvSpPr>
            <p:cNvPr id="5" name="Rectangle: Rounded Corners 4">
              <a:extLst>
                <a:ext uri="{FF2B5EF4-FFF2-40B4-BE49-F238E27FC236}">
                  <a16:creationId xmlns:a16="http://schemas.microsoft.com/office/drawing/2014/main" id="{777A72E3-810C-21B5-8DF6-B21F279F871B}"/>
                </a:ext>
              </a:extLst>
            </p:cNvPr>
            <p:cNvSpPr/>
            <p:nvPr/>
          </p:nvSpPr>
          <p:spPr>
            <a:xfrm>
              <a:off x="2580199" y="2480382"/>
              <a:ext cx="4429029" cy="8164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solidFill>
                    <a:schemeClr val="tx2"/>
                  </a:solidFill>
                </a:rPr>
                <a:t>Have high confidence</a:t>
              </a:r>
            </a:p>
          </p:txBody>
        </p:sp>
        <p:sp>
          <p:nvSpPr>
            <p:cNvPr id="6" name="Rectangle: Rounded Corners 5">
              <a:extLst>
                <a:ext uri="{FF2B5EF4-FFF2-40B4-BE49-F238E27FC236}">
                  <a16:creationId xmlns:a16="http://schemas.microsoft.com/office/drawing/2014/main" id="{CEFF1E05-7CF0-1C98-B0A0-39D050F80228}"/>
                </a:ext>
              </a:extLst>
            </p:cNvPr>
            <p:cNvSpPr/>
            <p:nvPr/>
          </p:nvSpPr>
          <p:spPr>
            <a:xfrm>
              <a:off x="2568788" y="1496284"/>
              <a:ext cx="4429029" cy="8164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solidFill>
                    <a:schemeClr val="tx2"/>
                  </a:solidFill>
                </a:rPr>
                <a:t>Focus on approach goals</a:t>
              </a:r>
            </a:p>
          </p:txBody>
        </p:sp>
      </p:grpSp>
      <p:sp>
        <p:nvSpPr>
          <p:cNvPr id="11" name="Content Placeholder 2">
            <a:extLst>
              <a:ext uri="{FF2B5EF4-FFF2-40B4-BE49-F238E27FC236}">
                <a16:creationId xmlns:a16="http://schemas.microsoft.com/office/drawing/2014/main" id="{9641AFD7-5FFD-7EBA-2B64-DE59A06B2FD9}"/>
              </a:ext>
            </a:extLst>
          </p:cNvPr>
          <p:cNvSpPr txBox="1">
            <a:spLocks/>
          </p:cNvSpPr>
          <p:nvPr/>
        </p:nvSpPr>
        <p:spPr>
          <a:xfrm>
            <a:off x="3016616" y="4694682"/>
            <a:ext cx="9833548" cy="816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a:solidFill>
                <a:schemeClr val="tx2"/>
              </a:solidFill>
            </a:endParaRPr>
          </a:p>
          <a:p>
            <a:pPr marL="0" indent="0">
              <a:buFont typeface="Arial" panose="020B0604020202020204" pitchFamily="34" charset="0"/>
              <a:buNone/>
            </a:pPr>
            <a:r>
              <a:rPr lang="en-GB" sz="2400">
                <a:solidFill>
                  <a:schemeClr val="tx2"/>
                </a:solidFill>
              </a:rPr>
              <a:t>All three are necessary for a challenge state.</a:t>
            </a:r>
          </a:p>
        </p:txBody>
      </p:sp>
    </p:spTree>
    <p:extLst>
      <p:ext uri="{BB962C8B-B14F-4D97-AF65-F5344CB8AC3E}">
        <p14:creationId xmlns:p14="http://schemas.microsoft.com/office/powerpoint/2010/main" val="418053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99F5D24-F0DD-2344-87D7-C1FDDE8BB2AB}"/>
              </a:ext>
            </a:extLst>
          </p:cNvPr>
          <p:cNvSpPr>
            <a:spLocks noGrp="1"/>
          </p:cNvSpPr>
          <p:nvPr>
            <p:ph type="title"/>
          </p:nvPr>
        </p:nvSpPr>
        <p:spPr>
          <a:xfrm>
            <a:off x="1057626" y="-70603"/>
            <a:ext cx="9833548" cy="1325563"/>
          </a:xfrm>
        </p:spPr>
        <p:txBody>
          <a:bodyPr anchor="b">
            <a:normAutofit/>
          </a:bodyPr>
          <a:lstStyle/>
          <a:p>
            <a:pPr algn="ctr"/>
            <a:r>
              <a:rPr lang="en-GB" sz="3600" dirty="0">
                <a:solidFill>
                  <a:schemeClr val="tx2"/>
                </a:solidFill>
              </a:rPr>
              <a:t>Step 1: Focus on approach goals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541AE02-DA8A-6DFE-29D0-C7BEAB292503}"/>
              </a:ext>
            </a:extLst>
          </p:cNvPr>
          <p:cNvSpPr txBox="1"/>
          <p:nvPr/>
        </p:nvSpPr>
        <p:spPr>
          <a:xfrm>
            <a:off x="685262" y="5552909"/>
            <a:ext cx="10821170" cy="769441"/>
          </a:xfrm>
          <a:prstGeom prst="rect">
            <a:avLst/>
          </a:prstGeom>
          <a:noFill/>
        </p:spPr>
        <p:txBody>
          <a:bodyPr wrap="square" rtlCol="0">
            <a:spAutoFit/>
          </a:bodyPr>
          <a:lstStyle/>
          <a:p>
            <a:r>
              <a:rPr lang="en-GB" sz="2200" dirty="0"/>
              <a:t>Focusing on </a:t>
            </a:r>
            <a:r>
              <a:rPr lang="en-GB" sz="2200" dirty="0">
                <a:solidFill>
                  <a:schemeClr val="accent6">
                    <a:lumMod val="75000"/>
                  </a:schemeClr>
                </a:solidFill>
              </a:rPr>
              <a:t>approach goals </a:t>
            </a:r>
            <a:r>
              <a:rPr lang="en-GB" sz="2200" dirty="0"/>
              <a:t>constantly reminds the athlete of the possibility of success and encourages them to </a:t>
            </a:r>
            <a:r>
              <a:rPr lang="en-GB" sz="2200" dirty="0">
                <a:solidFill>
                  <a:schemeClr val="accent6">
                    <a:lumMod val="75000"/>
                  </a:schemeClr>
                </a:solidFill>
              </a:rPr>
              <a:t>view a demanding event as a challenge. </a:t>
            </a:r>
          </a:p>
        </p:txBody>
      </p:sp>
      <p:sp>
        <p:nvSpPr>
          <p:cNvPr id="3" name="TextBox 2">
            <a:extLst>
              <a:ext uri="{FF2B5EF4-FFF2-40B4-BE49-F238E27FC236}">
                <a16:creationId xmlns:a16="http://schemas.microsoft.com/office/drawing/2014/main" id="{0740A734-0031-73E4-B8D2-F9E11A133C8A}"/>
              </a:ext>
            </a:extLst>
          </p:cNvPr>
          <p:cNvSpPr txBox="1"/>
          <p:nvPr/>
        </p:nvSpPr>
        <p:spPr>
          <a:xfrm>
            <a:off x="727493" y="1686295"/>
            <a:ext cx="10982426" cy="769441"/>
          </a:xfrm>
          <a:prstGeom prst="rect">
            <a:avLst/>
          </a:prstGeom>
          <a:noFill/>
        </p:spPr>
        <p:txBody>
          <a:bodyPr wrap="square" rtlCol="0">
            <a:spAutoFit/>
          </a:bodyPr>
          <a:lstStyle/>
          <a:p>
            <a:r>
              <a:rPr lang="en-GB" sz="2200" dirty="0"/>
              <a:t>These are performance goals related to demonstrating competence and </a:t>
            </a:r>
            <a:r>
              <a:rPr lang="en-GB" sz="2200" dirty="0">
                <a:solidFill>
                  <a:schemeClr val="accent6">
                    <a:lumMod val="75000"/>
                  </a:schemeClr>
                </a:solidFill>
              </a:rPr>
              <a:t>can be related to the task, the self, or others </a:t>
            </a:r>
            <a:r>
              <a:rPr lang="en-GB" sz="2200" dirty="0"/>
              <a:t>(examples are given below). </a:t>
            </a:r>
          </a:p>
        </p:txBody>
      </p:sp>
      <p:graphicFrame>
        <p:nvGraphicFramePr>
          <p:cNvPr id="7" name="Table 16">
            <a:extLst>
              <a:ext uri="{FF2B5EF4-FFF2-40B4-BE49-F238E27FC236}">
                <a16:creationId xmlns:a16="http://schemas.microsoft.com/office/drawing/2014/main" id="{58F01091-AF60-1EA8-1D50-F480BF3C6D57}"/>
              </a:ext>
            </a:extLst>
          </p:cNvPr>
          <p:cNvGraphicFramePr>
            <a:graphicFrameLocks noGrp="1"/>
          </p:cNvGraphicFramePr>
          <p:nvPr>
            <p:extLst>
              <p:ext uri="{D42A27DB-BD31-4B8C-83A1-F6EECF244321}">
                <p14:modId xmlns:p14="http://schemas.microsoft.com/office/powerpoint/2010/main" val="3663483737"/>
              </p:ext>
            </p:extLst>
          </p:nvPr>
        </p:nvGraphicFramePr>
        <p:xfrm>
          <a:off x="454514" y="2860145"/>
          <a:ext cx="11528385" cy="2377440"/>
        </p:xfrm>
        <a:graphic>
          <a:graphicData uri="http://schemas.openxmlformats.org/drawingml/2006/table">
            <a:tbl>
              <a:tblPr firstRow="1" bandRow="1">
                <a:tableStyleId>{5FD0F851-EC5A-4D38-B0AD-8093EC10F338}</a:tableStyleId>
              </a:tblPr>
              <a:tblGrid>
                <a:gridCol w="1246549">
                  <a:extLst>
                    <a:ext uri="{9D8B030D-6E8A-4147-A177-3AD203B41FA5}">
                      <a16:colId xmlns:a16="http://schemas.microsoft.com/office/drawing/2014/main" val="2755688209"/>
                    </a:ext>
                  </a:extLst>
                </a:gridCol>
                <a:gridCol w="4841736">
                  <a:extLst>
                    <a:ext uri="{9D8B030D-6E8A-4147-A177-3AD203B41FA5}">
                      <a16:colId xmlns:a16="http://schemas.microsoft.com/office/drawing/2014/main" val="4107046380"/>
                    </a:ext>
                  </a:extLst>
                </a:gridCol>
                <a:gridCol w="5440100">
                  <a:extLst>
                    <a:ext uri="{9D8B030D-6E8A-4147-A177-3AD203B41FA5}">
                      <a16:colId xmlns:a16="http://schemas.microsoft.com/office/drawing/2014/main" val="3097484658"/>
                    </a:ext>
                  </a:extLst>
                </a:gridCol>
              </a:tblGrid>
              <a:tr h="370840">
                <a:tc>
                  <a:txBody>
                    <a:bodyPr/>
                    <a:lstStyle/>
                    <a:p>
                      <a:endParaRPr lang="en-GB"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a:t>Approach goals</a:t>
                      </a:r>
                      <a:r>
                        <a:rPr lang="en-GB" sz="2200"/>
                        <a:t>: </a:t>
                      </a:r>
                      <a:r>
                        <a:rPr lang="en-GB" sz="2200" b="0"/>
                        <a:t>striving for</a:t>
                      </a:r>
                      <a:r>
                        <a:rPr lang="en-GB" sz="2200" b="0">
                          <a:solidFill>
                            <a:schemeClr val="accent1"/>
                          </a:solidFill>
                        </a:rPr>
                        <a:t> competence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a:t>Avoidance goals</a:t>
                      </a:r>
                      <a:r>
                        <a:rPr lang="en-GB" sz="2200"/>
                        <a:t>: </a:t>
                      </a:r>
                      <a:r>
                        <a:rPr lang="en-GB" sz="2200" b="0"/>
                        <a:t>drive to </a:t>
                      </a:r>
                      <a:r>
                        <a:rPr lang="en-GB" sz="2200" b="0">
                          <a:solidFill>
                            <a:schemeClr val="accent1"/>
                          </a:solidFill>
                        </a:rPr>
                        <a:t>avoid incompetence </a:t>
                      </a:r>
                    </a:p>
                  </a:txBody>
                  <a:tcPr/>
                </a:tc>
                <a:extLst>
                  <a:ext uri="{0D108BD9-81ED-4DB2-BD59-A6C34878D82A}">
                    <a16:rowId xmlns:a16="http://schemas.microsoft.com/office/drawing/2014/main" val="3600335655"/>
                  </a:ext>
                </a:extLst>
              </a:tr>
              <a:tr h="370840">
                <a:tc>
                  <a:txBody>
                    <a:bodyPr/>
                    <a:lstStyle/>
                    <a:p>
                      <a:r>
                        <a:rPr lang="en-GB" sz="2200" b="1"/>
                        <a:t>Task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To score five times in the season.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To avoid going the season without scoring.</a:t>
                      </a:r>
                    </a:p>
                  </a:txBody>
                  <a:tcPr/>
                </a:tc>
                <a:extLst>
                  <a:ext uri="{0D108BD9-81ED-4DB2-BD59-A6C34878D82A}">
                    <a16:rowId xmlns:a16="http://schemas.microsoft.com/office/drawing/2014/main" val="1993708342"/>
                  </a:ext>
                </a:extLst>
              </a:tr>
              <a:tr h="370840">
                <a:tc>
                  <a:txBody>
                    <a:bodyPr/>
                    <a:lstStyle/>
                    <a:p>
                      <a:r>
                        <a:rPr lang="en-GB" sz="2200" b="1"/>
                        <a:t>Self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To beat their 400m PB.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t>To avoid running more than 5s slower than their 400m PB.</a:t>
                      </a:r>
                    </a:p>
                  </a:txBody>
                  <a:tcPr/>
                </a:tc>
                <a:extLst>
                  <a:ext uri="{0D108BD9-81ED-4DB2-BD59-A6C34878D82A}">
                    <a16:rowId xmlns:a16="http://schemas.microsoft.com/office/drawing/2014/main" val="2073422086"/>
                  </a:ext>
                </a:extLst>
              </a:tr>
              <a:tr h="370840">
                <a:tc>
                  <a:txBody>
                    <a:bodyPr/>
                    <a:lstStyle/>
                    <a:p>
                      <a:r>
                        <a:rPr lang="en-GB" sz="2200" b="1"/>
                        <a:t>Others</a:t>
                      </a:r>
                    </a:p>
                  </a:txBody>
                  <a:tcPr/>
                </a:tc>
                <a:tc>
                  <a:txBody>
                    <a:bodyPr/>
                    <a:lstStyle/>
                    <a:p>
                      <a:r>
                        <a:rPr lang="en-GB" sz="2200"/>
                        <a:t>To be seen as a more talented squash player than their opponent.</a:t>
                      </a:r>
                      <a:endParaRPr lang="en-GB" sz="2200" dirty="0"/>
                    </a:p>
                  </a:txBody>
                  <a:tcPr/>
                </a:tc>
                <a:tc>
                  <a:txBody>
                    <a:bodyPr/>
                    <a:lstStyle/>
                    <a:p>
                      <a:r>
                        <a:rPr lang="en-GB" sz="2200"/>
                        <a:t>To avoid being seen as a worse squash player than their opponent.</a:t>
                      </a:r>
                      <a:endParaRPr lang="en-GB" sz="2200" dirty="0"/>
                    </a:p>
                  </a:txBody>
                  <a:tcPr/>
                </a:tc>
                <a:extLst>
                  <a:ext uri="{0D108BD9-81ED-4DB2-BD59-A6C34878D82A}">
                    <a16:rowId xmlns:a16="http://schemas.microsoft.com/office/drawing/2014/main" val="2837139908"/>
                  </a:ext>
                </a:extLst>
              </a:tr>
            </a:tbl>
          </a:graphicData>
        </a:graphic>
      </p:graphicFrame>
    </p:spTree>
    <p:extLst>
      <p:ext uri="{BB962C8B-B14F-4D97-AF65-F5344CB8AC3E}">
        <p14:creationId xmlns:p14="http://schemas.microsoft.com/office/powerpoint/2010/main" val="3697393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E8A5958423F749A217B7B809AA8872" ma:contentTypeVersion="12" ma:contentTypeDescription="Create a new document." ma:contentTypeScope="" ma:versionID="dfca6d6c353d68f6736efd4f1789ae29">
  <xsd:schema xmlns:xsd="http://www.w3.org/2001/XMLSchema" xmlns:xs="http://www.w3.org/2001/XMLSchema" xmlns:p="http://schemas.microsoft.com/office/2006/metadata/properties" xmlns:ns2="7fe228c1-862b-4aea-8145-20ca6320e617" xmlns:ns3="232ee0e1-82ed-4e5c-b509-00089a256d2d" targetNamespace="http://schemas.microsoft.com/office/2006/metadata/properties" ma:root="true" ma:fieldsID="2bebfd4a5c4fdaf20334bc96beaa00ee" ns2:_="" ns3:_="">
    <xsd:import namespace="7fe228c1-862b-4aea-8145-20ca6320e617"/>
    <xsd:import namespace="232ee0e1-82ed-4e5c-b509-00089a256d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228c1-862b-4aea-8145-20ca6320e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2ee0e1-82ed-4e5c-b509-00089a256d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82006e-74b5-4a38-9076-295687e8d89c}" ma:internalName="TaxCatchAll" ma:showField="CatchAllData" ma:web="232ee0e1-82ed-4e5c-b509-00089a256d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2ee0e1-82ed-4e5c-b509-00089a256d2d" xsi:nil="true"/>
    <lcf76f155ced4ddcb4097134ff3c332f xmlns="7fe228c1-862b-4aea-8145-20ca6320e6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891988-5F31-483D-B1A1-7A0F69388E10}">
  <ds:schemaRefs>
    <ds:schemaRef ds:uri="http://schemas.microsoft.com/sharepoint/v3/contenttype/forms"/>
  </ds:schemaRefs>
</ds:datastoreItem>
</file>

<file path=customXml/itemProps2.xml><?xml version="1.0" encoding="utf-8"?>
<ds:datastoreItem xmlns:ds="http://schemas.openxmlformats.org/officeDocument/2006/customXml" ds:itemID="{95225156-D3DF-4363-A29F-87E41E00A405}">
  <ds:schemaRefs>
    <ds:schemaRef ds:uri="232ee0e1-82ed-4e5c-b509-00089a256d2d"/>
    <ds:schemaRef ds:uri="7fe228c1-862b-4aea-8145-20ca6320e6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598050-DD0C-475E-8FC0-1030DDC04AF2}">
  <ds:schemaRefs>
    <ds:schemaRef ds:uri="http://schemas.microsoft.com/office/2006/documentManagement/types"/>
    <ds:schemaRef ds:uri="7fe228c1-862b-4aea-8145-20ca6320e617"/>
    <ds:schemaRef ds:uri="http://schemas.microsoft.com/office/2006/metadata/properties"/>
    <ds:schemaRef ds:uri="http://purl.org/dc/terms/"/>
    <ds:schemaRef ds:uri="http://purl.org/dc/dcmitype/"/>
    <ds:schemaRef ds:uri="232ee0e1-82ed-4e5c-b509-00089a256d2d"/>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178</TotalTime>
  <Words>1909</Words>
  <Application>Microsoft Office PowerPoint</Application>
  <PresentationFormat>Widescreen</PresentationFormat>
  <Paragraphs>152</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Segoe UI</vt:lpstr>
      <vt:lpstr>Office Theme</vt:lpstr>
      <vt:lpstr>Challenge Appraisal</vt:lpstr>
      <vt:lpstr>Purpose and Overview</vt:lpstr>
      <vt:lpstr>Challenge vs Threat state</vt:lpstr>
      <vt:lpstr>Challenge Appraisal  Challenge State</vt:lpstr>
      <vt:lpstr>Threat Appraisal  Threat State</vt:lpstr>
      <vt:lpstr>Practical example: 30 mins before competition</vt:lpstr>
      <vt:lpstr>PowerPoint Presentation</vt:lpstr>
      <vt:lpstr>To appraise a situation as a challenge, the athlete needs to: </vt:lpstr>
      <vt:lpstr>Step 1: Focus on approach goals</vt:lpstr>
      <vt:lpstr>Step 1: Focus on approach goals</vt:lpstr>
      <vt:lpstr>Step 2: High confidence</vt:lpstr>
      <vt:lpstr>Step 3: High perception of control</vt:lpstr>
      <vt:lpstr>PowerPoint Presentation</vt:lpstr>
      <vt:lpstr>Summary</vt:lpstr>
      <vt:lpstr>More Information</vt:lpstr>
      <vt:lpstr>Multimedia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appraisal</dc:title>
  <dc:creator>Alice Points (UG)</dc:creator>
  <cp:lastModifiedBy>Alice Points (UG)</cp:lastModifiedBy>
  <cp:revision>3</cp:revision>
  <dcterms:created xsi:type="dcterms:W3CDTF">2023-01-12T17:11:31Z</dcterms:created>
  <dcterms:modified xsi:type="dcterms:W3CDTF">2023-03-31T14:37:24Z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0x01010070E8A5958423F749A217B7B809AA8872</vt:lpwstr>
  </property>
  <property fmtid="{D5CDD505-2E9C-101B-9397-08002B2CF9AE}" pid="3" name="MediaServiceImageTags">
    <vt:lpwstr/>
  </property>
</Properties>
</file>