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00" r:id="rId6"/>
    <p:sldId id="301" r:id="rId7"/>
    <p:sldId id="296" r:id="rId8"/>
    <p:sldId id="262" r:id="rId9"/>
    <p:sldId id="315" r:id="rId10"/>
    <p:sldId id="316" r:id="rId11"/>
    <p:sldId id="314" r:id="rId12"/>
    <p:sldId id="318" r:id="rId13"/>
    <p:sldId id="317" r:id="rId14"/>
    <p:sldId id="307" r:id="rId15"/>
    <p:sldId id="310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FF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0AD87-B3FA-1936-D87A-5048F0ED02E0}" v="604" dt="2021-06-23T08:53:15.749"/>
    <p1510:client id="{6D22AB98-4F7C-4D33-81A0-BBD2D4F0CECD}" v="3" dt="2021-06-23T14:37:27.610"/>
    <p1510:client id="{7D055BB9-F46B-418A-A46A-09E042CE705E}" v="89" dt="2021-06-22T14:58:44.168"/>
    <p1510:client id="{7F5A8605-CB1A-4A0E-B175-77020D6D6245}" v="5" dt="2021-02-26T16:00:30.835"/>
    <p1510:client id="{9434F77A-EC1D-5F33-17B4-64527FBF9E8F}" v="535" dt="2021-06-22T15:36:36.710"/>
    <p1510:client id="{B9803CF5-FFBD-4C3E-A997-59C91FF074AA}" v="159" dt="2021-02-10T16:19:44.845"/>
    <p1510:client id="{C5F318F8-9989-4035-9515-A994FC48463C}" v="181" dt="2021-02-26T15:17:04.786"/>
    <p1510:client id="{DB49489C-C67B-4B71-B3C0-77E8B1D434B7}" v="13" dt="2021-06-23T14:19:42.778"/>
    <p1510:client id="{DEEE2ED4-A0C5-46FE-93A3-26A3AE51D154}" v="4" dt="2021-02-10T11:10:24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7372" autoAdjust="0"/>
  </p:normalViewPr>
  <p:slideViewPr>
    <p:cSldViewPr snapToGrid="0" snapToObjects="1" showGuides="1">
      <p:cViewPr varScale="1">
        <p:scale>
          <a:sx n="75" d="100"/>
          <a:sy n="75" d="100"/>
        </p:scale>
        <p:origin x="97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30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0" d="100"/>
          <a:sy n="100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9B01C-28F3-4986-8410-FD7A562E4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76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erailed" panose="020B0503030101060003" pitchFamily="34" charset="77"/>
              </a:defRPr>
            </a:lvl1pPr>
          </a:lstStyle>
          <a:p>
            <a:fld id="{C2FED9F3-DFCC-3541-89F3-45FB564C9582}" type="datetimeFigureOut">
              <a:rPr lang="en-GB" smtClean="0"/>
              <a:pPr/>
              <a:t>24/06/2021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erailed" panose="020B0503030101060003" pitchFamily="34" charset="77"/>
              </a:defRPr>
            </a:lvl1pPr>
          </a:lstStyle>
          <a:p>
            <a:fld id="{A053DDE6-AA85-CC4B-A952-8191F9DE90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16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`1234567890-=</a:t>
            </a:r>
            <a:r>
              <a:rPr lang="en-GB" dirty="0" err="1"/>
              <a:t>qwertyuiop</a:t>
            </a:r>
            <a:r>
              <a:rPr lang="en-GB" dirty="0"/>
              <a:t>[]</a:t>
            </a:r>
            <a:r>
              <a:rPr lang="en-GB" dirty="0" err="1"/>
              <a:t>asdfghjkl</a:t>
            </a:r>
            <a:r>
              <a:rPr lang="en-GB" dirty="0"/>
              <a:t>;’#\</a:t>
            </a:r>
            <a:r>
              <a:rPr lang="en-GB" dirty="0" err="1"/>
              <a:t>zxcvbnm</a:t>
            </a:r>
            <a:r>
              <a:rPr lang="en-GB" dirty="0"/>
              <a:t>,./</a:t>
            </a:r>
          </a:p>
          <a:p>
            <a:r>
              <a:rPr lang="en-GB" dirty="0"/>
              <a:t>¬!”£$%^&amp;*()_+QWERTYUIOP{}ASDFGHJKL:@~|ZXCVBNM&lt;&gt;?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41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53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93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19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16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73F76-A835-A549-9E6A-54675143A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527" y="1043273"/>
            <a:ext cx="8347338" cy="2387600"/>
          </a:xfr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56F2F-4FE7-B44D-97AA-C9C9EBABF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785" y="3525397"/>
            <a:ext cx="8325080" cy="1591909"/>
          </a:xfrm>
        </p:spPr>
        <p:txBody>
          <a:bodyPr/>
          <a:lstStyle>
            <a:lvl1pPr marL="0" indent="0" algn="l"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BF4A2-7001-974D-B311-951B6C2D2140}"/>
              </a:ext>
            </a:extLst>
          </p:cNvPr>
          <p:cNvSpPr txBox="1"/>
          <p:nvPr userDrawn="1"/>
        </p:nvSpPr>
        <p:spPr>
          <a:xfrm>
            <a:off x="730785" y="6088663"/>
            <a:ext cx="5470064" cy="30931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10" b="1" i="0" kern="120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University Library. </a:t>
            </a:r>
            <a:r>
              <a:rPr lang="en-GB" sz="2010" b="1" i="0" kern="120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Explore</a:t>
            </a:r>
            <a:r>
              <a:rPr lang="en-GB" sz="2010" b="1" i="0" kern="1200" baseline="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 the possibilities</a:t>
            </a:r>
            <a:r>
              <a:rPr lang="en-GB" sz="2010" b="1" i="0" kern="120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16470-A7C9-BC41-B858-60F4D3F51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09" y="5382709"/>
            <a:ext cx="983819" cy="11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6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46" y="1356518"/>
            <a:ext cx="5264724" cy="73037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770" y="2399145"/>
            <a:ext cx="5181600" cy="382616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 marL="180975" indent="-180975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4pPr>
            <a:lvl5pPr marL="361950" indent="-180975"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9DA256-EE1D-423A-AE66-BAFB94120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350" y="1200150"/>
            <a:ext cx="5181600" cy="4591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5C5480B-C302-45E4-BDF7-F98D4205B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400">
                <a:solidFill>
                  <a:srgbClr val="00A8FF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8786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3" y="1089815"/>
            <a:ext cx="11020281" cy="73037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400">
                <a:solidFill>
                  <a:srgbClr val="00A8FF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25135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13" y="5974048"/>
            <a:ext cx="1041717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06C497-A4DC-417A-A8B2-5BC609861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588" y="1053410"/>
            <a:ext cx="10417175" cy="7938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DE5B5B-C0F3-48BF-85D7-A5B05B4A32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9588" y="2041525"/>
            <a:ext cx="10417175" cy="3621088"/>
          </a:xfrm>
        </p:spPr>
        <p:txBody>
          <a:bodyPr/>
          <a:lstStyle>
            <a:lvl1pPr>
              <a:defRPr sz="1050" b="0"/>
            </a:lvl1pPr>
          </a:lstStyle>
          <a:p>
            <a:pPr lvl="0"/>
            <a:r>
              <a:rPr lang="en-US" dirty="0"/>
              <a:t>Data content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2B0E90-5A79-4957-95BD-F0D29BCB2D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400">
                <a:solidFill>
                  <a:srgbClr val="00A8FF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78806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EDFDEC-A6A5-43CB-8F51-12CA762B79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B28E39D-B16C-4EFA-B9BE-4B2F4AE95A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0514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56AE52C-B362-4832-A02A-A193ACECC4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6040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D733867-34D2-415F-B63F-CBA396B622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4988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D8AAC42-1A33-4AEE-A0A2-84610A056E6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40514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BA4258E-1FCE-49EE-80D2-12B98D8EA90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6040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80B7760-6999-4BB9-8B09-AE55BF7B07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400">
                <a:solidFill>
                  <a:srgbClr val="00A8FF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28076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brary Hel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7" b="46113"/>
          <a:stretch/>
        </p:blipFill>
        <p:spPr>
          <a:xfrm>
            <a:off x="0" y="-42863"/>
            <a:ext cx="12192000" cy="239077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06C497-A4DC-417A-A8B2-5BC609861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733" y="2863160"/>
            <a:ext cx="11409641" cy="3128065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Live chat 24/7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Email libraryhelp@ncl.ac.uk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Online at libhelp.ncl.ac.uk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Telephone 0191 208 7662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BF4A2-7001-974D-B311-951B6C2D2140}"/>
              </a:ext>
            </a:extLst>
          </p:cNvPr>
          <p:cNvSpPr txBox="1"/>
          <p:nvPr userDrawn="1"/>
        </p:nvSpPr>
        <p:spPr>
          <a:xfrm>
            <a:off x="6521117" y="6088663"/>
            <a:ext cx="5470064" cy="30931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10" b="1" i="0" kern="1200" dirty="0">
                <a:solidFill>
                  <a:schemeClr val="tx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University Library. </a:t>
            </a:r>
            <a:r>
              <a:rPr lang="en-GB" sz="2010" b="1" i="0" kern="120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Explore</a:t>
            </a:r>
            <a:r>
              <a:rPr lang="en-GB" sz="2010" b="1" i="0" kern="1200" baseline="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 the possibilities</a:t>
            </a:r>
            <a:r>
              <a:rPr lang="en-GB" sz="2010" b="1" i="0" kern="120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63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73F76-A835-A549-9E6A-54675143A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527" y="1043273"/>
            <a:ext cx="8347338" cy="2387600"/>
          </a:xfr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56F2F-4FE7-B44D-97AA-C9C9EBABF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785" y="3525397"/>
            <a:ext cx="8325080" cy="1591909"/>
          </a:xfrm>
        </p:spPr>
        <p:txBody>
          <a:bodyPr/>
          <a:lstStyle>
            <a:lvl1pPr marL="0" indent="0" algn="l"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BF4A2-7001-974D-B311-951B6C2D2140}"/>
              </a:ext>
            </a:extLst>
          </p:cNvPr>
          <p:cNvSpPr txBox="1"/>
          <p:nvPr userDrawn="1"/>
        </p:nvSpPr>
        <p:spPr>
          <a:xfrm>
            <a:off x="730785" y="6088663"/>
            <a:ext cx="5470064" cy="30931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10" b="1" i="0" kern="120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University Library. </a:t>
            </a:r>
            <a:r>
              <a:rPr lang="en-GB" sz="2010" b="1" i="0" kern="120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Explore</a:t>
            </a:r>
            <a:r>
              <a:rPr lang="en-GB" sz="2010" b="1" i="0" kern="1200" baseline="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 the possibilities</a:t>
            </a:r>
            <a:r>
              <a:rPr lang="en-GB" sz="2010" b="1" i="0" kern="120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16470-A7C9-BC41-B858-60F4D3F51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09" y="5382709"/>
            <a:ext cx="983819" cy="11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1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73F76-A835-A549-9E6A-54675143A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527" y="1043273"/>
            <a:ext cx="8347338" cy="2387600"/>
          </a:xfr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56F2F-4FE7-B44D-97AA-C9C9EBABF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785" y="3525397"/>
            <a:ext cx="8325080" cy="1591909"/>
          </a:xfrm>
        </p:spPr>
        <p:txBody>
          <a:bodyPr/>
          <a:lstStyle>
            <a:lvl1pPr marL="0" indent="0" algn="l"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BF4A2-7001-974D-B311-951B6C2D2140}"/>
              </a:ext>
            </a:extLst>
          </p:cNvPr>
          <p:cNvSpPr txBox="1"/>
          <p:nvPr userDrawn="1"/>
        </p:nvSpPr>
        <p:spPr>
          <a:xfrm>
            <a:off x="730785" y="6088663"/>
            <a:ext cx="5470064" cy="30931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10" b="1" i="0" kern="120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University Library. Explore</a:t>
            </a:r>
            <a:r>
              <a:rPr lang="en-GB" sz="2010" b="1" i="0" kern="1200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 the possibilities</a:t>
            </a:r>
            <a:r>
              <a:rPr lang="en-GB" sz="2010" b="1" i="0" kern="120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16470-A7C9-BC41-B858-60F4D3F51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09" y="5382709"/>
            <a:ext cx="983819" cy="11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5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73F76-A835-A549-9E6A-54675143A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527" y="1043273"/>
            <a:ext cx="8347338" cy="2387600"/>
          </a:xfr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56F2F-4FE7-B44D-97AA-C9C9EBABF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785" y="3525397"/>
            <a:ext cx="8325080" cy="1591909"/>
          </a:xfrm>
        </p:spPr>
        <p:txBody>
          <a:bodyPr/>
          <a:lstStyle>
            <a:lvl1pPr marL="0" indent="0" algn="l"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BF4A2-7001-974D-B311-951B6C2D2140}"/>
              </a:ext>
            </a:extLst>
          </p:cNvPr>
          <p:cNvSpPr txBox="1"/>
          <p:nvPr userDrawn="1"/>
        </p:nvSpPr>
        <p:spPr>
          <a:xfrm>
            <a:off x="730785" y="6088663"/>
            <a:ext cx="5470064" cy="30931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10" b="1" i="0" kern="120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University Library. </a:t>
            </a:r>
            <a:r>
              <a:rPr lang="en-GB" sz="2010" b="1" i="0" kern="120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Explore</a:t>
            </a:r>
            <a:r>
              <a:rPr lang="en-GB" sz="2010" b="1" i="0" kern="1200" baseline="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 the possibilities</a:t>
            </a:r>
            <a:r>
              <a:rPr lang="en-GB" sz="2010" b="1" i="0" kern="120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16470-A7C9-BC41-B858-60F4D3F51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09" y="5382709"/>
            <a:ext cx="983819" cy="11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5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73F76-A835-A549-9E6A-54675143A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527" y="1043273"/>
            <a:ext cx="8347338" cy="2387600"/>
          </a:xfr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56F2F-4FE7-B44D-97AA-C9C9EBABF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785" y="3525397"/>
            <a:ext cx="8325080" cy="1591909"/>
          </a:xfrm>
        </p:spPr>
        <p:txBody>
          <a:bodyPr/>
          <a:lstStyle>
            <a:lvl1pPr marL="0" indent="0" algn="l"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BF4A2-7001-974D-B311-951B6C2D2140}"/>
              </a:ext>
            </a:extLst>
          </p:cNvPr>
          <p:cNvSpPr txBox="1"/>
          <p:nvPr userDrawn="1"/>
        </p:nvSpPr>
        <p:spPr>
          <a:xfrm>
            <a:off x="730785" y="6088663"/>
            <a:ext cx="5470064" cy="30931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10" b="1" i="0" kern="120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University Library. </a:t>
            </a:r>
            <a:r>
              <a:rPr lang="en-GB" sz="2010" b="1" i="0" kern="120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Explore</a:t>
            </a:r>
            <a:r>
              <a:rPr lang="en-GB" sz="2010" b="1" i="0" kern="1200" baseline="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 the possibilities</a:t>
            </a:r>
            <a:r>
              <a:rPr lang="en-GB" sz="2010" b="1" i="0" kern="1200" dirty="0">
                <a:solidFill>
                  <a:srgbClr val="00A8FF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16470-A7C9-BC41-B858-60F4D3F51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09" y="5382709"/>
            <a:ext cx="983819" cy="11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8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57D6-7A16-F24D-94C0-B75AF5D0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1" y="1079432"/>
            <a:ext cx="11181497" cy="73037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8022-3A5C-BE46-8730-1CBF6930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61" y="2012692"/>
            <a:ext cx="11181497" cy="418941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5B7104-6B9A-4FF3-B209-F13FAE4BE0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 b="1" i="0">
                <a:solidFill>
                  <a:srgbClr val="00A8FF"/>
                </a:solidFill>
                <a:latin typeface="Derailed" panose="020B0503030101060003" pitchFamily="34" charset="77"/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41959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00A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6DD17-DAA9-4293-8AB8-291E5313B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7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59A7BC-6C5F-4FC1-BF73-7E1BF656E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AAD43-FD85-8B4F-964B-45C0396A1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</p:spTree>
    <p:extLst>
      <p:ext uri="{BB962C8B-B14F-4D97-AF65-F5344CB8AC3E}">
        <p14:creationId xmlns:p14="http://schemas.microsoft.com/office/powerpoint/2010/main" val="111739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BB6DEA-8DA0-4E34-892A-2398ACF0C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AAD43-FD85-8B4F-964B-45C0396A1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8791576" y="5926276"/>
            <a:ext cx="3064136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ncl.ac.uk/library</a:t>
            </a:r>
          </a:p>
        </p:txBody>
      </p:sp>
    </p:spTree>
    <p:extLst>
      <p:ext uri="{BB962C8B-B14F-4D97-AF65-F5344CB8AC3E}">
        <p14:creationId xmlns:p14="http://schemas.microsoft.com/office/powerpoint/2010/main" val="392900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678BFF-1399-B540-BF04-C8DF2C38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2" y="1079432"/>
            <a:ext cx="8319590" cy="73037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C1777-07C2-B445-8FF2-86550F08D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962" y="2012692"/>
            <a:ext cx="8319590" cy="4189412"/>
          </a:xfrm>
          <a:prstGeom prst="rect">
            <a:avLst/>
          </a:prstGeom>
        </p:spPr>
        <p:txBody>
          <a:bodyPr vert="horz" wrap="square" lIns="0" tIns="0" rIns="0" bIns="180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F7CE-F628-E948-A42E-EB813C054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6042" y="6454815"/>
            <a:ext cx="717446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0" i="0">
                <a:solidFill>
                  <a:schemeClr val="tx1"/>
                </a:solidFill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3F08C-4FC3-D94E-8C44-49CF7FC39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527" y="6454815"/>
            <a:ext cx="637672" cy="3501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1" i="0">
                <a:solidFill>
                  <a:schemeClr val="tx1"/>
                </a:solidFill>
                <a:latin typeface="Derailed" panose="020B0503030101060003" pitchFamily="34" charset="77"/>
                <a:cs typeface="Sakkal Majalla" panose="02000000000000000000" pitchFamily="2" charset="-78"/>
              </a:defRPr>
            </a:lvl1pPr>
          </a:lstStyle>
          <a:p>
            <a:fld id="{E5E7EA0D-6364-2B4A-8E45-9A79CD741A7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47136A-9C68-724A-B15C-FA92927A8A90}"/>
              </a:ext>
            </a:extLst>
          </p:cNvPr>
          <p:cNvCxnSpPr>
            <a:cxnSpLocks/>
          </p:cNvCxnSpPr>
          <p:nvPr userDrawn="1"/>
        </p:nvCxnSpPr>
        <p:spPr>
          <a:xfrm>
            <a:off x="515938" y="6391701"/>
            <a:ext cx="11160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344337-8D4C-214D-A62F-D7752D9F33C8}"/>
              </a:ext>
            </a:extLst>
          </p:cNvPr>
          <p:cNvCxnSpPr>
            <a:cxnSpLocks/>
          </p:cNvCxnSpPr>
          <p:nvPr userDrawn="1"/>
        </p:nvCxnSpPr>
        <p:spPr>
          <a:xfrm>
            <a:off x="515938" y="762082"/>
            <a:ext cx="11160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B1E3994-DDB3-9B4C-ACCD-9CFB5A17B01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208996"/>
            <a:ext cx="1713086" cy="4856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37182F-70DA-4B72-8C7B-6A2A19CE46B2}"/>
              </a:ext>
            </a:extLst>
          </p:cNvPr>
          <p:cNvSpPr/>
          <p:nvPr userDrawn="1"/>
        </p:nvSpPr>
        <p:spPr>
          <a:xfrm>
            <a:off x="419055" y="6487741"/>
            <a:ext cx="315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GB" sz="1800" b="1" i="0" u="none" strike="noStrike" spc="-50" baseline="30000" dirty="0">
                <a:solidFill>
                  <a:srgbClr val="000000"/>
                </a:solidFill>
                <a:latin typeface="Derailed" panose="020B0503030101060003" pitchFamily="34" charset="0"/>
              </a:rPr>
              <a:t>University Library. </a:t>
            </a:r>
            <a:r>
              <a:rPr lang="en-GB" sz="1800" b="1" i="0" u="none" strike="noStrike" spc="-50" baseline="30000" dirty="0">
                <a:solidFill>
                  <a:srgbClr val="00A8FF"/>
                </a:solidFill>
                <a:latin typeface="Derailed" panose="020B0503030101060003" pitchFamily="34" charset="0"/>
              </a:rPr>
              <a:t>Explore the possibilities.</a:t>
            </a:r>
          </a:p>
        </p:txBody>
      </p:sp>
    </p:spTree>
    <p:extLst>
      <p:ext uri="{BB962C8B-B14F-4D97-AF65-F5344CB8AC3E}">
        <p14:creationId xmlns:p14="http://schemas.microsoft.com/office/powerpoint/2010/main" val="6204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1" r:id="rId4"/>
    <p:sldLayoutId id="2147483683" r:id="rId5"/>
    <p:sldLayoutId id="2147483650" r:id="rId6"/>
    <p:sldLayoutId id="2147483651" r:id="rId7"/>
    <p:sldLayoutId id="2147483663" r:id="rId8"/>
    <p:sldLayoutId id="2147483675" r:id="rId9"/>
    <p:sldLayoutId id="2147483652" r:id="rId10"/>
    <p:sldLayoutId id="2147483664" r:id="rId11"/>
    <p:sldLayoutId id="2147483665" r:id="rId12"/>
    <p:sldLayoutId id="2147483669" r:id="rId13"/>
    <p:sldLayoutId id="2147483678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b="1" i="0" kern="1200">
          <a:solidFill>
            <a:schemeClr val="tx1"/>
          </a:solidFill>
          <a:latin typeface="Derailed" panose="020B05030301010600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1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1pPr>
      <a:lvl2pPr marL="3175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2pPr>
      <a:lvl3pPr marL="133350" indent="-1333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3pPr>
      <a:lvl4pPr marL="268288" indent="-138113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tabLst/>
        <a:defRPr sz="105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4pPr>
      <a:lvl5pPr marL="446088" indent="-1778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tabLst/>
        <a:defRPr sz="9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1351" userDrawn="1">
          <p15:clr>
            <a:srgbClr val="F26B43"/>
          </p15:clr>
        </p15:guide>
        <p15:guide id="6" orient="horz" pos="1242" userDrawn="1">
          <p15:clr>
            <a:srgbClr val="F26B43"/>
          </p15:clr>
        </p15:guide>
        <p15:guide id="7" orient="horz" pos="39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l.ac.uk/library/resources-and-study-support/skills-guides/" TargetMode="External"/><Relationship Id="rId2" Type="http://schemas.openxmlformats.org/officeDocument/2006/relationships/hyperlink" Target="https://libsearch.ncl.ac.uk/permalink/f/1jraif3/NCL_ALMA519694463000241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cl.ac.uk/academic-skills-kit/" TargetMode="External"/><Relationship Id="rId5" Type="http://schemas.openxmlformats.org/officeDocument/2006/relationships/hyperlink" Target="https://libguides.ncl.ac.uk/endnote/" TargetMode="External"/><Relationship Id="rId4" Type="http://schemas.openxmlformats.org/officeDocument/2006/relationships/hyperlink" Target="https://libguides.ncl.ac.uk/managi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mailto:lib-liaison@ncl.ac.uk" TargetMode="External"/><Relationship Id="rId7" Type="http://schemas.openxmlformats.org/officeDocument/2006/relationships/hyperlink" Target="https://www.ncl.ac.uk/librar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witter.com/ncllibsage" TargetMode="External"/><Relationship Id="rId5" Type="http://schemas.openxmlformats.org/officeDocument/2006/relationships/hyperlink" Target="https://twitter.com/ncllibsoc" TargetMode="External"/><Relationship Id="rId4" Type="http://schemas.openxmlformats.org/officeDocument/2006/relationships/hyperlink" Target="https://twitter.com/ncllibarts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l.ac.uk/academic-skills-kit/study-skills/critical-thinking/integrating-scholarship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0BF2-6098-C946-849E-AB4A1C03A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Derailed"/>
              </a:rPr>
              <a:t>Referencing drop-in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DE91E-1327-5145-A15A-6BFBFB7895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>
                <a:latin typeface="Derailed"/>
              </a:rPr>
              <a:t>Be connected: </a:t>
            </a:r>
            <a:br>
              <a:rPr lang="en-GB" dirty="0">
                <a:latin typeface="Derailed"/>
              </a:rPr>
            </a:br>
            <a:r>
              <a:rPr lang="en-GB" dirty="0">
                <a:latin typeface="Derailed"/>
              </a:rPr>
              <a:t>skills for postgraduates</a:t>
            </a:r>
            <a:endParaRPr lang="en-GB" dirty="0"/>
          </a:p>
          <a:p>
            <a:r>
              <a:rPr lang="en-GB" dirty="0">
                <a:latin typeface="Derailed"/>
              </a:rPr>
              <a:t>24th June 2021</a:t>
            </a:r>
          </a:p>
        </p:txBody>
      </p:sp>
    </p:spTree>
    <p:extLst>
      <p:ext uri="{BB962C8B-B14F-4D97-AF65-F5344CB8AC3E}">
        <p14:creationId xmlns:p14="http://schemas.microsoft.com/office/powerpoint/2010/main" val="160501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46926B-A8E9-4534-8B6C-636B181E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erailed"/>
              </a:rPr>
              <a:t>Tools and sources of help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F71A0F-610A-4A7C-9E67-EF5086303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>
                <a:latin typeface="Derailed"/>
              </a:rPr>
              <a:t>Use these to check your work before submission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92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72792-A41D-4AE2-A131-B10AD626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975B9-88F9-4B7A-A3DE-FD8C69FC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11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D6932-577A-4B24-99AB-F0ED219F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pPr marL="342900" indent="-342900">
              <a:buChar char="•"/>
            </a:pPr>
            <a:r>
              <a:rPr lang="en-GB" dirty="0">
                <a:latin typeface="Derailed"/>
              </a:rPr>
              <a:t>Cite Them Right online</a:t>
            </a:r>
            <a:endParaRPr lang="en-GB" dirty="0"/>
          </a:p>
          <a:p>
            <a:pPr marL="267970" lvl="3" indent="-137795"/>
            <a:r>
              <a:rPr lang="en-GB" sz="2400" b="1" dirty="0">
                <a:solidFill>
                  <a:srgbClr val="00A8FF"/>
                </a:solidFill>
                <a:latin typeface="Deraile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Cite Them Right</a:t>
            </a:r>
            <a:endParaRPr lang="en-GB" sz="2400" b="1">
              <a:solidFill>
                <a:srgbClr val="00A8FF"/>
              </a:solidFill>
            </a:endParaRPr>
          </a:p>
          <a:p>
            <a:pPr marL="342900" indent="-342900">
              <a:buChar char="•"/>
            </a:pPr>
            <a:r>
              <a:rPr lang="en-GB" dirty="0">
                <a:latin typeface="Derailed"/>
              </a:rPr>
              <a:t>The Library's Skills Guides</a:t>
            </a:r>
            <a:endParaRPr lang="en-GB" b="0" dirty="0"/>
          </a:p>
          <a:p>
            <a:pPr marL="267970" lvl="3" indent="-137795"/>
            <a:r>
              <a:rPr lang="en-GB" sz="2400" b="1" dirty="0">
                <a:solidFill>
                  <a:srgbClr val="00A8FF"/>
                </a:solidFill>
                <a:latin typeface="Derail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Guides</a:t>
            </a:r>
            <a:r>
              <a:rPr lang="en-GB" sz="2400" b="1" dirty="0">
                <a:solidFill>
                  <a:srgbClr val="00A8FF"/>
                </a:solidFill>
                <a:latin typeface="Derailed"/>
              </a:rPr>
              <a:t> </a:t>
            </a:r>
            <a:endParaRPr lang="en-GB" sz="2400" b="1">
              <a:solidFill>
                <a:srgbClr val="00A8FF"/>
              </a:solidFill>
            </a:endParaRPr>
          </a:p>
          <a:p>
            <a:pPr marL="267970" lvl="3" indent="-137795"/>
            <a:r>
              <a:rPr lang="en-GB" sz="2400" b="1" dirty="0">
                <a:solidFill>
                  <a:srgbClr val="00A8FF"/>
                </a:solidFill>
                <a:latin typeface="Derail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 Information Guide</a:t>
            </a:r>
            <a:endParaRPr lang="en-GB" sz="2400" b="1">
              <a:solidFill>
                <a:srgbClr val="00A8FF"/>
              </a:solidFill>
            </a:endParaRPr>
          </a:p>
          <a:p>
            <a:pPr marL="267970" lvl="3" indent="-137795"/>
            <a:r>
              <a:rPr lang="en-GB" sz="2400" b="1" dirty="0">
                <a:solidFill>
                  <a:srgbClr val="00A8FF"/>
                </a:solidFill>
                <a:latin typeface="Deraile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EndNote Guide</a:t>
            </a:r>
            <a:endParaRPr lang="en-GB" sz="2400" b="1">
              <a:solidFill>
                <a:srgbClr val="00A8FF"/>
              </a:solidFill>
            </a:endParaRPr>
          </a:p>
          <a:p>
            <a:pPr marL="342900" indent="-342900">
              <a:buChar char="•"/>
            </a:pPr>
            <a:r>
              <a:rPr lang="en-GB" dirty="0">
                <a:latin typeface="Derailed"/>
              </a:rPr>
              <a:t>Academic Skills Kit (ASK) website</a:t>
            </a:r>
            <a:endParaRPr lang="en-US" dirty="0">
              <a:latin typeface="Derailed"/>
            </a:endParaRPr>
          </a:p>
          <a:p>
            <a:pPr marL="267970" lvl="3" indent="-137795"/>
            <a:r>
              <a:rPr lang="en-GB" sz="2400" b="1" dirty="0">
                <a:solidFill>
                  <a:srgbClr val="00A8FF"/>
                </a:solidFill>
                <a:latin typeface="Derailed"/>
                <a:hlinkClick r:id="rId6"/>
              </a:rPr>
              <a:t>Academic Skills Kit</a:t>
            </a:r>
            <a:endParaRPr lang="en-US" sz="2400" b="1">
              <a:solidFill>
                <a:srgbClr val="00A8FF"/>
              </a:solidFill>
              <a:latin typeface="Derailed"/>
            </a:endParaRPr>
          </a:p>
          <a:p>
            <a:endParaRPr lang="en-GB" b="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B1AED-38FB-46D7-A8A5-391388D1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erailed"/>
              </a:rPr>
              <a:t>Tools and sources of help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A895EA-13EF-490B-8BBE-01787B9BD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>
                <a:latin typeface="Derailed"/>
              </a:rPr>
              <a:t>Referencing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9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1529-EA73-442E-9324-972B5620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erailed"/>
              </a:rPr>
              <a:t>Over to you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9F6B7-D694-4E65-9F62-26B251516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>
                <a:latin typeface="Derailed"/>
              </a:rPr>
              <a:t>Do you have any individual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35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81075" y="2863160"/>
            <a:ext cx="10782299" cy="3128065"/>
          </a:xfrm>
        </p:spPr>
        <p:txBody>
          <a:bodyPr/>
          <a:lstStyle/>
          <a:p>
            <a:pPr lvl="0"/>
            <a:r>
              <a:rPr lang="en-US" sz="3200" b="0" dirty="0">
                <a:latin typeface="+mj-lt"/>
              </a:rPr>
              <a:t>Live chat 24/7</a:t>
            </a:r>
          </a:p>
          <a:p>
            <a:pPr lvl="0"/>
            <a:endParaRPr lang="en-US" sz="3200" b="0" dirty="0">
              <a:latin typeface="+mj-lt"/>
            </a:endParaRPr>
          </a:p>
          <a:p>
            <a:pPr lvl="0"/>
            <a:r>
              <a:rPr lang="en-US" sz="2800" b="0" dirty="0">
                <a:latin typeface="+mj-lt"/>
              </a:rPr>
              <a:t>Library Help online at libhelp.ncl.ac.uk</a:t>
            </a:r>
          </a:p>
        </p:txBody>
      </p:sp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23" y="1857375"/>
            <a:ext cx="2706626" cy="23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2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EF9DB-6498-48BE-81B7-540C3A51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2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D3C3-8A0A-4D28-A450-1C69B996C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542" y="4355233"/>
            <a:ext cx="5154166" cy="1807184"/>
          </a:xfrm>
        </p:spPr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/>
              <a:t>E-mail: </a:t>
            </a:r>
            <a:r>
              <a:rPr lang="en-GB" dirty="0">
                <a:hlinkClick r:id="rId3"/>
              </a:rPr>
              <a:t>lib-liaison@ncl.ac.uk</a:t>
            </a:r>
            <a:endParaRPr lang="en-GB" dirty="0"/>
          </a:p>
          <a:p>
            <a:r>
              <a:rPr lang="en-GB" dirty="0">
                <a:latin typeface="Derailed"/>
              </a:rPr>
              <a:t>Twitter: </a:t>
            </a:r>
            <a:r>
              <a:rPr lang="en-GB" dirty="0">
                <a:latin typeface="Derailed"/>
                <a:hlinkClick r:id="rId4"/>
              </a:rPr>
              <a:t>@ncllibarts</a:t>
            </a:r>
            <a:r>
              <a:rPr lang="en-GB" dirty="0">
                <a:latin typeface="Derailed"/>
              </a:rPr>
              <a:t>, </a:t>
            </a:r>
            <a:r>
              <a:rPr lang="en-GB" dirty="0">
                <a:latin typeface="Derailed"/>
                <a:hlinkClick r:id="rId5"/>
              </a:rPr>
              <a:t>@ncllibsoc</a:t>
            </a:r>
            <a:r>
              <a:rPr lang="en-GB" dirty="0">
                <a:latin typeface="Derailed"/>
              </a:rPr>
              <a:t>, </a:t>
            </a:r>
            <a:r>
              <a:rPr lang="en-GB" dirty="0">
                <a:latin typeface="Derailed"/>
                <a:hlinkClick r:id="rId6"/>
              </a:rPr>
              <a:t>@ncllibsage</a:t>
            </a:r>
            <a:endParaRPr lang="en-GB" dirty="0">
              <a:latin typeface="Derailed"/>
            </a:endParaRPr>
          </a:p>
          <a:p>
            <a:r>
              <a:rPr lang="en-GB" dirty="0"/>
              <a:t>Website: </a:t>
            </a:r>
            <a:r>
              <a:rPr lang="en-GB" dirty="0">
                <a:hlinkClick r:id="rId7"/>
              </a:rPr>
              <a:t>ncl.ac.uk/library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C9CC8-A0A0-4F0D-9AF6-C8D2FCEDE03F}"/>
              </a:ext>
            </a:extLst>
          </p:cNvPr>
          <p:cNvSpPr txBox="1"/>
          <p:nvPr/>
        </p:nvSpPr>
        <p:spPr>
          <a:xfrm>
            <a:off x="3432009" y="2347274"/>
            <a:ext cx="24632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/>
              <a:t>Louise Masson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8A147-6371-4FCB-B164-02648D62AF8D}"/>
              </a:ext>
            </a:extLst>
          </p:cNvPr>
          <p:cNvSpPr txBox="1"/>
          <p:nvPr/>
        </p:nvSpPr>
        <p:spPr>
          <a:xfrm>
            <a:off x="355584" y="2336898"/>
            <a:ext cx="24632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/>
              <a:t>Julia Robinson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EED6E-8D27-4A36-859E-239A7FBF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erailed"/>
              </a:rPr>
              <a:t>Today’s facilitators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521C5A-7108-4DC6-8113-15759D3D0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>
                <a:latin typeface="Derailed"/>
              </a:rPr>
              <a:t>Referencing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62F1827-104B-4E1F-9C8E-B5DCFB3328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224" y="3108482"/>
            <a:ext cx="2138614" cy="231584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95B293D-145D-4480-9698-EA405FCE1C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0566" y="3052175"/>
            <a:ext cx="1702867" cy="24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1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3354A-BD2F-4FA5-A9E6-8E60167F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3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957AC5-C6C8-4668-982C-80C4FAD0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61" y="1894110"/>
            <a:ext cx="11121371" cy="4468983"/>
          </a:xfrm>
        </p:spPr>
        <p:txBody>
          <a:bodyPr/>
          <a:lstStyle/>
          <a:p>
            <a:pPr marL="4680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Mute your microphone </a:t>
            </a:r>
            <a:r>
              <a:rPr lang="en-GB" sz="2200" b="0" dirty="0"/>
              <a:t>unless it’s your turn to speak.</a:t>
            </a:r>
            <a:r>
              <a:rPr lang="en-US" sz="2200" b="0" dirty="0"/>
              <a:t>​</a:t>
            </a:r>
          </a:p>
          <a:p>
            <a:pPr marL="4680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b="0" dirty="0"/>
              <a:t>You can </a:t>
            </a:r>
            <a:r>
              <a:rPr lang="en-GB" sz="2200" dirty="0"/>
              <a:t>ask a question or comment at any time</a:t>
            </a:r>
            <a:r>
              <a:rPr lang="en-GB" sz="2200" b="0" dirty="0"/>
              <a:t>. Type it into the chat panel.</a:t>
            </a:r>
            <a:r>
              <a:rPr lang="en-US" sz="2200" b="0" dirty="0"/>
              <a:t>​</a:t>
            </a:r>
          </a:p>
          <a:p>
            <a:pPr marL="4680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b="0" dirty="0"/>
              <a:t>During discussions, </a:t>
            </a:r>
            <a:r>
              <a:rPr lang="en-GB" sz="2200" dirty="0"/>
              <a:t>use the Raise Hand function </a:t>
            </a:r>
            <a:r>
              <a:rPr lang="en-GB" sz="2200" b="0" dirty="0"/>
              <a:t>and wait for the lecturer or facilitator to ask you to speak.</a:t>
            </a:r>
            <a:r>
              <a:rPr lang="en-US" sz="2200" b="0" dirty="0"/>
              <a:t>​</a:t>
            </a:r>
          </a:p>
          <a:p>
            <a:pPr marL="4680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b="0" dirty="0"/>
              <a:t>Please pay attention and try to </a:t>
            </a:r>
            <a:r>
              <a:rPr lang="en-GB" sz="2200" dirty="0"/>
              <a:t>avoid multi-tasking</a:t>
            </a:r>
            <a:r>
              <a:rPr lang="en-GB" sz="2200" b="0" dirty="0"/>
              <a:t>.</a:t>
            </a:r>
            <a:r>
              <a:rPr lang="en-US" sz="2200" b="0" dirty="0"/>
              <a:t>​</a:t>
            </a:r>
          </a:p>
          <a:p>
            <a:pPr marL="4680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Be polite </a:t>
            </a:r>
            <a:r>
              <a:rPr lang="en-GB" sz="2200" b="0" dirty="0"/>
              <a:t>and treat the online environment as you would the classroom; the same rules and procedures apply.</a:t>
            </a:r>
            <a:r>
              <a:rPr lang="en-US" sz="2200" b="0" dirty="0"/>
              <a:t>​</a:t>
            </a:r>
          </a:p>
          <a:p>
            <a:pPr marL="4680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b="0" dirty="0"/>
              <a:t>Working online may feel awkward and unfamiliar to you. </a:t>
            </a:r>
            <a:r>
              <a:rPr lang="en-GB" sz="2200" dirty="0"/>
              <a:t>Be accepting of disruptions</a:t>
            </a:r>
            <a:r>
              <a:rPr lang="en-GB" sz="2200" b="0" dirty="0"/>
              <a:t> and the challenges of communicating online.</a:t>
            </a:r>
            <a:r>
              <a:rPr lang="en-US" sz="2200" b="0" dirty="0"/>
              <a:t>​</a:t>
            </a:r>
          </a:p>
          <a:p>
            <a:pPr marL="4680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You don’t have to turn your video on</a:t>
            </a:r>
            <a:r>
              <a:rPr lang="en-GB" sz="2200" b="0" dirty="0"/>
              <a:t>, but it will make it easier for us to get to know each other and work together.</a:t>
            </a:r>
            <a:r>
              <a:rPr lang="en-US" sz="2200" b="0" dirty="0"/>
              <a:t>​</a:t>
            </a:r>
            <a:endParaRPr lang="en-GB" sz="2200" b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1CEAFD-28DD-40B0-B95C-FB34C96F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1" y="1079432"/>
            <a:ext cx="11181497" cy="771024"/>
          </a:xfrm>
        </p:spPr>
        <p:txBody>
          <a:bodyPr/>
          <a:lstStyle/>
          <a:p>
            <a:r>
              <a:rPr lang="en-GB" dirty="0">
                <a:latin typeface="Derailed"/>
              </a:rPr>
              <a:t>Zoom guidance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3C763-9E6C-44C6-913C-D1B0C9A56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>
                <a:latin typeface="Derailed"/>
              </a:rPr>
              <a:t>Referencing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98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BD394B-8E15-4930-B2A0-0EA2952F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erailed"/>
              </a:rPr>
              <a:t>Today’s session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68CB44-FE82-41B2-B4E1-D79791ED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>
                <a:latin typeface="Derailed"/>
              </a:rPr>
              <a:t>In this session we will cover:</a:t>
            </a:r>
          </a:p>
          <a:p>
            <a:pPr marL="342900" indent="-342900">
              <a:buChar char="•"/>
            </a:pPr>
            <a:r>
              <a:rPr lang="en-GB" b="0" dirty="0">
                <a:latin typeface="Derailed"/>
              </a:rPr>
              <a:t>Why accurate and consistent referencing is so important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b="0" dirty="0">
                <a:latin typeface="Derailed"/>
              </a:rPr>
              <a:t>Common problems and top tips</a:t>
            </a:r>
          </a:p>
          <a:p>
            <a:pPr marL="342900" indent="-342900">
              <a:buChar char="•"/>
            </a:pPr>
            <a:r>
              <a:rPr lang="en-GB" b="0" dirty="0">
                <a:latin typeface="Derailed"/>
              </a:rPr>
              <a:t>How different tools can help you after today</a:t>
            </a:r>
            <a:endParaRPr lang="en-GB" b="0" dirty="0"/>
          </a:p>
          <a:p>
            <a:pPr marL="346075" lvl="1">
              <a:buChar char="•"/>
            </a:pPr>
            <a:r>
              <a:rPr lang="en-GB" b="1" dirty="0">
                <a:solidFill>
                  <a:srgbClr val="00A8FF"/>
                </a:solidFill>
                <a:latin typeface="Derailed"/>
              </a:rPr>
              <a:t>Cite Them Right</a:t>
            </a:r>
          </a:p>
          <a:p>
            <a:pPr marL="346075" lvl="1">
              <a:buChar char="•"/>
            </a:pPr>
            <a:r>
              <a:rPr lang="en-GB" b="1" dirty="0">
                <a:solidFill>
                  <a:srgbClr val="00A8FF"/>
                </a:solidFill>
                <a:latin typeface="Derailed"/>
              </a:rPr>
              <a:t>Citation tools vs reference management software</a:t>
            </a:r>
          </a:p>
          <a:p>
            <a:pPr marL="346075" lvl="1">
              <a:buChar char="•"/>
            </a:pPr>
            <a:r>
              <a:rPr lang="en-GB" b="1" dirty="0">
                <a:solidFill>
                  <a:srgbClr val="00A8FF"/>
                </a:solidFill>
                <a:latin typeface="Derailed"/>
              </a:rPr>
              <a:t>Academic Skills Kit (ASK) </a:t>
            </a:r>
          </a:p>
          <a:p>
            <a:pPr marL="342900" indent="-342900">
              <a:buChar char="•"/>
            </a:pPr>
            <a:r>
              <a:rPr lang="en-GB" b="0" dirty="0">
                <a:latin typeface="Derailed"/>
              </a:rPr>
              <a:t>Your individual questions</a:t>
            </a:r>
            <a:endParaRPr lang="en-GB" b="0" dirty="0"/>
          </a:p>
          <a:p>
            <a:pPr marL="342900" indent="-342900">
              <a:buChar char="•"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DC6D55-3DAC-45BC-B489-B8A6B5ECF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>
                <a:latin typeface="Derailed"/>
              </a:rPr>
              <a:t>Referencing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45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46926B-A8E9-4534-8B6C-636B181E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erailed"/>
              </a:rPr>
              <a:t>Referencing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F71A0F-610A-4A7C-9E67-EF5086303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>
                <a:latin typeface="Derailed"/>
              </a:rPr>
              <a:t>Why is it so important?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48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D24B-15C9-43F7-8153-484F6B58A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erailed"/>
              </a:rPr>
              <a:t>Why is referencing so important? 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055B8-3E31-4839-8BDD-E6E07000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pPr marL="342900" indent="-342900">
              <a:buChar char="•"/>
            </a:pPr>
            <a:r>
              <a:rPr lang="en-GB" b="0" dirty="0">
                <a:latin typeface="Derailed"/>
              </a:rPr>
              <a:t>To acknowledge the ideas and contributions of others</a:t>
            </a:r>
            <a:endParaRPr lang="en-GB" dirty="0">
              <a:latin typeface="Derailed"/>
            </a:endParaRPr>
          </a:p>
          <a:p>
            <a:pPr marL="267970" lvl="3" indent="-137795"/>
            <a:r>
              <a:rPr lang="en-GB" b="1" dirty="0">
                <a:solidFill>
                  <a:srgbClr val="00A8FF"/>
                </a:solidFill>
                <a:latin typeface="Derailed"/>
              </a:rPr>
              <a:t>Shows the breadth and depth of your reading</a:t>
            </a:r>
          </a:p>
          <a:p>
            <a:pPr marL="342900" indent="-342900">
              <a:buChar char="•"/>
            </a:pPr>
            <a:r>
              <a:rPr lang="en-GB" b="0" dirty="0">
                <a:latin typeface="Derailed"/>
              </a:rPr>
              <a:t>To make your own contribution clear</a:t>
            </a:r>
            <a:endParaRPr lang="en-GB" dirty="0">
              <a:latin typeface="Derailed"/>
            </a:endParaRPr>
          </a:p>
          <a:p>
            <a:pPr marL="267970" lvl="3" indent="-137795"/>
            <a:r>
              <a:rPr lang="en-GB" b="1" dirty="0">
                <a:solidFill>
                  <a:srgbClr val="00A8FF"/>
                </a:solidFill>
                <a:latin typeface="Derailed"/>
              </a:rPr>
              <a:t>Shows your engagement with your source material and wider understanding</a:t>
            </a:r>
          </a:p>
          <a:p>
            <a:pPr marL="342900" indent="-342900">
              <a:buChar char="•"/>
            </a:pPr>
            <a:r>
              <a:rPr lang="en-GB" b="0" dirty="0">
                <a:latin typeface="Derailed"/>
              </a:rPr>
              <a:t>To enable others to follow up on your references</a:t>
            </a:r>
            <a:endParaRPr lang="en-GB" dirty="0"/>
          </a:p>
          <a:p>
            <a:pPr marL="267970" lvl="3" indent="-137795"/>
            <a:r>
              <a:rPr lang="en-GB" b="1" dirty="0">
                <a:solidFill>
                  <a:srgbClr val="00A8FF"/>
                </a:solidFill>
                <a:latin typeface="Derailed"/>
              </a:rPr>
              <a:t>Checking and verifying and connecting to new ideas</a:t>
            </a:r>
          </a:p>
          <a:p>
            <a:pPr marL="342900" indent="-342900">
              <a:buChar char="•"/>
            </a:pPr>
            <a:endParaRPr lang="en-GB" dirty="0">
              <a:solidFill>
                <a:srgbClr val="00A8FF"/>
              </a:solidFill>
              <a:latin typeface="Derailed"/>
            </a:endParaRPr>
          </a:p>
          <a:p>
            <a:pPr algn="ctr"/>
            <a:r>
              <a:rPr lang="en-GB" b="0" dirty="0">
                <a:latin typeface="Derailed"/>
              </a:rPr>
              <a:t>Accurate and consistent referencing is </a:t>
            </a:r>
            <a:r>
              <a:rPr lang="en-GB" dirty="0">
                <a:solidFill>
                  <a:srgbClr val="00A8FF"/>
                </a:solidFill>
                <a:latin typeface="Derailed"/>
              </a:rPr>
              <a:t>good academic practice</a:t>
            </a:r>
            <a:r>
              <a:rPr lang="en-GB" b="0" dirty="0">
                <a:latin typeface="Derailed"/>
              </a:rPr>
              <a:t>, </a:t>
            </a:r>
            <a:br>
              <a:rPr lang="en-GB" b="0" dirty="0">
                <a:latin typeface="Derailed"/>
              </a:rPr>
            </a:br>
            <a:r>
              <a:rPr lang="en-GB" b="0" dirty="0">
                <a:latin typeface="Derailed"/>
              </a:rPr>
              <a:t>helping you to avoid plagiarism</a:t>
            </a:r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B857F-9112-4C66-B13F-7889A6949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>
                <a:latin typeface="Derailed"/>
              </a:rPr>
              <a:t>Referencing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67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0343-C747-45D3-B23E-41920436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erailed"/>
              </a:rPr>
              <a:t>A reference is required if you: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6E41-6BAD-4AB9-B50B-3F054257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b="0" dirty="0">
                <a:latin typeface="Derailed"/>
              </a:rPr>
              <a:t>•</a:t>
            </a:r>
            <a:r>
              <a:rPr lang="en-GB" dirty="0">
                <a:latin typeface="Derailed"/>
              </a:rPr>
              <a:t>Paraphrase</a:t>
            </a:r>
            <a:r>
              <a:rPr lang="en-GB" b="0" dirty="0">
                <a:latin typeface="Derailed"/>
              </a:rPr>
              <a:t> (use someone else’s ideas in your own words)</a:t>
            </a:r>
            <a:endParaRPr lang="en-US" dirty="0">
              <a:latin typeface="Derailed"/>
            </a:endParaRPr>
          </a:p>
          <a:p>
            <a:r>
              <a:rPr lang="en-GB" b="0" dirty="0">
                <a:latin typeface="Derailed"/>
              </a:rPr>
              <a:t>•</a:t>
            </a:r>
            <a:r>
              <a:rPr lang="en-GB" dirty="0">
                <a:latin typeface="Derailed"/>
              </a:rPr>
              <a:t>Summarise</a:t>
            </a:r>
            <a:r>
              <a:rPr lang="en-GB" b="0" dirty="0">
                <a:latin typeface="Derailed"/>
              </a:rPr>
              <a:t> (use a brief account of someone else's ideas)</a:t>
            </a:r>
            <a:endParaRPr lang="en-GB" dirty="0">
              <a:latin typeface="Derailed"/>
            </a:endParaRPr>
          </a:p>
          <a:p>
            <a:r>
              <a:rPr lang="en-GB" b="0" dirty="0">
                <a:latin typeface="Derailed"/>
              </a:rPr>
              <a:t>•</a:t>
            </a:r>
            <a:r>
              <a:rPr lang="en-GB" dirty="0">
                <a:latin typeface="Derailed"/>
              </a:rPr>
              <a:t>Quote directly </a:t>
            </a:r>
            <a:r>
              <a:rPr lang="en-GB" b="0" dirty="0">
                <a:latin typeface="Derailed"/>
              </a:rPr>
              <a:t>(use someone else’s exact words)</a:t>
            </a:r>
            <a:endParaRPr lang="en-GB" dirty="0">
              <a:latin typeface="Derailed"/>
            </a:endParaRPr>
          </a:p>
          <a:p>
            <a:r>
              <a:rPr lang="en-GB" b="0" dirty="0">
                <a:latin typeface="Derailed"/>
              </a:rPr>
              <a:t>•</a:t>
            </a:r>
            <a:r>
              <a:rPr lang="en-GB" dirty="0">
                <a:latin typeface="Derailed"/>
              </a:rPr>
              <a:t>Copy</a:t>
            </a:r>
            <a:r>
              <a:rPr lang="en-GB" b="0" dirty="0">
                <a:latin typeface="Derailed"/>
              </a:rPr>
              <a:t> (re-use someone else’s data, figures, tables, diagrams, experiment results, social media posts, images or any kind of content)</a:t>
            </a:r>
            <a:endParaRPr lang="en-GB" dirty="0">
              <a:latin typeface="Derailed"/>
            </a:endParaRPr>
          </a:p>
          <a:p>
            <a:endParaRPr lang="en-GB" b="0" dirty="0"/>
          </a:p>
          <a:p>
            <a:r>
              <a:rPr lang="en-GB" b="0" dirty="0">
                <a:latin typeface="Derailed"/>
              </a:rPr>
              <a:t>Common knowledge does not need a reference – if in doubt, include one! </a:t>
            </a:r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22C88-EB91-47FD-8C34-2578220E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7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7E06FA-F1EA-4979-B74F-083FB9AE2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>
                <a:latin typeface="Derailed"/>
              </a:rPr>
              <a:t>Referencing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46926B-A8E9-4534-8B6C-636B181E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erailed"/>
              </a:rPr>
              <a:t>Common problems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F71A0F-610A-4A7C-9E67-EF5086303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>
                <a:latin typeface="Derailed"/>
              </a:rPr>
              <a:t>Top tips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08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BD88-A9D5-4886-9D75-825BB3FF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erailed"/>
              </a:rPr>
              <a:t>Good practice in your use of sources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CA9ED-DDCF-40D3-8A21-B4D83DBCF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pPr marL="342900" indent="-342900">
              <a:buChar char="•"/>
            </a:pPr>
            <a:r>
              <a:rPr lang="en-GB" dirty="0">
                <a:latin typeface="Derailed"/>
              </a:rPr>
              <a:t>Know the conventions of your referencing style</a:t>
            </a:r>
            <a:endParaRPr lang="en-US"/>
          </a:p>
          <a:p>
            <a:pPr marL="610870" lvl="3" indent="-342900">
              <a:buFont typeface="Raleway" panose="020B0604020202020204" pitchFamily="34" charset="0"/>
              <a:buChar char="−"/>
            </a:pPr>
            <a:r>
              <a:rPr lang="en-GB" sz="2400" b="0" dirty="0">
                <a:latin typeface="Derailed"/>
              </a:rPr>
              <a:t>Ensure references are </a:t>
            </a:r>
            <a:r>
              <a:rPr lang="en-GB" sz="2400" b="1" dirty="0">
                <a:solidFill>
                  <a:srgbClr val="00A8FF"/>
                </a:solidFill>
                <a:latin typeface="Derailed"/>
              </a:rPr>
              <a:t>full, accurate and consistent</a:t>
            </a:r>
            <a:endParaRPr lang="en-GB" sz="2400" b="1" dirty="0">
              <a:solidFill>
                <a:srgbClr val="00A8FF"/>
              </a:solidFill>
            </a:endParaRPr>
          </a:p>
          <a:p>
            <a:pPr marL="610870" lvl="3" indent="-342900">
              <a:buFont typeface="Raleway" panose="020B0604020202020204" pitchFamily="34" charset="0"/>
              <a:buChar char="−"/>
            </a:pPr>
            <a:r>
              <a:rPr lang="en-GB" sz="2400" dirty="0">
                <a:latin typeface="Derailed"/>
              </a:rPr>
              <a:t>Avoid </a:t>
            </a:r>
            <a:r>
              <a:rPr lang="en-GB" sz="2400" b="1" dirty="0">
                <a:solidFill>
                  <a:srgbClr val="00A8FF"/>
                </a:solidFill>
                <a:latin typeface="Derailed"/>
              </a:rPr>
              <a:t>secondary referencing</a:t>
            </a:r>
          </a:p>
          <a:p>
            <a:pPr marL="342900" indent="-342900">
              <a:buChar char="•"/>
            </a:pPr>
            <a:r>
              <a:rPr lang="en-GB" dirty="0">
                <a:latin typeface="Derailed"/>
              </a:rPr>
              <a:t>Find and reuse images/figures/graphs/tables appropriately</a:t>
            </a:r>
            <a:endParaRPr lang="en-GB">
              <a:latin typeface="Derailed"/>
            </a:endParaRPr>
          </a:p>
          <a:p>
            <a:pPr marL="610870" lvl="3" indent="-342900">
              <a:buFont typeface="Raleway" panose="020B0604020202020204" pitchFamily="34" charset="0"/>
              <a:buChar char="−"/>
            </a:pPr>
            <a:r>
              <a:rPr lang="en-GB" sz="2400" b="0" dirty="0">
                <a:latin typeface="Derailed"/>
              </a:rPr>
              <a:t>Attribute according to source instructions and find </a:t>
            </a:r>
            <a:r>
              <a:rPr lang="en-GB" sz="2400" b="1" dirty="0">
                <a:solidFill>
                  <a:srgbClr val="00A8FF"/>
                </a:solidFill>
                <a:latin typeface="Derailed"/>
              </a:rPr>
              <a:t>CC-licensed images</a:t>
            </a:r>
            <a:endParaRPr lang="en-GB" sz="2400" b="1">
              <a:solidFill>
                <a:srgbClr val="00A8FF"/>
              </a:solidFill>
              <a:latin typeface="Derailed"/>
            </a:endParaRPr>
          </a:p>
          <a:p>
            <a:pPr marL="342900" indent="-342900">
              <a:buChar char="•"/>
            </a:pPr>
            <a:r>
              <a:rPr lang="en-GB" dirty="0">
                <a:latin typeface="Derailed"/>
              </a:rPr>
              <a:t>Stay organised and ready to report</a:t>
            </a:r>
            <a:endParaRPr lang="en-GB"/>
          </a:p>
          <a:p>
            <a:pPr marL="267970" lvl="3" indent="-137795"/>
            <a:r>
              <a:rPr lang="en-GB" sz="2400" b="0" dirty="0">
                <a:latin typeface="Derailed"/>
              </a:rPr>
              <a:t>Consider </a:t>
            </a:r>
            <a:r>
              <a:rPr lang="en-GB" sz="2400" b="1" dirty="0">
                <a:solidFill>
                  <a:srgbClr val="00A8FF"/>
                </a:solidFill>
                <a:latin typeface="Derailed"/>
              </a:rPr>
              <a:t>citation tools</a:t>
            </a:r>
            <a:r>
              <a:rPr lang="en-GB" sz="2400" b="0" dirty="0">
                <a:latin typeface="Derailed"/>
              </a:rPr>
              <a:t> vs </a:t>
            </a:r>
            <a:r>
              <a:rPr lang="en-GB" sz="2400" b="1" dirty="0">
                <a:solidFill>
                  <a:srgbClr val="00A8FF"/>
                </a:solidFill>
                <a:latin typeface="Derailed"/>
              </a:rPr>
              <a:t>reference management software</a:t>
            </a:r>
            <a:endParaRPr lang="en-GB" sz="2400" b="1">
              <a:solidFill>
                <a:srgbClr val="00A8FF"/>
              </a:solidFill>
            </a:endParaRPr>
          </a:p>
          <a:p>
            <a:pPr marL="342900" indent="-342900">
              <a:buChar char="•"/>
            </a:pPr>
            <a:r>
              <a:rPr lang="en-GB" dirty="0">
                <a:latin typeface="Derailed"/>
              </a:rPr>
              <a:t>Don’t give away your ideas!</a:t>
            </a:r>
          </a:p>
          <a:p>
            <a:pPr marL="610870" lvl="3" indent="-342900">
              <a:buFont typeface="Raleway" panose="020B0604020202020204" pitchFamily="34" charset="0"/>
              <a:buChar char="−"/>
            </a:pPr>
            <a:r>
              <a:rPr lang="en-GB" sz="2400" b="0" dirty="0">
                <a:latin typeface="Derailed"/>
              </a:rPr>
              <a:t>Use guidance from the Writing Development Centre on </a:t>
            </a:r>
            <a:r>
              <a:rPr lang="en-GB" sz="2400" b="1" dirty="0">
                <a:solidFill>
                  <a:srgbClr val="00A8FF"/>
                </a:solidFill>
                <a:latin typeface="Deraile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integrating scholarship</a:t>
            </a:r>
            <a:endParaRPr lang="en-GB" b="1">
              <a:solidFill>
                <a:srgbClr val="00A8FF"/>
              </a:solidFill>
            </a:endParaRPr>
          </a:p>
          <a:p>
            <a:endParaRPr lang="en-GB" b="0" dirty="0"/>
          </a:p>
          <a:p>
            <a:endParaRPr lang="en-GB" b="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5C66D-A1F0-4AC7-9A5A-A60465D4B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180000" rtlCol="0" anchor="t">
            <a:noAutofit/>
          </a:bodyPr>
          <a:lstStyle/>
          <a:p>
            <a:r>
              <a:rPr lang="en-GB" dirty="0">
                <a:latin typeface="Derailed"/>
              </a:rPr>
              <a:t>Referencing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84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castle University">
      <a:dk1>
        <a:srgbClr val="000000"/>
      </a:dk1>
      <a:lt1>
        <a:srgbClr val="FFFFFF"/>
      </a:lt1>
      <a:dk2>
        <a:srgbClr val="00B2A9"/>
      </a:dk2>
      <a:lt2>
        <a:srgbClr val="E7E6E6"/>
      </a:lt2>
      <a:accent1>
        <a:srgbClr val="93509E"/>
      </a:accent1>
      <a:accent2>
        <a:srgbClr val="4060AF"/>
      </a:accent2>
      <a:accent3>
        <a:srgbClr val="FF5416"/>
      </a:accent3>
      <a:accent4>
        <a:srgbClr val="FDC82F"/>
      </a:accent4>
      <a:accent5>
        <a:srgbClr val="00A9E0"/>
      </a:accent5>
      <a:accent6>
        <a:srgbClr val="CF0071"/>
      </a:accent6>
      <a:hlink>
        <a:srgbClr val="4060AF"/>
      </a:hlink>
      <a:folHlink>
        <a:srgbClr val="93509E"/>
      </a:folHlink>
    </a:clrScheme>
    <a:fontScheme name="Newcastle University">
      <a:majorFont>
        <a:latin typeface="Derailed Bold"/>
        <a:ea typeface=""/>
        <a:cs typeface=""/>
      </a:majorFont>
      <a:minorFont>
        <a:latin typeface="Derail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 VI Refresh - PowerPoint - v1.1.potx" id="{1025C484-7AFD-4FE2-AF8D-5B3D5CD71DEB}" vid="{C55EC0C8-209C-482E-AFE2-F0B9AAEBED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584591A48D1D4FA19F80D3AB01FACC" ma:contentTypeVersion="33" ma:contentTypeDescription="Create a new document." ma:contentTypeScope="" ma:versionID="6c23b70eac9138ff1a81b48f2d98d61b">
  <xsd:schema xmlns:xsd="http://www.w3.org/2001/XMLSchema" xmlns:xs="http://www.w3.org/2001/XMLSchema" xmlns:p="http://schemas.microsoft.com/office/2006/metadata/properties" xmlns:ns2="d3c4a33e-f9a8-4974-963b-3431eed9f22e" xmlns:ns3="462835c2-0cad-4c4c-bbbe-8c43618b1d48" targetNamespace="http://schemas.microsoft.com/office/2006/metadata/properties" ma:root="true" ma:fieldsID="5c55c6a5355508275937dbb280912829" ns2:_="" ns3:_="">
    <xsd:import namespace="d3c4a33e-f9a8-4974-963b-3431eed9f22e"/>
    <xsd:import namespace="462835c2-0cad-4c4c-bbbe-8c43618b1d48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4a33e-f9a8-4974-963b-3431eed9f22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835c2-0cad-4c4c-bbbe-8c43618b1d48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d3c4a33e-f9a8-4974-963b-3431eed9f22e">
      <UserInfo>
        <DisplayName/>
        <AccountId>colin@sifx.net</AccountId>
        <AccountType/>
      </UserInfo>
    </Owner>
    <CultureName xmlns="d3c4a33e-f9a8-4974-963b-3431eed9f22e" xsi:nil="true"/>
    <Self_Registration_Enabled xmlns="d3c4a33e-f9a8-4974-963b-3431eed9f22e" xsi:nil="true"/>
    <DefaultSectionNames xmlns="d3c4a33e-f9a8-4974-963b-3431eed9f22e" xsi:nil="true"/>
    <TeamsChannelId xmlns="d3c4a33e-f9a8-4974-963b-3431eed9f22e" xsi:nil="true"/>
    <Members xmlns="d3c4a33e-f9a8-4974-963b-3431eed9f22e">
      <UserInfo>
        <DisplayName/>
        <AccountId xsi:nil="true"/>
        <AccountType/>
      </UserInfo>
    </Members>
    <Invited_Members xmlns="d3c4a33e-f9a8-4974-963b-3431eed9f22e" xsi:nil="true"/>
    <Math_Settings xmlns="d3c4a33e-f9a8-4974-963b-3431eed9f22e" xsi:nil="true"/>
    <Member_Groups xmlns="d3c4a33e-f9a8-4974-963b-3431eed9f22e">
      <UserInfo>
        <DisplayName/>
        <AccountId xsi:nil="true"/>
        <AccountType/>
      </UserInfo>
    </Member_Groups>
    <Has_Leaders_Only_SectionGroup xmlns="d3c4a33e-f9a8-4974-963b-3431eed9f22e" xsi:nil="true"/>
    <AppVersion xmlns="d3c4a33e-f9a8-4974-963b-3431eed9f22e" xsi:nil="true"/>
    <NotebookType xmlns="d3c4a33e-f9a8-4974-963b-3431eed9f22e" xsi:nil="true"/>
    <Distribution_Groups xmlns="d3c4a33e-f9a8-4974-963b-3431eed9f22e" xsi:nil="true"/>
    <Templates xmlns="d3c4a33e-f9a8-4974-963b-3431eed9f22e" xsi:nil="true"/>
    <Is_Collaboration_Space_Locked xmlns="d3c4a33e-f9a8-4974-963b-3431eed9f22e" xsi:nil="true"/>
    <IsNotebookLocked xmlns="d3c4a33e-f9a8-4974-963b-3431eed9f22e" xsi:nil="true"/>
    <FolderType xmlns="d3c4a33e-f9a8-4974-963b-3431eed9f22e" xsi:nil="true"/>
    <Leaders xmlns="d3c4a33e-f9a8-4974-963b-3431eed9f22e">
      <UserInfo>
        <DisplayName/>
        <AccountId xsi:nil="true"/>
        <AccountType/>
      </UserInfo>
    </Leaders>
    <LMS_Mappings xmlns="d3c4a33e-f9a8-4974-963b-3431eed9f22e" xsi:nil="true"/>
    <Invited_Leaders xmlns="d3c4a33e-f9a8-4974-963b-3431eed9f22e" xsi:nil="true"/>
  </documentManagement>
</p:properties>
</file>

<file path=customXml/itemProps1.xml><?xml version="1.0" encoding="utf-8"?>
<ds:datastoreItem xmlns:ds="http://schemas.openxmlformats.org/officeDocument/2006/customXml" ds:itemID="{B43F5800-6C11-46D4-ADDD-8FAE15039B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1D53AE-C671-4E3D-9DDC-AE43423ED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c4a33e-f9a8-4974-963b-3431eed9f22e"/>
    <ds:schemaRef ds:uri="462835c2-0cad-4c4c-bbbe-8c43618b1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112BA8-785E-420F-9364-9EB3D6C060A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3c4a33e-f9a8-4974-963b-3431eed9f22e"/>
    <ds:schemaRef ds:uri="http://purl.org/dc/dcmitype/"/>
    <ds:schemaRef ds:uri="462835c2-0cad-4c4c-bbbe-8c43618b1d48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 VI Refresh - PowerPoint - v1.1</Template>
  <TotalTime>237</TotalTime>
  <Words>396</Words>
  <Application>Microsoft Office PowerPoint</Application>
  <PresentationFormat>Widescreen</PresentationFormat>
  <Paragraphs>112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Arial,Sans-Serif</vt:lpstr>
      <vt:lpstr>Calibri</vt:lpstr>
      <vt:lpstr>Derailed</vt:lpstr>
      <vt:lpstr>Derailed Bold</vt:lpstr>
      <vt:lpstr>Raleway</vt:lpstr>
      <vt:lpstr>Office Theme</vt:lpstr>
      <vt:lpstr>Referencing drop-in</vt:lpstr>
      <vt:lpstr>Today’s facilitators</vt:lpstr>
      <vt:lpstr>Zoom guidance</vt:lpstr>
      <vt:lpstr>Today’s session</vt:lpstr>
      <vt:lpstr>Referencing</vt:lpstr>
      <vt:lpstr>Why is referencing so important? </vt:lpstr>
      <vt:lpstr>A reference is required if you:</vt:lpstr>
      <vt:lpstr>Common problems</vt:lpstr>
      <vt:lpstr>Good practice in your use of sources</vt:lpstr>
      <vt:lpstr>Tools and sources of help</vt:lpstr>
      <vt:lpstr>Tools and sources of help</vt:lpstr>
      <vt:lpstr>Over to you</vt:lpstr>
      <vt:lpstr>PowerPoint Presentation</vt:lpstr>
    </vt:vector>
  </TitlesOfParts>
  <Manager/>
  <Company>Newcastle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subject/>
  <dc:creator>Louise Cowan</dc:creator>
  <cp:keywords/>
  <dc:description>colin@sifx.net</dc:description>
  <cp:lastModifiedBy>Louise Masson</cp:lastModifiedBy>
  <cp:revision>410</cp:revision>
  <dcterms:created xsi:type="dcterms:W3CDTF">2021-02-09T10:16:13Z</dcterms:created>
  <dcterms:modified xsi:type="dcterms:W3CDTF">2021-06-24T08:29:56Z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colin@sifx.net</vt:lpwstr>
  </property>
  <property fmtid="{D5CDD505-2E9C-101B-9397-08002B2CF9AE}" pid="3" name="ContentTypeId">
    <vt:lpwstr>0x010100E8584591A48D1D4FA19F80D3AB01FACC</vt:lpwstr>
  </property>
</Properties>
</file>